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6" r:id="rId4"/>
    <p:sldMasterId id="2147483671" r:id="rId5"/>
  </p:sldMasterIdLst>
  <p:notesMasterIdLst>
    <p:notesMasterId r:id="rId83"/>
  </p:notesMasterIdLst>
  <p:sldIdLst>
    <p:sldId id="1286" r:id="rId6"/>
    <p:sldId id="1291" r:id="rId7"/>
    <p:sldId id="1287" r:id="rId8"/>
    <p:sldId id="1288" r:id="rId9"/>
    <p:sldId id="259" r:id="rId10"/>
    <p:sldId id="1281" r:id="rId11"/>
    <p:sldId id="1261" r:id="rId12"/>
    <p:sldId id="1264" r:id="rId13"/>
    <p:sldId id="1266" r:id="rId14"/>
    <p:sldId id="1267" r:id="rId15"/>
    <p:sldId id="647" r:id="rId16"/>
    <p:sldId id="1292" r:id="rId17"/>
    <p:sldId id="1257" r:id="rId18"/>
    <p:sldId id="661" r:id="rId19"/>
    <p:sldId id="1280" r:id="rId20"/>
    <p:sldId id="1289" r:id="rId21"/>
    <p:sldId id="683" r:id="rId22"/>
    <p:sldId id="616" r:id="rId23"/>
    <p:sldId id="664" r:id="rId24"/>
    <p:sldId id="1290" r:id="rId25"/>
    <p:sldId id="1271" r:id="rId26"/>
    <p:sldId id="1276" r:id="rId27"/>
    <p:sldId id="1279" r:id="rId28"/>
    <p:sldId id="1275" r:id="rId29"/>
    <p:sldId id="1268" r:id="rId30"/>
    <p:sldId id="296" r:id="rId31"/>
    <p:sldId id="1259" r:id="rId32"/>
    <p:sldId id="1274" r:id="rId33"/>
    <p:sldId id="646" r:id="rId34"/>
    <p:sldId id="1249" r:id="rId35"/>
    <p:sldId id="536" r:id="rId36"/>
    <p:sldId id="652" r:id="rId37"/>
    <p:sldId id="653" r:id="rId38"/>
    <p:sldId id="655" r:id="rId39"/>
    <p:sldId id="656" r:id="rId40"/>
    <p:sldId id="1248" r:id="rId41"/>
    <p:sldId id="659" r:id="rId42"/>
    <p:sldId id="662" r:id="rId43"/>
    <p:sldId id="1258" r:id="rId44"/>
    <p:sldId id="621" r:id="rId45"/>
    <p:sldId id="617" r:id="rId46"/>
    <p:sldId id="665" r:id="rId47"/>
    <p:sldId id="1253" r:id="rId48"/>
    <p:sldId id="1251" r:id="rId49"/>
    <p:sldId id="626" r:id="rId50"/>
    <p:sldId id="629" r:id="rId51"/>
    <p:sldId id="633" r:id="rId52"/>
    <p:sldId id="630" r:id="rId53"/>
    <p:sldId id="631" r:id="rId54"/>
    <p:sldId id="632" r:id="rId55"/>
    <p:sldId id="634" r:id="rId56"/>
    <p:sldId id="636" r:id="rId57"/>
    <p:sldId id="620" r:id="rId58"/>
    <p:sldId id="622" r:id="rId59"/>
    <p:sldId id="625" r:id="rId60"/>
    <p:sldId id="627" r:id="rId61"/>
    <p:sldId id="628" r:id="rId62"/>
    <p:sldId id="1247" r:id="rId63"/>
    <p:sldId id="671" r:id="rId64"/>
    <p:sldId id="672" r:id="rId65"/>
    <p:sldId id="681" r:id="rId66"/>
    <p:sldId id="682" r:id="rId67"/>
    <p:sldId id="1246" r:id="rId68"/>
    <p:sldId id="674" r:id="rId69"/>
    <p:sldId id="1256" r:id="rId70"/>
    <p:sldId id="268" r:id="rId71"/>
    <p:sldId id="675" r:id="rId72"/>
    <p:sldId id="648" r:id="rId73"/>
    <p:sldId id="679" r:id="rId74"/>
    <p:sldId id="677" r:id="rId75"/>
    <p:sldId id="680" r:id="rId76"/>
    <p:sldId id="641" r:id="rId77"/>
    <p:sldId id="1241" r:id="rId78"/>
    <p:sldId id="1244" r:id="rId79"/>
    <p:sldId id="1245" r:id="rId80"/>
    <p:sldId id="1240" r:id="rId81"/>
    <p:sldId id="1242" r:id="rId82"/>
  </p:sldIdLst>
  <p:sldSz cx="9144000" cy="5143500" type="screen16x9"/>
  <p:notesSz cx="6858000" cy="9144000"/>
  <p:defaultTextStyle>
    <a:defPPr>
      <a:defRPr lang="en-US"/>
    </a:defPPr>
    <a:lvl1pPr marL="0" algn="l" defTabSz="685783" rtl="0" eaLnBrk="1" latinLnBrk="0" hangingPunct="1">
      <a:defRPr sz="135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en Afflerbach" initials="BA" lastIdx="1" clrIdx="0">
    <p:extLst>
      <p:ext uri="{19B8F6BF-5375-455C-9EA6-DF929625EA0E}">
        <p15:presenceInfo xmlns:p15="http://schemas.microsoft.com/office/powerpoint/2012/main" userId="6b18fdee89c02ef8"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2A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063" autoAdjust="0"/>
    <p:restoredTop sz="79493" autoAdjust="0"/>
  </p:normalViewPr>
  <p:slideViewPr>
    <p:cSldViewPr snapToGrid="0">
      <p:cViewPr varScale="1">
        <p:scale>
          <a:sx n="85" d="100"/>
          <a:sy n="85" d="100"/>
        </p:scale>
        <p:origin x="1118" y="2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commentAuthors" Target="commentAuthors.xml"/><Relationship Id="rId16" Type="http://schemas.openxmlformats.org/officeDocument/2006/relationships/slide" Target="slides/slide11.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5" Type="http://schemas.openxmlformats.org/officeDocument/2006/relationships/slideMaster" Target="slideMasters/slideMaster2.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77" Type="http://schemas.openxmlformats.org/officeDocument/2006/relationships/slide" Target="slides/slide72.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80" Type="http://schemas.openxmlformats.org/officeDocument/2006/relationships/slide" Target="slides/slide75.xml"/><Relationship Id="rId85"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83" Type="http://schemas.openxmlformats.org/officeDocument/2006/relationships/notesMaster" Target="notesMasters/notesMaster1.xml"/><Relationship Id="rId88"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7" Type="http://schemas.openxmlformats.org/officeDocument/2006/relationships/slide" Target="slides/slide2.xml"/><Relationship Id="rId71" Type="http://schemas.openxmlformats.org/officeDocument/2006/relationships/slide" Target="slides/slide66.xml"/><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theme" Target="theme/theme1.xml"/><Relationship Id="rId61" Type="http://schemas.openxmlformats.org/officeDocument/2006/relationships/slide" Target="slides/slide56.xml"/><Relationship Id="rId82" Type="http://schemas.openxmlformats.org/officeDocument/2006/relationships/slide" Target="slides/slide7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FD9B333-F956-4CF8-9B00-93A866646DF9}" type="doc">
      <dgm:prSet loTypeId="urn:microsoft.com/office/officeart/2011/layout/TabList" loCatId="list" qsTypeId="urn:microsoft.com/office/officeart/2005/8/quickstyle/simple1" qsCatId="simple" csTypeId="urn:microsoft.com/office/officeart/2005/8/colors/accent1_2" csCatId="accent1" phldr="1"/>
      <dgm:spPr/>
      <dgm:t>
        <a:bodyPr/>
        <a:lstStyle/>
        <a:p>
          <a:endParaRPr lang="en-US"/>
        </a:p>
      </dgm:t>
    </dgm:pt>
    <dgm:pt modelId="{C3C317DB-756A-4975-8D11-AAA72477200A}">
      <dgm:prSet phldrT="[Text]"/>
      <dgm:spPr/>
      <dgm:t>
        <a:bodyPr/>
        <a:lstStyle/>
        <a:p>
          <a:r>
            <a:rPr lang="en-US" dirty="0"/>
            <a:t>Multi-stage</a:t>
          </a:r>
        </a:p>
      </dgm:t>
    </dgm:pt>
    <dgm:pt modelId="{387B32A9-74ED-4AD6-989E-E7B960CF4EC8}" type="parTrans" cxnId="{027E0535-3055-47DF-B986-A538EACA026D}">
      <dgm:prSet/>
      <dgm:spPr/>
      <dgm:t>
        <a:bodyPr/>
        <a:lstStyle/>
        <a:p>
          <a:endParaRPr lang="en-US"/>
        </a:p>
      </dgm:t>
    </dgm:pt>
    <dgm:pt modelId="{33396F82-4DB8-4F24-8726-CD9B96237204}" type="sibTrans" cxnId="{027E0535-3055-47DF-B986-A538EACA026D}">
      <dgm:prSet/>
      <dgm:spPr/>
      <dgm:t>
        <a:bodyPr/>
        <a:lstStyle/>
        <a:p>
          <a:endParaRPr lang="en-US"/>
        </a:p>
      </dgm:t>
    </dgm:pt>
    <dgm:pt modelId="{731199E8-2F58-4E93-BF4F-B0ABEDF8FCD5}">
      <dgm:prSet phldrT="[Text]"/>
      <dgm:spPr/>
      <dgm:t>
        <a:bodyPr/>
        <a:lstStyle/>
        <a:p>
          <a:r>
            <a:rPr lang="en-US" dirty="0"/>
            <a:t>Region-based CNN (RCNN)</a:t>
          </a:r>
        </a:p>
        <a:p>
          <a:r>
            <a:rPr lang="en-US" dirty="0"/>
            <a:t>(RCNN) – 2014, (Fast-RCNN) – 2015, (Faster-RCNN) – 2016</a:t>
          </a:r>
        </a:p>
      </dgm:t>
    </dgm:pt>
    <dgm:pt modelId="{CC2F6299-D0C6-4918-B3EB-48372DF832B2}" type="parTrans" cxnId="{33FC9D85-C9C5-42FC-AED3-81C60BD2EFF2}">
      <dgm:prSet/>
      <dgm:spPr/>
      <dgm:t>
        <a:bodyPr/>
        <a:lstStyle/>
        <a:p>
          <a:endParaRPr lang="en-US"/>
        </a:p>
      </dgm:t>
    </dgm:pt>
    <dgm:pt modelId="{95966C79-EFB4-42CC-A3B8-A16F2ED31424}" type="sibTrans" cxnId="{33FC9D85-C9C5-42FC-AED3-81C60BD2EFF2}">
      <dgm:prSet/>
      <dgm:spPr/>
      <dgm:t>
        <a:bodyPr/>
        <a:lstStyle/>
        <a:p>
          <a:endParaRPr lang="en-US"/>
        </a:p>
      </dgm:t>
    </dgm:pt>
    <dgm:pt modelId="{4D5DF6BA-E7C5-4856-B316-441756AFA6E8}">
      <dgm:prSet phldrT="[Text]"/>
      <dgm:spPr/>
      <dgm:t>
        <a:bodyPr/>
        <a:lstStyle/>
        <a:p>
          <a:r>
            <a:rPr lang="en-US" dirty="0"/>
            <a:t>Single-Stage</a:t>
          </a:r>
        </a:p>
      </dgm:t>
    </dgm:pt>
    <dgm:pt modelId="{E571C81C-4914-4974-AE0A-40A286A68933}" type="parTrans" cxnId="{411C312B-0FC8-455F-8D62-7857177E848F}">
      <dgm:prSet/>
      <dgm:spPr/>
      <dgm:t>
        <a:bodyPr/>
        <a:lstStyle/>
        <a:p>
          <a:endParaRPr lang="en-US"/>
        </a:p>
      </dgm:t>
    </dgm:pt>
    <dgm:pt modelId="{B2B0A0A5-C5F3-4868-827E-6D145FC144E8}" type="sibTrans" cxnId="{411C312B-0FC8-455F-8D62-7857177E848F}">
      <dgm:prSet/>
      <dgm:spPr/>
      <dgm:t>
        <a:bodyPr/>
        <a:lstStyle/>
        <a:p>
          <a:endParaRPr lang="en-US"/>
        </a:p>
      </dgm:t>
    </dgm:pt>
    <dgm:pt modelId="{5491A9B8-D17C-4F5D-84DA-F6DA783F4EC6}">
      <dgm:prSet phldrT="[Text]"/>
      <dgm:spPr/>
      <dgm:t>
        <a:bodyPr/>
        <a:lstStyle/>
        <a:p>
          <a:r>
            <a:rPr lang="en-US" dirty="0"/>
            <a:t>Single Shot </a:t>
          </a:r>
          <a:r>
            <a:rPr lang="en-US" dirty="0" err="1"/>
            <a:t>MultiBox</a:t>
          </a:r>
          <a:r>
            <a:rPr lang="en-US" dirty="0"/>
            <a:t> Detector, </a:t>
          </a:r>
          <a:r>
            <a:rPr lang="en-US" b="1" dirty="0"/>
            <a:t>You Only Look Once (YOLO) </a:t>
          </a:r>
          <a:endParaRPr lang="en-US" dirty="0"/>
        </a:p>
        <a:p>
          <a:r>
            <a:rPr lang="en-US" dirty="0"/>
            <a:t>(SSD) – 2016, (YOLO) – 2016, 2017, 2020, 2022</a:t>
          </a:r>
        </a:p>
      </dgm:t>
    </dgm:pt>
    <dgm:pt modelId="{0C4E6B09-CA26-4DF2-A20E-0C18B7704E1F}" type="parTrans" cxnId="{8F4EDEE3-ADA2-46A5-903A-8A5ADBF32287}">
      <dgm:prSet/>
      <dgm:spPr/>
      <dgm:t>
        <a:bodyPr/>
        <a:lstStyle/>
        <a:p>
          <a:endParaRPr lang="en-US"/>
        </a:p>
      </dgm:t>
    </dgm:pt>
    <dgm:pt modelId="{738B2A0C-9407-4D5C-8EBE-0A39DA625B8B}" type="sibTrans" cxnId="{8F4EDEE3-ADA2-46A5-903A-8A5ADBF32287}">
      <dgm:prSet/>
      <dgm:spPr/>
      <dgm:t>
        <a:bodyPr/>
        <a:lstStyle/>
        <a:p>
          <a:endParaRPr lang="en-US"/>
        </a:p>
      </dgm:t>
    </dgm:pt>
    <dgm:pt modelId="{38D869D3-FA5F-4BA0-A496-0F91A845C250}">
      <dgm:prSet phldrT="[Text]"/>
      <dgm:spPr/>
      <dgm:t>
        <a:bodyPr/>
        <a:lstStyle/>
        <a:p>
          <a:r>
            <a:rPr lang="en-US" dirty="0">
              <a:solidFill>
                <a:srgbClr val="00B050"/>
              </a:solidFill>
            </a:rPr>
            <a:t>More accurate</a:t>
          </a:r>
        </a:p>
      </dgm:t>
    </dgm:pt>
    <dgm:pt modelId="{83A9750B-B929-4CE8-9080-374EBC96A136}" type="parTrans" cxnId="{54C4915C-77D2-448A-918A-F1F564AB13D4}">
      <dgm:prSet/>
      <dgm:spPr/>
      <dgm:t>
        <a:bodyPr/>
        <a:lstStyle/>
        <a:p>
          <a:endParaRPr lang="en-US"/>
        </a:p>
      </dgm:t>
    </dgm:pt>
    <dgm:pt modelId="{12E64CA6-7885-4B59-82A7-4275483F2AF8}" type="sibTrans" cxnId="{54C4915C-77D2-448A-918A-F1F564AB13D4}">
      <dgm:prSet/>
      <dgm:spPr/>
      <dgm:t>
        <a:bodyPr/>
        <a:lstStyle/>
        <a:p>
          <a:endParaRPr lang="en-US"/>
        </a:p>
      </dgm:t>
    </dgm:pt>
    <dgm:pt modelId="{1749696F-70FD-4B96-A428-C9CE154E7E8A}">
      <dgm:prSet phldrT="[Text]"/>
      <dgm:spPr/>
      <dgm:t>
        <a:bodyPr/>
        <a:lstStyle/>
        <a:p>
          <a:r>
            <a:rPr lang="en-US" dirty="0">
              <a:solidFill>
                <a:srgbClr val="C00000"/>
              </a:solidFill>
            </a:rPr>
            <a:t>More memory intensive</a:t>
          </a:r>
        </a:p>
      </dgm:t>
    </dgm:pt>
    <dgm:pt modelId="{841F82D5-23BF-4554-BE56-0FAA879566BB}" type="parTrans" cxnId="{7FB1FCB4-93E5-497B-9998-4C8098734873}">
      <dgm:prSet/>
      <dgm:spPr/>
      <dgm:t>
        <a:bodyPr/>
        <a:lstStyle/>
        <a:p>
          <a:endParaRPr lang="en-US"/>
        </a:p>
      </dgm:t>
    </dgm:pt>
    <dgm:pt modelId="{B3F8A9A2-1A98-4010-B4C6-F7BA9BC61CF1}" type="sibTrans" cxnId="{7FB1FCB4-93E5-497B-9998-4C8098734873}">
      <dgm:prSet/>
      <dgm:spPr/>
      <dgm:t>
        <a:bodyPr/>
        <a:lstStyle/>
        <a:p>
          <a:endParaRPr lang="en-US"/>
        </a:p>
      </dgm:t>
    </dgm:pt>
    <dgm:pt modelId="{3F0ABA40-ED7D-45AB-B884-2177DC301E37}">
      <dgm:prSet phldrT="[Text]"/>
      <dgm:spPr/>
      <dgm:t>
        <a:bodyPr/>
        <a:lstStyle/>
        <a:p>
          <a:r>
            <a:rPr lang="en-US" dirty="0">
              <a:solidFill>
                <a:srgbClr val="C00000"/>
              </a:solidFill>
            </a:rPr>
            <a:t>Less Accurate (still? I am not sure …)</a:t>
          </a:r>
        </a:p>
      </dgm:t>
    </dgm:pt>
    <dgm:pt modelId="{AA3C892F-03CD-4B11-9004-8AB20AFBF3F7}" type="parTrans" cxnId="{207DB55D-C25A-41EE-9509-2E937750F136}">
      <dgm:prSet/>
      <dgm:spPr/>
      <dgm:t>
        <a:bodyPr/>
        <a:lstStyle/>
        <a:p>
          <a:endParaRPr lang="en-US"/>
        </a:p>
      </dgm:t>
    </dgm:pt>
    <dgm:pt modelId="{39629F96-B8A3-41DA-AAD0-A6AFB647D821}" type="sibTrans" cxnId="{207DB55D-C25A-41EE-9509-2E937750F136}">
      <dgm:prSet/>
      <dgm:spPr/>
      <dgm:t>
        <a:bodyPr/>
        <a:lstStyle/>
        <a:p>
          <a:endParaRPr lang="en-US"/>
        </a:p>
      </dgm:t>
    </dgm:pt>
    <dgm:pt modelId="{A376FEFB-5553-4632-BA0C-68281C9DD33D}">
      <dgm:prSet phldrT="[Text]"/>
      <dgm:spPr/>
      <dgm:t>
        <a:bodyPr/>
        <a:lstStyle/>
        <a:p>
          <a:r>
            <a:rPr lang="en-US" dirty="0">
              <a:solidFill>
                <a:srgbClr val="00B050"/>
              </a:solidFill>
            </a:rPr>
            <a:t>Less memory intensive</a:t>
          </a:r>
        </a:p>
      </dgm:t>
    </dgm:pt>
    <dgm:pt modelId="{E06C8384-B868-48DC-97D8-E1AAC1111215}" type="parTrans" cxnId="{0170FC3E-BDF8-457B-BB05-C9BA70940453}">
      <dgm:prSet/>
      <dgm:spPr/>
      <dgm:t>
        <a:bodyPr/>
        <a:lstStyle/>
        <a:p>
          <a:endParaRPr lang="en-US"/>
        </a:p>
      </dgm:t>
    </dgm:pt>
    <dgm:pt modelId="{8F9672D3-4CCD-4487-ACEC-AA6D511BCEE1}" type="sibTrans" cxnId="{0170FC3E-BDF8-457B-BB05-C9BA70940453}">
      <dgm:prSet/>
      <dgm:spPr/>
      <dgm:t>
        <a:bodyPr/>
        <a:lstStyle/>
        <a:p>
          <a:endParaRPr lang="en-US"/>
        </a:p>
      </dgm:t>
    </dgm:pt>
    <dgm:pt modelId="{CE0421D6-42A2-4EC2-AD96-AC13F5D8D2D2}">
      <dgm:prSet phldrT="[Text]"/>
      <dgm:spPr/>
      <dgm:t>
        <a:bodyPr/>
        <a:lstStyle/>
        <a:p>
          <a:r>
            <a:rPr lang="en-US" dirty="0">
              <a:solidFill>
                <a:srgbClr val="00B050"/>
              </a:solidFill>
            </a:rPr>
            <a:t>Runs in real time (30+ fps)</a:t>
          </a:r>
        </a:p>
      </dgm:t>
    </dgm:pt>
    <dgm:pt modelId="{8FBACE68-C3FB-4683-BE7A-366C6019E591}" type="parTrans" cxnId="{ACF5AF6E-1908-4C93-BC31-2D236FBB048C}">
      <dgm:prSet/>
      <dgm:spPr/>
      <dgm:t>
        <a:bodyPr/>
        <a:lstStyle/>
        <a:p>
          <a:endParaRPr lang="en-US"/>
        </a:p>
      </dgm:t>
    </dgm:pt>
    <dgm:pt modelId="{C02881BA-79E6-490A-BC27-181C5F5044B1}" type="sibTrans" cxnId="{ACF5AF6E-1908-4C93-BC31-2D236FBB048C}">
      <dgm:prSet/>
      <dgm:spPr/>
      <dgm:t>
        <a:bodyPr/>
        <a:lstStyle/>
        <a:p>
          <a:endParaRPr lang="en-US"/>
        </a:p>
      </dgm:t>
    </dgm:pt>
    <dgm:pt modelId="{9FFD90AB-5CAA-46D7-B74F-499909D396CF}">
      <dgm:prSet phldrT="[Text]"/>
      <dgm:spPr/>
      <dgm:t>
        <a:bodyPr/>
        <a:lstStyle/>
        <a:p>
          <a:r>
            <a:rPr lang="en-US" dirty="0">
              <a:solidFill>
                <a:srgbClr val="C00000"/>
              </a:solidFill>
            </a:rPr>
            <a:t>Runs around 1-10 fps (Faster-RCNN)</a:t>
          </a:r>
        </a:p>
      </dgm:t>
    </dgm:pt>
    <dgm:pt modelId="{2BF9F619-69A4-4EC6-AC5D-5B22F8FC8F93}" type="parTrans" cxnId="{945290C1-A8AA-4C78-A849-EF7F9B7A82A6}">
      <dgm:prSet/>
      <dgm:spPr/>
      <dgm:t>
        <a:bodyPr/>
        <a:lstStyle/>
        <a:p>
          <a:endParaRPr lang="en-US"/>
        </a:p>
      </dgm:t>
    </dgm:pt>
    <dgm:pt modelId="{9AEBC64F-99B8-4EFD-937F-013155056358}" type="sibTrans" cxnId="{945290C1-A8AA-4C78-A849-EF7F9B7A82A6}">
      <dgm:prSet/>
      <dgm:spPr/>
      <dgm:t>
        <a:bodyPr/>
        <a:lstStyle/>
        <a:p>
          <a:endParaRPr lang="en-US"/>
        </a:p>
      </dgm:t>
    </dgm:pt>
    <dgm:pt modelId="{D17E754C-85CC-4924-B064-06164A20B869}">
      <dgm:prSet phldrT="[Text]"/>
      <dgm:spPr/>
      <dgm:t>
        <a:bodyPr/>
        <a:lstStyle/>
        <a:p>
          <a:r>
            <a:rPr lang="en-US" dirty="0"/>
            <a:t>Separates out region proposal and classification into separate steps</a:t>
          </a:r>
        </a:p>
      </dgm:t>
    </dgm:pt>
    <dgm:pt modelId="{188BCF5B-90A9-494F-9E68-A810156B5D2C}" type="parTrans" cxnId="{EF277B66-7F51-457C-AB36-E082DD6B2C7D}">
      <dgm:prSet/>
      <dgm:spPr/>
      <dgm:t>
        <a:bodyPr/>
        <a:lstStyle/>
        <a:p>
          <a:endParaRPr lang="en-US"/>
        </a:p>
      </dgm:t>
    </dgm:pt>
    <dgm:pt modelId="{EA462CB4-B4BF-4FDE-A067-AE64FFD73CB5}" type="sibTrans" cxnId="{EF277B66-7F51-457C-AB36-E082DD6B2C7D}">
      <dgm:prSet/>
      <dgm:spPr/>
      <dgm:t>
        <a:bodyPr/>
        <a:lstStyle/>
        <a:p>
          <a:endParaRPr lang="en-US"/>
        </a:p>
      </dgm:t>
    </dgm:pt>
    <dgm:pt modelId="{1EEFFA45-7CBF-4CE2-823D-7677BD7AD772}">
      <dgm:prSet phldrT="[Text]"/>
      <dgm:spPr/>
      <dgm:t>
        <a:bodyPr/>
        <a:lstStyle/>
        <a:p>
          <a:r>
            <a:rPr lang="en-US" dirty="0"/>
            <a:t>Combine proposal and classification into a single step</a:t>
          </a:r>
        </a:p>
      </dgm:t>
    </dgm:pt>
    <dgm:pt modelId="{F6239F50-E208-4F63-B99D-6EE53F2FB1E8}" type="parTrans" cxnId="{ED191D71-8EC4-4C22-AE59-87FF564B78CF}">
      <dgm:prSet/>
      <dgm:spPr/>
      <dgm:t>
        <a:bodyPr/>
        <a:lstStyle/>
        <a:p>
          <a:endParaRPr lang="en-US"/>
        </a:p>
      </dgm:t>
    </dgm:pt>
    <dgm:pt modelId="{354DA692-7A7A-4BFD-960C-C270D43E4FFE}" type="sibTrans" cxnId="{ED191D71-8EC4-4C22-AE59-87FF564B78CF}">
      <dgm:prSet/>
      <dgm:spPr/>
      <dgm:t>
        <a:bodyPr/>
        <a:lstStyle/>
        <a:p>
          <a:endParaRPr lang="en-US"/>
        </a:p>
      </dgm:t>
    </dgm:pt>
    <dgm:pt modelId="{96CB6EEA-6B43-45D7-A2CF-143D5786D28E}" type="pres">
      <dgm:prSet presAssocID="{EFD9B333-F956-4CF8-9B00-93A866646DF9}" presName="Name0" presStyleCnt="0">
        <dgm:presLayoutVars>
          <dgm:chMax/>
          <dgm:chPref val="3"/>
          <dgm:dir/>
          <dgm:animOne val="branch"/>
          <dgm:animLvl val="lvl"/>
        </dgm:presLayoutVars>
      </dgm:prSet>
      <dgm:spPr/>
    </dgm:pt>
    <dgm:pt modelId="{116D4776-DFFC-49C7-BE80-1CD4540FF720}" type="pres">
      <dgm:prSet presAssocID="{C3C317DB-756A-4975-8D11-AAA72477200A}" presName="composite" presStyleCnt="0"/>
      <dgm:spPr/>
    </dgm:pt>
    <dgm:pt modelId="{E46BB821-94B5-44D1-A373-5896F3F12386}" type="pres">
      <dgm:prSet presAssocID="{C3C317DB-756A-4975-8D11-AAA72477200A}" presName="FirstChild" presStyleLbl="revTx" presStyleIdx="0" presStyleCnt="4">
        <dgm:presLayoutVars>
          <dgm:chMax val="0"/>
          <dgm:chPref val="0"/>
          <dgm:bulletEnabled val="1"/>
        </dgm:presLayoutVars>
      </dgm:prSet>
      <dgm:spPr/>
    </dgm:pt>
    <dgm:pt modelId="{6D0EDE98-7AC9-427F-8B17-E6B0AA5F1230}" type="pres">
      <dgm:prSet presAssocID="{C3C317DB-756A-4975-8D11-AAA72477200A}" presName="Parent" presStyleLbl="alignNode1" presStyleIdx="0" presStyleCnt="2">
        <dgm:presLayoutVars>
          <dgm:chMax val="3"/>
          <dgm:chPref val="3"/>
          <dgm:bulletEnabled val="1"/>
        </dgm:presLayoutVars>
      </dgm:prSet>
      <dgm:spPr/>
    </dgm:pt>
    <dgm:pt modelId="{85B93082-9955-4C94-ACD2-AC2C074A42A9}" type="pres">
      <dgm:prSet presAssocID="{C3C317DB-756A-4975-8D11-AAA72477200A}" presName="Accent" presStyleLbl="parChTrans1D1" presStyleIdx="0" presStyleCnt="2"/>
      <dgm:spPr/>
    </dgm:pt>
    <dgm:pt modelId="{B61A1BD7-8D65-4C4C-8FFE-C0ABA36A03DE}" type="pres">
      <dgm:prSet presAssocID="{C3C317DB-756A-4975-8D11-AAA72477200A}" presName="Child" presStyleLbl="revTx" presStyleIdx="1" presStyleCnt="4">
        <dgm:presLayoutVars>
          <dgm:chMax val="0"/>
          <dgm:chPref val="0"/>
          <dgm:bulletEnabled val="1"/>
        </dgm:presLayoutVars>
      </dgm:prSet>
      <dgm:spPr/>
    </dgm:pt>
    <dgm:pt modelId="{675795CF-40C9-47A4-8C7E-D6BA0F3895FF}" type="pres">
      <dgm:prSet presAssocID="{33396F82-4DB8-4F24-8726-CD9B96237204}" presName="sibTrans" presStyleCnt="0"/>
      <dgm:spPr/>
    </dgm:pt>
    <dgm:pt modelId="{74E48F4C-740B-4DCB-B871-1C7EB67B36C9}" type="pres">
      <dgm:prSet presAssocID="{4D5DF6BA-E7C5-4856-B316-441756AFA6E8}" presName="composite" presStyleCnt="0"/>
      <dgm:spPr/>
    </dgm:pt>
    <dgm:pt modelId="{BD615447-251D-4202-9AD0-AED87ACABA78}" type="pres">
      <dgm:prSet presAssocID="{4D5DF6BA-E7C5-4856-B316-441756AFA6E8}" presName="FirstChild" presStyleLbl="revTx" presStyleIdx="2" presStyleCnt="4">
        <dgm:presLayoutVars>
          <dgm:chMax val="0"/>
          <dgm:chPref val="0"/>
          <dgm:bulletEnabled val="1"/>
        </dgm:presLayoutVars>
      </dgm:prSet>
      <dgm:spPr/>
    </dgm:pt>
    <dgm:pt modelId="{FBD00292-E6CF-4804-91A3-8E69CA79F7DC}" type="pres">
      <dgm:prSet presAssocID="{4D5DF6BA-E7C5-4856-B316-441756AFA6E8}" presName="Parent" presStyleLbl="alignNode1" presStyleIdx="1" presStyleCnt="2">
        <dgm:presLayoutVars>
          <dgm:chMax val="3"/>
          <dgm:chPref val="3"/>
          <dgm:bulletEnabled val="1"/>
        </dgm:presLayoutVars>
      </dgm:prSet>
      <dgm:spPr/>
    </dgm:pt>
    <dgm:pt modelId="{57E3547C-80B5-4043-AD66-7620EE41EEFD}" type="pres">
      <dgm:prSet presAssocID="{4D5DF6BA-E7C5-4856-B316-441756AFA6E8}" presName="Accent" presStyleLbl="parChTrans1D1" presStyleIdx="1" presStyleCnt="2"/>
      <dgm:spPr/>
    </dgm:pt>
    <dgm:pt modelId="{FEF486C2-D1CC-440F-8324-85B4B5A6CDA7}" type="pres">
      <dgm:prSet presAssocID="{4D5DF6BA-E7C5-4856-B316-441756AFA6E8}" presName="Child" presStyleLbl="revTx" presStyleIdx="3" presStyleCnt="4">
        <dgm:presLayoutVars>
          <dgm:chMax val="0"/>
          <dgm:chPref val="0"/>
          <dgm:bulletEnabled val="1"/>
        </dgm:presLayoutVars>
      </dgm:prSet>
      <dgm:spPr/>
    </dgm:pt>
  </dgm:ptLst>
  <dgm:cxnLst>
    <dgm:cxn modelId="{7AFAD408-587A-4DE2-A477-27E03A257749}" type="presOf" srcId="{A376FEFB-5553-4632-BA0C-68281C9DD33D}" destId="{FEF486C2-D1CC-440F-8324-85B4B5A6CDA7}" srcOrd="0" destOrd="2" presId="urn:microsoft.com/office/officeart/2011/layout/TabList"/>
    <dgm:cxn modelId="{30F2B819-78AA-44D3-BE9A-203C278E2F73}" type="presOf" srcId="{EFD9B333-F956-4CF8-9B00-93A866646DF9}" destId="{96CB6EEA-6B43-45D7-A2CF-143D5786D28E}" srcOrd="0" destOrd="0" presId="urn:microsoft.com/office/officeart/2011/layout/TabList"/>
    <dgm:cxn modelId="{411C312B-0FC8-455F-8D62-7857177E848F}" srcId="{EFD9B333-F956-4CF8-9B00-93A866646DF9}" destId="{4D5DF6BA-E7C5-4856-B316-441756AFA6E8}" srcOrd="1" destOrd="0" parTransId="{E571C81C-4914-4974-AE0A-40A286A68933}" sibTransId="{B2B0A0A5-C5F3-4868-827E-6D145FC144E8}"/>
    <dgm:cxn modelId="{F875AE31-E4E8-4627-8B3A-AA9A21EE3DDC}" type="presOf" srcId="{731199E8-2F58-4E93-BF4F-B0ABEDF8FCD5}" destId="{E46BB821-94B5-44D1-A373-5896F3F12386}" srcOrd="0" destOrd="0" presId="urn:microsoft.com/office/officeart/2011/layout/TabList"/>
    <dgm:cxn modelId="{027E0535-3055-47DF-B986-A538EACA026D}" srcId="{EFD9B333-F956-4CF8-9B00-93A866646DF9}" destId="{C3C317DB-756A-4975-8D11-AAA72477200A}" srcOrd="0" destOrd="0" parTransId="{387B32A9-74ED-4AD6-989E-E7B960CF4EC8}" sibTransId="{33396F82-4DB8-4F24-8726-CD9B96237204}"/>
    <dgm:cxn modelId="{0170FC3E-BDF8-457B-BB05-C9BA70940453}" srcId="{4D5DF6BA-E7C5-4856-B316-441756AFA6E8}" destId="{A376FEFB-5553-4632-BA0C-68281C9DD33D}" srcOrd="3" destOrd="0" parTransId="{E06C8384-B868-48DC-97D8-E1AAC1111215}" sibTransId="{8F9672D3-4CCD-4487-ACEC-AA6D511BCEE1}"/>
    <dgm:cxn modelId="{54C4915C-77D2-448A-918A-F1F564AB13D4}" srcId="{C3C317DB-756A-4975-8D11-AAA72477200A}" destId="{38D869D3-FA5F-4BA0-A496-0F91A845C250}" srcOrd="2" destOrd="0" parTransId="{83A9750B-B929-4CE8-9080-374EBC96A136}" sibTransId="{12E64CA6-7885-4B59-82A7-4275483F2AF8}"/>
    <dgm:cxn modelId="{207DB55D-C25A-41EE-9509-2E937750F136}" srcId="{4D5DF6BA-E7C5-4856-B316-441756AFA6E8}" destId="{3F0ABA40-ED7D-45AB-B884-2177DC301E37}" srcOrd="2" destOrd="0" parTransId="{AA3C892F-03CD-4B11-9004-8AB20AFBF3F7}" sibTransId="{39629F96-B8A3-41DA-AAD0-A6AFB647D821}"/>
    <dgm:cxn modelId="{57EDF65E-714D-4D16-BF22-6312D9E7CFAC}" type="presOf" srcId="{9FFD90AB-5CAA-46D7-B74F-499909D396CF}" destId="{B61A1BD7-8D65-4C4C-8FFE-C0ABA36A03DE}" srcOrd="0" destOrd="3" presId="urn:microsoft.com/office/officeart/2011/layout/TabList"/>
    <dgm:cxn modelId="{0D7E8660-5935-4841-9A0F-7FA609F60D92}" type="presOf" srcId="{D17E754C-85CC-4924-B064-06164A20B869}" destId="{B61A1BD7-8D65-4C4C-8FFE-C0ABA36A03DE}" srcOrd="0" destOrd="0" presId="urn:microsoft.com/office/officeart/2011/layout/TabList"/>
    <dgm:cxn modelId="{55AD4464-4F46-4FCC-B12A-B98C05F60E57}" type="presOf" srcId="{38D869D3-FA5F-4BA0-A496-0F91A845C250}" destId="{B61A1BD7-8D65-4C4C-8FFE-C0ABA36A03DE}" srcOrd="0" destOrd="1" presId="urn:microsoft.com/office/officeart/2011/layout/TabList"/>
    <dgm:cxn modelId="{FAF6DE64-BAFA-431C-AA0F-61A84F16751F}" type="presOf" srcId="{4D5DF6BA-E7C5-4856-B316-441756AFA6E8}" destId="{FBD00292-E6CF-4804-91A3-8E69CA79F7DC}" srcOrd="0" destOrd="0" presId="urn:microsoft.com/office/officeart/2011/layout/TabList"/>
    <dgm:cxn modelId="{EF277B66-7F51-457C-AB36-E082DD6B2C7D}" srcId="{C3C317DB-756A-4975-8D11-AAA72477200A}" destId="{D17E754C-85CC-4924-B064-06164A20B869}" srcOrd="1" destOrd="0" parTransId="{188BCF5B-90A9-494F-9E68-A810156B5D2C}" sibTransId="{EA462CB4-B4BF-4FDE-A067-AE64FFD73CB5}"/>
    <dgm:cxn modelId="{ACF5AF6E-1908-4C93-BC31-2D236FBB048C}" srcId="{4D5DF6BA-E7C5-4856-B316-441756AFA6E8}" destId="{CE0421D6-42A2-4EC2-AD96-AC13F5D8D2D2}" srcOrd="4" destOrd="0" parTransId="{8FBACE68-C3FB-4683-BE7A-366C6019E591}" sibTransId="{C02881BA-79E6-490A-BC27-181C5F5044B1}"/>
    <dgm:cxn modelId="{ED191D71-8EC4-4C22-AE59-87FF564B78CF}" srcId="{4D5DF6BA-E7C5-4856-B316-441756AFA6E8}" destId="{1EEFFA45-7CBF-4CE2-823D-7677BD7AD772}" srcOrd="1" destOrd="0" parTransId="{F6239F50-E208-4F63-B99D-6EE53F2FB1E8}" sibTransId="{354DA692-7A7A-4BFD-960C-C270D43E4FFE}"/>
    <dgm:cxn modelId="{F71D3478-8B79-473F-962E-CE5CCCBEC7A2}" type="presOf" srcId="{5491A9B8-D17C-4F5D-84DA-F6DA783F4EC6}" destId="{BD615447-251D-4202-9AD0-AED87ACABA78}" srcOrd="0" destOrd="0" presId="urn:microsoft.com/office/officeart/2011/layout/TabList"/>
    <dgm:cxn modelId="{33FC9D85-C9C5-42FC-AED3-81C60BD2EFF2}" srcId="{C3C317DB-756A-4975-8D11-AAA72477200A}" destId="{731199E8-2F58-4E93-BF4F-B0ABEDF8FCD5}" srcOrd="0" destOrd="0" parTransId="{CC2F6299-D0C6-4918-B3EB-48372DF832B2}" sibTransId="{95966C79-EFB4-42CC-A3B8-A16F2ED31424}"/>
    <dgm:cxn modelId="{7FB1FCB4-93E5-497B-9998-4C8098734873}" srcId="{C3C317DB-756A-4975-8D11-AAA72477200A}" destId="{1749696F-70FD-4B96-A428-C9CE154E7E8A}" srcOrd="3" destOrd="0" parTransId="{841F82D5-23BF-4554-BE56-0FAA879566BB}" sibTransId="{B3F8A9A2-1A98-4010-B4C6-F7BA9BC61CF1}"/>
    <dgm:cxn modelId="{945290C1-A8AA-4C78-A849-EF7F9B7A82A6}" srcId="{C3C317DB-756A-4975-8D11-AAA72477200A}" destId="{9FFD90AB-5CAA-46D7-B74F-499909D396CF}" srcOrd="4" destOrd="0" parTransId="{2BF9F619-69A4-4EC6-AC5D-5B22F8FC8F93}" sibTransId="{9AEBC64F-99B8-4EFD-937F-013155056358}"/>
    <dgm:cxn modelId="{DF6CAAC1-B908-4ED6-A10D-1CCE51049A94}" type="presOf" srcId="{1EEFFA45-7CBF-4CE2-823D-7677BD7AD772}" destId="{FEF486C2-D1CC-440F-8324-85B4B5A6CDA7}" srcOrd="0" destOrd="0" presId="urn:microsoft.com/office/officeart/2011/layout/TabList"/>
    <dgm:cxn modelId="{C91213CB-3A08-47BA-8E4E-1304F7D631B6}" type="presOf" srcId="{CE0421D6-42A2-4EC2-AD96-AC13F5D8D2D2}" destId="{FEF486C2-D1CC-440F-8324-85B4B5A6CDA7}" srcOrd="0" destOrd="3" presId="urn:microsoft.com/office/officeart/2011/layout/TabList"/>
    <dgm:cxn modelId="{2C2228CD-C6BA-4302-B95F-5C0776D87125}" type="presOf" srcId="{C3C317DB-756A-4975-8D11-AAA72477200A}" destId="{6D0EDE98-7AC9-427F-8B17-E6B0AA5F1230}" srcOrd="0" destOrd="0" presId="urn:microsoft.com/office/officeart/2011/layout/TabList"/>
    <dgm:cxn modelId="{4FFEF5DF-2F4B-4FBA-9344-B2B0D7CD09F7}" type="presOf" srcId="{1749696F-70FD-4B96-A428-C9CE154E7E8A}" destId="{B61A1BD7-8D65-4C4C-8FFE-C0ABA36A03DE}" srcOrd="0" destOrd="2" presId="urn:microsoft.com/office/officeart/2011/layout/TabList"/>
    <dgm:cxn modelId="{8F4EDEE3-ADA2-46A5-903A-8A5ADBF32287}" srcId="{4D5DF6BA-E7C5-4856-B316-441756AFA6E8}" destId="{5491A9B8-D17C-4F5D-84DA-F6DA783F4EC6}" srcOrd="0" destOrd="0" parTransId="{0C4E6B09-CA26-4DF2-A20E-0C18B7704E1F}" sibTransId="{738B2A0C-9407-4D5C-8EBE-0A39DA625B8B}"/>
    <dgm:cxn modelId="{C6740FEF-8A74-4495-A274-23110CF2E416}" type="presOf" srcId="{3F0ABA40-ED7D-45AB-B884-2177DC301E37}" destId="{FEF486C2-D1CC-440F-8324-85B4B5A6CDA7}" srcOrd="0" destOrd="1" presId="urn:microsoft.com/office/officeart/2011/layout/TabList"/>
    <dgm:cxn modelId="{6469F29E-40A7-45B7-A896-58463E7D9973}" type="presParOf" srcId="{96CB6EEA-6B43-45D7-A2CF-143D5786D28E}" destId="{116D4776-DFFC-49C7-BE80-1CD4540FF720}" srcOrd="0" destOrd="0" presId="urn:microsoft.com/office/officeart/2011/layout/TabList"/>
    <dgm:cxn modelId="{0E9D1356-517C-4A2D-8471-8B2D01F9A2ED}" type="presParOf" srcId="{116D4776-DFFC-49C7-BE80-1CD4540FF720}" destId="{E46BB821-94B5-44D1-A373-5896F3F12386}" srcOrd="0" destOrd="0" presId="urn:microsoft.com/office/officeart/2011/layout/TabList"/>
    <dgm:cxn modelId="{CD126570-6CA1-4B20-A306-541FD9CC17EA}" type="presParOf" srcId="{116D4776-DFFC-49C7-BE80-1CD4540FF720}" destId="{6D0EDE98-7AC9-427F-8B17-E6B0AA5F1230}" srcOrd="1" destOrd="0" presId="urn:microsoft.com/office/officeart/2011/layout/TabList"/>
    <dgm:cxn modelId="{BEB21A35-E6F4-4F5A-AF99-BA0FC8FD63CB}" type="presParOf" srcId="{116D4776-DFFC-49C7-BE80-1CD4540FF720}" destId="{85B93082-9955-4C94-ACD2-AC2C074A42A9}" srcOrd="2" destOrd="0" presId="urn:microsoft.com/office/officeart/2011/layout/TabList"/>
    <dgm:cxn modelId="{8BFE183A-EB21-44F5-A443-8C21EFA61943}" type="presParOf" srcId="{96CB6EEA-6B43-45D7-A2CF-143D5786D28E}" destId="{B61A1BD7-8D65-4C4C-8FFE-C0ABA36A03DE}" srcOrd="1" destOrd="0" presId="urn:microsoft.com/office/officeart/2011/layout/TabList"/>
    <dgm:cxn modelId="{39570393-C8FD-40B1-9366-8564E439715B}" type="presParOf" srcId="{96CB6EEA-6B43-45D7-A2CF-143D5786D28E}" destId="{675795CF-40C9-47A4-8C7E-D6BA0F3895FF}" srcOrd="2" destOrd="0" presId="urn:microsoft.com/office/officeart/2011/layout/TabList"/>
    <dgm:cxn modelId="{14DEC31F-5F6A-4B03-A511-2CCD1DA38553}" type="presParOf" srcId="{96CB6EEA-6B43-45D7-A2CF-143D5786D28E}" destId="{74E48F4C-740B-4DCB-B871-1C7EB67B36C9}" srcOrd="3" destOrd="0" presId="urn:microsoft.com/office/officeart/2011/layout/TabList"/>
    <dgm:cxn modelId="{78AFB750-48E5-4152-A6EE-BA4B6B2B7B33}" type="presParOf" srcId="{74E48F4C-740B-4DCB-B871-1C7EB67B36C9}" destId="{BD615447-251D-4202-9AD0-AED87ACABA78}" srcOrd="0" destOrd="0" presId="urn:microsoft.com/office/officeart/2011/layout/TabList"/>
    <dgm:cxn modelId="{048EFACE-1A1F-46CC-9C13-9445ED5F0E5B}" type="presParOf" srcId="{74E48F4C-740B-4DCB-B871-1C7EB67B36C9}" destId="{FBD00292-E6CF-4804-91A3-8E69CA79F7DC}" srcOrd="1" destOrd="0" presId="urn:microsoft.com/office/officeart/2011/layout/TabList"/>
    <dgm:cxn modelId="{715CE6E7-763F-46E1-8410-B7BA8EFB2384}" type="presParOf" srcId="{74E48F4C-740B-4DCB-B871-1C7EB67B36C9}" destId="{57E3547C-80B5-4043-AD66-7620EE41EEFD}" srcOrd="2" destOrd="0" presId="urn:microsoft.com/office/officeart/2011/layout/TabList"/>
    <dgm:cxn modelId="{2EBE0E2D-9D31-4DB3-8E28-3F5E6F4F553E}" type="presParOf" srcId="{96CB6EEA-6B43-45D7-A2CF-143D5786D28E}" destId="{FEF486C2-D1CC-440F-8324-85B4B5A6CDA7}" srcOrd="4" destOrd="0" presId="urn:microsoft.com/office/officeart/2011/layout/Tab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7E3547C-80B5-4043-AD66-7620EE41EEFD}">
      <dsp:nvSpPr>
        <dsp:cNvPr id="0" name=""/>
        <dsp:cNvSpPr/>
      </dsp:nvSpPr>
      <dsp:spPr>
        <a:xfrm>
          <a:off x="0" y="2720095"/>
          <a:ext cx="8320817" cy="0"/>
        </a:xfrm>
        <a:prstGeom prst="line">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5B93082-9955-4C94-ACD2-AC2C074A42A9}">
      <dsp:nvSpPr>
        <dsp:cNvPr id="0" name=""/>
        <dsp:cNvSpPr/>
      </dsp:nvSpPr>
      <dsp:spPr>
        <a:xfrm>
          <a:off x="0" y="672389"/>
          <a:ext cx="8320817" cy="0"/>
        </a:xfrm>
        <a:prstGeom prst="line">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46BB821-94B5-44D1-A373-5896F3F12386}">
      <dsp:nvSpPr>
        <dsp:cNvPr id="0" name=""/>
        <dsp:cNvSpPr/>
      </dsp:nvSpPr>
      <dsp:spPr>
        <a:xfrm>
          <a:off x="2163412" y="1076"/>
          <a:ext cx="6157404" cy="6713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290" tIns="34290" rIns="34290" bIns="34290" numCol="1" spcCol="1270" anchor="b" anchorCtr="0">
          <a:noAutofit/>
        </a:bodyPr>
        <a:lstStyle/>
        <a:p>
          <a:pPr marL="0" lvl="0" indent="0" algn="l" defTabSz="800100">
            <a:lnSpc>
              <a:spcPct val="90000"/>
            </a:lnSpc>
            <a:spcBef>
              <a:spcPct val="0"/>
            </a:spcBef>
            <a:spcAft>
              <a:spcPct val="35000"/>
            </a:spcAft>
            <a:buNone/>
          </a:pPr>
          <a:r>
            <a:rPr lang="en-US" sz="1800" kern="1200" dirty="0"/>
            <a:t>Region-based CNN (RCNN)</a:t>
          </a:r>
        </a:p>
        <a:p>
          <a:pPr marL="0" lvl="0" indent="0" algn="l" defTabSz="800100">
            <a:lnSpc>
              <a:spcPct val="90000"/>
            </a:lnSpc>
            <a:spcBef>
              <a:spcPct val="0"/>
            </a:spcBef>
            <a:spcAft>
              <a:spcPct val="35000"/>
            </a:spcAft>
            <a:buNone/>
          </a:pPr>
          <a:r>
            <a:rPr lang="en-US" sz="1800" kern="1200" dirty="0"/>
            <a:t>(RCNN) – 2014, (Fast-RCNN) – 2015, (Faster-RCNN) – 2016</a:t>
          </a:r>
        </a:p>
      </dsp:txBody>
      <dsp:txXfrm>
        <a:off x="2163412" y="1076"/>
        <a:ext cx="6157404" cy="671313"/>
      </dsp:txXfrm>
    </dsp:sp>
    <dsp:sp modelId="{6D0EDE98-7AC9-427F-8B17-E6B0AA5F1230}">
      <dsp:nvSpPr>
        <dsp:cNvPr id="0" name=""/>
        <dsp:cNvSpPr/>
      </dsp:nvSpPr>
      <dsp:spPr>
        <a:xfrm>
          <a:off x="0" y="1076"/>
          <a:ext cx="2163412" cy="671313"/>
        </a:xfrm>
        <a:prstGeom prst="round2SameRect">
          <a:avLst>
            <a:gd name="adj1" fmla="val 16670"/>
            <a:gd name="adj2" fmla="val 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9055" tIns="59055" rIns="59055" bIns="59055" numCol="1" spcCol="1270" anchor="ctr" anchorCtr="0">
          <a:noAutofit/>
        </a:bodyPr>
        <a:lstStyle/>
        <a:p>
          <a:pPr marL="0" lvl="0" indent="0" algn="ctr" defTabSz="1377950">
            <a:lnSpc>
              <a:spcPct val="90000"/>
            </a:lnSpc>
            <a:spcBef>
              <a:spcPct val="0"/>
            </a:spcBef>
            <a:spcAft>
              <a:spcPct val="35000"/>
            </a:spcAft>
            <a:buNone/>
          </a:pPr>
          <a:r>
            <a:rPr lang="en-US" sz="3100" kern="1200" dirty="0"/>
            <a:t>Multi-stage</a:t>
          </a:r>
        </a:p>
      </dsp:txBody>
      <dsp:txXfrm>
        <a:off x="32777" y="33853"/>
        <a:ext cx="2097858" cy="638536"/>
      </dsp:txXfrm>
    </dsp:sp>
    <dsp:sp modelId="{B61A1BD7-8D65-4C4C-8FFE-C0ABA36A03DE}">
      <dsp:nvSpPr>
        <dsp:cNvPr id="0" name=""/>
        <dsp:cNvSpPr/>
      </dsp:nvSpPr>
      <dsp:spPr>
        <a:xfrm>
          <a:off x="0" y="672389"/>
          <a:ext cx="8320817" cy="13428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290" tIns="34290" rIns="34290" bIns="34290" numCol="1" spcCol="1270" anchor="t" anchorCtr="0">
          <a:noAutofit/>
        </a:bodyPr>
        <a:lstStyle/>
        <a:p>
          <a:pPr marL="114300" lvl="1" indent="-114300" algn="l" defTabSz="622300">
            <a:lnSpc>
              <a:spcPct val="90000"/>
            </a:lnSpc>
            <a:spcBef>
              <a:spcPct val="0"/>
            </a:spcBef>
            <a:spcAft>
              <a:spcPct val="15000"/>
            </a:spcAft>
            <a:buChar char="•"/>
          </a:pPr>
          <a:r>
            <a:rPr lang="en-US" sz="1400" kern="1200" dirty="0"/>
            <a:t>Separates out region proposal and classification into separate steps</a:t>
          </a:r>
        </a:p>
        <a:p>
          <a:pPr marL="114300" lvl="1" indent="-114300" algn="l" defTabSz="622300">
            <a:lnSpc>
              <a:spcPct val="90000"/>
            </a:lnSpc>
            <a:spcBef>
              <a:spcPct val="0"/>
            </a:spcBef>
            <a:spcAft>
              <a:spcPct val="15000"/>
            </a:spcAft>
            <a:buChar char="•"/>
          </a:pPr>
          <a:r>
            <a:rPr lang="en-US" sz="1400" kern="1200" dirty="0">
              <a:solidFill>
                <a:srgbClr val="00B050"/>
              </a:solidFill>
            </a:rPr>
            <a:t>More accurate</a:t>
          </a:r>
        </a:p>
        <a:p>
          <a:pPr marL="114300" lvl="1" indent="-114300" algn="l" defTabSz="622300">
            <a:lnSpc>
              <a:spcPct val="90000"/>
            </a:lnSpc>
            <a:spcBef>
              <a:spcPct val="0"/>
            </a:spcBef>
            <a:spcAft>
              <a:spcPct val="15000"/>
            </a:spcAft>
            <a:buChar char="•"/>
          </a:pPr>
          <a:r>
            <a:rPr lang="en-US" sz="1400" kern="1200" dirty="0">
              <a:solidFill>
                <a:srgbClr val="C00000"/>
              </a:solidFill>
            </a:rPr>
            <a:t>More memory intensive</a:t>
          </a:r>
        </a:p>
        <a:p>
          <a:pPr marL="114300" lvl="1" indent="-114300" algn="l" defTabSz="622300">
            <a:lnSpc>
              <a:spcPct val="90000"/>
            </a:lnSpc>
            <a:spcBef>
              <a:spcPct val="0"/>
            </a:spcBef>
            <a:spcAft>
              <a:spcPct val="15000"/>
            </a:spcAft>
            <a:buChar char="•"/>
          </a:pPr>
          <a:r>
            <a:rPr lang="en-US" sz="1400" kern="1200" dirty="0">
              <a:solidFill>
                <a:srgbClr val="C00000"/>
              </a:solidFill>
            </a:rPr>
            <a:t>Runs around 1-10 fps (Faster-RCNN)</a:t>
          </a:r>
        </a:p>
      </dsp:txBody>
      <dsp:txXfrm>
        <a:off x="0" y="672389"/>
        <a:ext cx="8320817" cy="1342827"/>
      </dsp:txXfrm>
    </dsp:sp>
    <dsp:sp modelId="{BD615447-251D-4202-9AD0-AED87ACABA78}">
      <dsp:nvSpPr>
        <dsp:cNvPr id="0" name=""/>
        <dsp:cNvSpPr/>
      </dsp:nvSpPr>
      <dsp:spPr>
        <a:xfrm>
          <a:off x="2163412" y="2048782"/>
          <a:ext cx="6157404" cy="6713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290" tIns="34290" rIns="34290" bIns="34290" numCol="1" spcCol="1270" anchor="b" anchorCtr="0">
          <a:noAutofit/>
        </a:bodyPr>
        <a:lstStyle/>
        <a:p>
          <a:pPr marL="0" lvl="0" indent="0" algn="l" defTabSz="800100">
            <a:lnSpc>
              <a:spcPct val="90000"/>
            </a:lnSpc>
            <a:spcBef>
              <a:spcPct val="0"/>
            </a:spcBef>
            <a:spcAft>
              <a:spcPct val="35000"/>
            </a:spcAft>
            <a:buNone/>
          </a:pPr>
          <a:r>
            <a:rPr lang="en-US" sz="1800" kern="1200" dirty="0"/>
            <a:t>Single Shot </a:t>
          </a:r>
          <a:r>
            <a:rPr lang="en-US" sz="1800" kern="1200" dirty="0" err="1"/>
            <a:t>MultiBox</a:t>
          </a:r>
          <a:r>
            <a:rPr lang="en-US" sz="1800" kern="1200" dirty="0"/>
            <a:t> Detector, </a:t>
          </a:r>
          <a:r>
            <a:rPr lang="en-US" sz="1800" b="1" kern="1200" dirty="0"/>
            <a:t>You Only Look Once (YOLO) </a:t>
          </a:r>
          <a:endParaRPr lang="en-US" sz="1800" kern="1200" dirty="0"/>
        </a:p>
        <a:p>
          <a:pPr marL="0" lvl="0" indent="0" algn="l" defTabSz="800100">
            <a:lnSpc>
              <a:spcPct val="90000"/>
            </a:lnSpc>
            <a:spcBef>
              <a:spcPct val="0"/>
            </a:spcBef>
            <a:spcAft>
              <a:spcPct val="35000"/>
            </a:spcAft>
            <a:buNone/>
          </a:pPr>
          <a:r>
            <a:rPr lang="en-US" sz="1800" kern="1200" dirty="0"/>
            <a:t>(SSD) – 2016, (YOLO) – 2016, 2017, 2020, 2022</a:t>
          </a:r>
        </a:p>
      </dsp:txBody>
      <dsp:txXfrm>
        <a:off x="2163412" y="2048782"/>
        <a:ext cx="6157404" cy="671313"/>
      </dsp:txXfrm>
    </dsp:sp>
    <dsp:sp modelId="{FBD00292-E6CF-4804-91A3-8E69CA79F7DC}">
      <dsp:nvSpPr>
        <dsp:cNvPr id="0" name=""/>
        <dsp:cNvSpPr/>
      </dsp:nvSpPr>
      <dsp:spPr>
        <a:xfrm>
          <a:off x="0" y="2048782"/>
          <a:ext cx="2163412" cy="671313"/>
        </a:xfrm>
        <a:prstGeom prst="round2SameRect">
          <a:avLst>
            <a:gd name="adj1" fmla="val 16670"/>
            <a:gd name="adj2" fmla="val 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9055" tIns="59055" rIns="59055" bIns="59055" numCol="1" spcCol="1270" anchor="ctr" anchorCtr="0">
          <a:noAutofit/>
        </a:bodyPr>
        <a:lstStyle/>
        <a:p>
          <a:pPr marL="0" lvl="0" indent="0" algn="ctr" defTabSz="1377950">
            <a:lnSpc>
              <a:spcPct val="90000"/>
            </a:lnSpc>
            <a:spcBef>
              <a:spcPct val="0"/>
            </a:spcBef>
            <a:spcAft>
              <a:spcPct val="35000"/>
            </a:spcAft>
            <a:buNone/>
          </a:pPr>
          <a:r>
            <a:rPr lang="en-US" sz="3100" kern="1200" dirty="0"/>
            <a:t>Single-Stage</a:t>
          </a:r>
        </a:p>
      </dsp:txBody>
      <dsp:txXfrm>
        <a:off x="32777" y="2081559"/>
        <a:ext cx="2097858" cy="638536"/>
      </dsp:txXfrm>
    </dsp:sp>
    <dsp:sp modelId="{FEF486C2-D1CC-440F-8324-85B4B5A6CDA7}">
      <dsp:nvSpPr>
        <dsp:cNvPr id="0" name=""/>
        <dsp:cNvSpPr/>
      </dsp:nvSpPr>
      <dsp:spPr>
        <a:xfrm>
          <a:off x="0" y="2720095"/>
          <a:ext cx="8320817" cy="13428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290" tIns="34290" rIns="34290" bIns="34290" numCol="1" spcCol="1270" anchor="t" anchorCtr="0">
          <a:noAutofit/>
        </a:bodyPr>
        <a:lstStyle/>
        <a:p>
          <a:pPr marL="114300" lvl="1" indent="-114300" algn="l" defTabSz="622300">
            <a:lnSpc>
              <a:spcPct val="90000"/>
            </a:lnSpc>
            <a:spcBef>
              <a:spcPct val="0"/>
            </a:spcBef>
            <a:spcAft>
              <a:spcPct val="15000"/>
            </a:spcAft>
            <a:buChar char="•"/>
          </a:pPr>
          <a:r>
            <a:rPr lang="en-US" sz="1400" kern="1200" dirty="0"/>
            <a:t>Combine proposal and classification into a single step</a:t>
          </a:r>
        </a:p>
        <a:p>
          <a:pPr marL="114300" lvl="1" indent="-114300" algn="l" defTabSz="622300">
            <a:lnSpc>
              <a:spcPct val="90000"/>
            </a:lnSpc>
            <a:spcBef>
              <a:spcPct val="0"/>
            </a:spcBef>
            <a:spcAft>
              <a:spcPct val="15000"/>
            </a:spcAft>
            <a:buChar char="•"/>
          </a:pPr>
          <a:r>
            <a:rPr lang="en-US" sz="1400" kern="1200" dirty="0">
              <a:solidFill>
                <a:srgbClr val="C00000"/>
              </a:solidFill>
            </a:rPr>
            <a:t>Less Accurate (still? I am not sure …)</a:t>
          </a:r>
        </a:p>
        <a:p>
          <a:pPr marL="114300" lvl="1" indent="-114300" algn="l" defTabSz="622300">
            <a:lnSpc>
              <a:spcPct val="90000"/>
            </a:lnSpc>
            <a:spcBef>
              <a:spcPct val="0"/>
            </a:spcBef>
            <a:spcAft>
              <a:spcPct val="15000"/>
            </a:spcAft>
            <a:buChar char="•"/>
          </a:pPr>
          <a:r>
            <a:rPr lang="en-US" sz="1400" kern="1200" dirty="0">
              <a:solidFill>
                <a:srgbClr val="00B050"/>
              </a:solidFill>
            </a:rPr>
            <a:t>Less memory intensive</a:t>
          </a:r>
        </a:p>
        <a:p>
          <a:pPr marL="114300" lvl="1" indent="-114300" algn="l" defTabSz="622300">
            <a:lnSpc>
              <a:spcPct val="90000"/>
            </a:lnSpc>
            <a:spcBef>
              <a:spcPct val="0"/>
            </a:spcBef>
            <a:spcAft>
              <a:spcPct val="15000"/>
            </a:spcAft>
            <a:buChar char="•"/>
          </a:pPr>
          <a:r>
            <a:rPr lang="en-US" sz="1400" kern="1200" dirty="0">
              <a:solidFill>
                <a:srgbClr val="00B050"/>
              </a:solidFill>
            </a:rPr>
            <a:t>Runs in real time (30+ fps)</a:t>
          </a:r>
        </a:p>
      </dsp:txBody>
      <dsp:txXfrm>
        <a:off x="0" y="2720095"/>
        <a:ext cx="8320817" cy="1342827"/>
      </dsp:txXfrm>
    </dsp:sp>
  </dsp:spTree>
</dsp:drawing>
</file>

<file path=ppt/diagrams/layout1.xml><?xml version="1.0" encoding="utf-8"?>
<dgm:layoutDef xmlns:dgm="http://schemas.openxmlformats.org/drawingml/2006/diagram" xmlns:a="http://schemas.openxmlformats.org/drawingml/2006/main" uniqueId="urn:microsoft.com/office/officeart/2011/layout/TabList">
  <dgm:title val="Tab List"/>
  <dgm:desc val="Use to show non-sequential or grouped blocks of information. Works well for lists with a small amount of Level 1 text. The first Level 2 displays next to the Level 1 text  and the remaining Level 2 text appears beneath the Level 1 text."/>
  <dgm:catLst>
    <dgm:cat type="list" pri="4500"/>
    <dgm:cat type="officeonline" pri="11000"/>
  </dgm:catLst>
  <dgm:sampData>
    <dgm:dataModel>
      <dgm:ptLst>
        <dgm:pt modelId="0" type="doc"/>
        <dgm:pt modelId="10">
          <dgm:prSet phldr="1"/>
        </dgm:pt>
        <dgm:pt modelId="11">
          <dgm:prSet phldr="1"/>
        </dgm:pt>
        <dgm:pt modelId="12">
          <dgm:prSet phldr="1"/>
        </dgm:pt>
        <dgm:pt modelId="20">
          <dgm:prSet phldr="1"/>
        </dgm:pt>
        <dgm:pt modelId="21">
          <dgm:prSet phldr="1"/>
        </dgm:pt>
        <dgm:pt modelId="22">
          <dgm:prSet phldr="1"/>
        </dgm:pt>
        <dgm:pt modelId="30">
          <dgm:prSet phldr="1"/>
        </dgm:pt>
        <dgm:pt modelId="31">
          <dgm:prSet phldr="1"/>
        </dgm:pt>
        <dgm:pt modelId="32">
          <dgm:prSet phldr="1"/>
        </dgm:pt>
      </dgm:ptLst>
      <dgm:cxnLst>
        <dgm:cxn modelId="40" srcId="0" destId="10" srcOrd="0" destOrd="0"/>
        <dgm:cxn modelId="41" srcId="10" destId="11" srcOrd="0" destOrd="0"/>
        <dgm:cxn modelId="42" srcId="10" destId="12" srcOrd="0" destOrd="0"/>
        <dgm:cxn modelId="50" srcId="0" destId="20" srcOrd="1" destOrd="0"/>
        <dgm:cxn modelId="51" srcId="20" destId="21" srcOrd="1" destOrd="0"/>
        <dgm:cxn modelId="52" srcId="20" destId="22" srcOrd="1" destOrd="0"/>
        <dgm:cxn modelId="60" srcId="0" destId="30" srcOrd="2" destOrd="0"/>
        <dgm:cxn modelId="61" srcId="30" destId="31" srcOrd="2" destOrd="0"/>
        <dgm:cxn modelId="62" srcId="30" destId="32"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dgm:chPref val="3"/>
      <dgm:dir/>
      <dgm:animOne val="branch"/>
      <dgm:animLvl val="lvl"/>
    </dgm:varLst>
    <dgm:alg type="lin">
      <dgm:param type="linDir" val="fromT"/>
    </dgm:alg>
    <dgm:shape xmlns:r="http://schemas.openxmlformats.org/officeDocument/2006/relationships" r:blip="">
      <dgm:adjLst/>
    </dgm:shape>
    <dgm:constrLst>
      <dgm:constr type="w" for="ch" forName="Child" refType="w"/>
      <dgm:constr type="h" for="ch" forName="Child" refType="h" fact="0.6667"/>
      <dgm:constr type="primFontSz" for="des" forName="Parent" op="equ" val="65"/>
      <dgm:constr type="primFontSz" for="des" forName="Child" op="equ" val="65"/>
      <dgm:constr type="primFontSz" for="des" forName="FirstChild" op="equ" val="65"/>
      <dgm:constr type="primFontSz" for="des" forName="Child" refType="primFontSz" refFor="des" refForName="Parent" op="lte"/>
      <dgm:constr type="primFontSz" for="des" forName="FirstChild" refType="primFontSz" refFor="des" refForName="Parent" op="lte"/>
      <dgm:constr type="primFontSz" for="des" forName="Child" refType="primFontSz" refFor="des" refForName="FirstChild" op="lte"/>
      <dgm:constr type="w" for="ch" forName="composite" refType="w"/>
      <dgm:constr type="h" for="ch" forName="composite" refType="h" fact="0.3333"/>
      <dgm:constr type="sp" refType="h" refFor="ch" refForName="composite" op="equ" fact="0.05"/>
      <dgm:constr type="h" for="ch" forName="sibTrans" refType="h" refFor="ch" refForName="composite" op="equ" fact="0.05"/>
      <dgm:constr type="w" for="ch" forName="sibTrans" refType="h" refFor="ch" refForName="sibTrans" op="equ"/>
    </dgm:constrLst>
    <dgm:forEach name="nodesForEach" axis="ch" ptType="node">
      <dgm:layoutNode name="composite">
        <dgm:alg type="composite"/>
        <dgm:shape xmlns:r="http://schemas.openxmlformats.org/officeDocument/2006/relationships" r:blip="">
          <dgm:adjLst/>
        </dgm:shape>
        <dgm:choose name="Name1">
          <dgm:if name="Name2" func="var" arg="dir" op="equ" val="norm">
            <dgm:constrLst>
              <dgm:constr type="l" for="ch" forName="Accent" refType="w" fact="0"/>
              <dgm:constr type="b" for="ch" forName="Accent" refType="h"/>
              <dgm:constr type="w" for="ch" forName="Accent" refType="w"/>
              <dgm:constr type="h" for="ch" forName="Accent" refType="h" fact="0"/>
              <dgm:constr type="l" for="ch" forName="FirstChild" refType="w" fact="0.26"/>
              <dgm:constr type="t" for="ch" forName="FirstChild" refType="h" fact="0"/>
              <dgm:constr type="w" for="ch" forName="FirstChild" refType="w" fact="0.74"/>
              <dgm:constr type="h" for="ch" forName="FirstChild" refType="h"/>
              <dgm:constr type="l" for="ch" forName="Parent" refType="w" fact="0"/>
              <dgm:constr type="t" for="ch" forName="Parent" refType="h" fact="0"/>
              <dgm:constr type="w" for="ch" forName="Parent" refType="w" fact="0.26"/>
              <dgm:constr type="h" for="ch" forName="Parent" refType="h"/>
            </dgm:constrLst>
          </dgm:if>
          <dgm:else name="Name3">
            <dgm:constrLst>
              <dgm:constr type="l" for="ch" forName="Accent" refType="w" fact="0"/>
              <dgm:constr type="b" for="ch" forName="Accent" refType="h"/>
              <dgm:constr type="w" for="ch" forName="Accent" refType="w"/>
              <dgm:constr type="h" for="ch" forName="Accent" refType="h" fact="0"/>
              <dgm:constr type="r" for="ch" forName="FirstChild" refType="w" fact="0.74"/>
              <dgm:constr type="t" for="ch" forName="FirstChild" refType="h" fact="0"/>
              <dgm:constr type="w" for="ch" forName="FirstChild" refType="w" fact="0.74"/>
              <dgm:constr type="h" for="ch" forName="FirstChild" refType="h"/>
              <dgm:constr type="r" for="ch" forName="Parent" refType="w"/>
              <dgm:constr type="t" for="ch" forName="Parent" refType="h" fact="0"/>
              <dgm:constr type="w" for="ch" forName="Parent" refType="w" fact="0.26"/>
              <dgm:constr type="h" for="ch" forName="Parent" refType="h"/>
            </dgm:constrLst>
          </dgm:else>
        </dgm:choose>
        <dgm:layoutNode name="FirstChild" styleLbl="revTx">
          <dgm:varLst>
            <dgm:chMax val="0"/>
            <dgm:chPref val="0"/>
            <dgm:bulletEnabled val="1"/>
          </dgm:varLst>
          <dgm:choose name="Name4">
            <dgm:if name="Name5" func="var" arg="dir" op="equ" val="norm">
              <dgm:alg type="tx">
                <dgm:param type="parTxLTRAlign" val="l"/>
                <dgm:param type="txAnchorVert" val="b"/>
                <dgm:param type="txAnchorVertCh" val="b"/>
                <dgm:param type="parTxRTLAlign" val="l"/>
              </dgm:alg>
            </dgm:if>
            <dgm:else name="Name6">
              <dgm:alg type="tx">
                <dgm:param type="parTxLTRAlign" val="r"/>
                <dgm:param type="shpTxLTRAlignCh" val="r"/>
                <dgm:param type="txAnchorVert" val="b"/>
                <dgm:param type="txAnchorVertCh" val="b"/>
                <dgm:param type="parTxRTLAlign" val="r"/>
              </dgm:alg>
            </dgm:else>
          </dgm:choose>
          <dgm:shape xmlns:r="http://schemas.openxmlformats.org/officeDocument/2006/relationships" type="rect" r:blip="">
            <dgm:adjLst/>
          </dgm:shape>
          <dgm:choose name="Name7">
            <dgm:if name="Name8" axis="ch" ptType="node" func="cnt" op="gte" val="1">
              <dgm:presOf axis="ch desOrSelf" ptType="node node" st="1 1" cnt="1 0"/>
            </dgm:if>
            <dgm:else name="Name9">
              <dgm:presOf/>
            </dgm:else>
          </dgm:choos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arent" styleLbl="alignNode1">
          <dgm:varLst>
            <dgm:chMax val="3"/>
            <dgm:chPref val="3"/>
            <dgm:bulletEnabled val="1"/>
          </dgm:varLst>
          <dgm:alg type="tx">
            <dgm:param type="shpTxLTRAlignCh" val="ctr"/>
            <dgm:param type="txAnchorVertCh" val="mid"/>
          </dgm:alg>
          <dgm:shape xmlns:r="http://schemas.openxmlformats.org/officeDocument/2006/relationships" type="round2SameRect" r:blip="">
            <dgm:adjLst>
              <dgm:adj idx="1" val="0.1667"/>
              <dgm:adj idx="2" val="0"/>
            </dgm:adjLst>
          </dgm:shape>
          <dgm:presOf axis="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Accent" styleLbl="parChTrans1D1">
          <dgm:alg type="sp"/>
          <dgm:shape xmlns:r="http://schemas.openxmlformats.org/officeDocument/2006/relationships" type="line" r:blip="" zOrderOff="-99999">
            <dgm:adjLst/>
          </dgm:shape>
          <dgm:presOf/>
        </dgm:layoutNode>
      </dgm:layoutNode>
      <dgm:choose name="Name10">
        <dgm:if name="Name11" axis="ch" ptType="node" st="2" cnt="1" func="cnt" op="gte" val="1">
          <dgm:layoutNode name="Child" styleLbl="revTx">
            <dgm:varLst>
              <dgm:chMax val="0"/>
              <dgm:chPref val="0"/>
              <dgm:bulletEnabled val="1"/>
            </dgm:varLst>
            <dgm:choose name="Name12">
              <dgm:if name="Name13" func="var" arg="dir" op="equ" val="norm">
                <dgm:alg type="tx">
                  <dgm:param type="stBulletLvl" val="1"/>
                  <dgm:param type="parTxLTRAlign" val="l"/>
                  <dgm:param type="parTxRTLAlign" val="l"/>
                  <dgm:param type="txAnchorVert" val="t"/>
                </dgm:alg>
              </dgm:if>
              <dgm:else name="Name14">
                <dgm:alg type="tx">
                  <dgm:param type="stBulletLvl" val="1"/>
                  <dgm:param type="parTxLTRAlign" val="r"/>
                  <dgm:param type="shpTxLTRAlignCh" val="r"/>
                  <dgm:param type="txAnchorVert" val="t"/>
                  <dgm:param type="parTxRTLAlign" val="r"/>
                </dgm:alg>
              </dgm:else>
            </dgm:choose>
            <dgm:shape xmlns:r="http://schemas.openxmlformats.org/officeDocument/2006/relationships" type="rect" r:blip="">
              <dgm:adjLst/>
            </dgm:shape>
            <dgm:presOf axis="ch desOrSelf" ptType="node node" st="2 1" cnt="0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if>
        <dgm:else name="Name15"/>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66219CC-DB96-48AB-BEB6-60F06109739A}" type="datetimeFigureOut">
              <a:rPr lang="en-US" smtClean="0"/>
              <a:t>8/16/2023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D893E84-4C85-4E2E-ACDE-8F45EF13942A}" type="slidenum">
              <a:rPr lang="en-US" smtClean="0"/>
              <a:t>‹#›</a:t>
            </a:fld>
            <a:endParaRPr lang="en-US"/>
          </a:p>
        </p:txBody>
      </p:sp>
    </p:spTree>
    <p:extLst>
      <p:ext uri="{BB962C8B-B14F-4D97-AF65-F5344CB8AC3E}">
        <p14:creationId xmlns:p14="http://schemas.microsoft.com/office/powerpoint/2010/main" val="428458108"/>
      </p:ext>
    </p:extLst>
  </p:cSld>
  <p:clrMap bg1="lt1" tx1="dk1" bg2="lt2" tx2="dk2" accent1="accent1" accent2="accent2" accent3="accent3" accent4="accent4" accent5="accent5" accent6="accent6" hlink="hlink" folHlink="folHlink"/>
  <p:notesStyle>
    <a:lvl1pPr marL="0" algn="l" defTabSz="685783" rtl="0" eaLnBrk="1" latinLnBrk="0" hangingPunct="1">
      <a:defRPr sz="900" kern="1200">
        <a:solidFill>
          <a:schemeClr val="tx1"/>
        </a:solidFill>
        <a:latin typeface="+mn-lt"/>
        <a:ea typeface="+mn-ea"/>
        <a:cs typeface="+mn-cs"/>
      </a:defRPr>
    </a:lvl1pPr>
    <a:lvl2pPr marL="342892" algn="l" defTabSz="685783" rtl="0" eaLnBrk="1" latinLnBrk="0" hangingPunct="1">
      <a:defRPr sz="900" kern="1200">
        <a:solidFill>
          <a:schemeClr val="tx1"/>
        </a:solidFill>
        <a:latin typeface="+mn-lt"/>
        <a:ea typeface="+mn-ea"/>
        <a:cs typeface="+mn-cs"/>
      </a:defRPr>
    </a:lvl2pPr>
    <a:lvl3pPr marL="685783" algn="l" defTabSz="685783" rtl="0" eaLnBrk="1" latinLnBrk="0" hangingPunct="1">
      <a:defRPr sz="900" kern="1200">
        <a:solidFill>
          <a:schemeClr val="tx1"/>
        </a:solidFill>
        <a:latin typeface="+mn-lt"/>
        <a:ea typeface="+mn-ea"/>
        <a:cs typeface="+mn-cs"/>
      </a:defRPr>
    </a:lvl3pPr>
    <a:lvl4pPr marL="1028675" algn="l" defTabSz="685783" rtl="0" eaLnBrk="1" latinLnBrk="0" hangingPunct="1">
      <a:defRPr sz="900" kern="1200">
        <a:solidFill>
          <a:schemeClr val="tx1"/>
        </a:solidFill>
        <a:latin typeface="+mn-lt"/>
        <a:ea typeface="+mn-ea"/>
        <a:cs typeface="+mn-cs"/>
      </a:defRPr>
    </a:lvl4pPr>
    <a:lvl5pPr marL="1371566" algn="l" defTabSz="685783" rtl="0" eaLnBrk="1" latinLnBrk="0" hangingPunct="1">
      <a:defRPr sz="900" kern="1200">
        <a:solidFill>
          <a:schemeClr val="tx1"/>
        </a:solidFill>
        <a:latin typeface="+mn-lt"/>
        <a:ea typeface="+mn-ea"/>
        <a:cs typeface="+mn-cs"/>
      </a:defRPr>
    </a:lvl5pPr>
    <a:lvl6pPr marL="1714457" algn="l" defTabSz="685783" rtl="0" eaLnBrk="1" latinLnBrk="0" hangingPunct="1">
      <a:defRPr sz="900" kern="1200">
        <a:solidFill>
          <a:schemeClr val="tx1"/>
        </a:solidFill>
        <a:latin typeface="+mn-lt"/>
        <a:ea typeface="+mn-ea"/>
        <a:cs typeface="+mn-cs"/>
      </a:defRPr>
    </a:lvl6pPr>
    <a:lvl7pPr marL="2057348" algn="l" defTabSz="685783" rtl="0" eaLnBrk="1" latinLnBrk="0" hangingPunct="1">
      <a:defRPr sz="900" kern="1200">
        <a:solidFill>
          <a:schemeClr val="tx1"/>
        </a:solidFill>
        <a:latin typeface="+mn-lt"/>
        <a:ea typeface="+mn-ea"/>
        <a:cs typeface="+mn-cs"/>
      </a:defRPr>
    </a:lvl7pPr>
    <a:lvl8pPr marL="2400240" algn="l" defTabSz="685783" rtl="0" eaLnBrk="1" latinLnBrk="0" hangingPunct="1">
      <a:defRPr sz="900" kern="1200">
        <a:solidFill>
          <a:schemeClr val="tx1"/>
        </a:solidFill>
        <a:latin typeface="+mn-lt"/>
        <a:ea typeface="+mn-ea"/>
        <a:cs typeface="+mn-cs"/>
      </a:defRPr>
    </a:lvl8pPr>
    <a:lvl9pPr marL="2743132" algn="l" defTabSz="685783"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3" Type="http://schemas.openxmlformats.org/officeDocument/2006/relationships/hyperlink" Target="https://medium.com/comet-app/review-of-deep-learning-algorithms-for-object-detection-c1f3d437b852" TargetMode="External"/><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73" name="Google Shape;173;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6182E3D6-58A6-4745-9CC3-003BED3139A8}" type="slidenum">
              <a:rPr lang="en-US" smtClean="0"/>
              <a:t>10</a:t>
            </a:fld>
            <a:endParaRPr lang="en-US"/>
          </a:p>
        </p:txBody>
      </p:sp>
    </p:spTree>
    <p:extLst>
      <p:ext uri="{BB962C8B-B14F-4D97-AF65-F5344CB8AC3E}">
        <p14:creationId xmlns:p14="http://schemas.microsoft.com/office/powerpoint/2010/main" val="7584559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0B02277-9392-41C3-AA11-A5F619BDEEAB}" type="slidenum">
              <a:rPr lang="en-US" smtClean="0"/>
              <a:t>11</a:t>
            </a:fld>
            <a:endParaRPr lang="en-US"/>
          </a:p>
        </p:txBody>
      </p:sp>
    </p:spTree>
    <p:extLst>
      <p:ext uri="{BB962C8B-B14F-4D97-AF65-F5344CB8AC3E}">
        <p14:creationId xmlns:p14="http://schemas.microsoft.com/office/powerpoint/2010/main" val="4847453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0B02277-9392-41C3-AA11-A5F619BDEEAB}" type="slidenum">
              <a:rPr lang="en-US" smtClean="0"/>
              <a:t>12</a:t>
            </a:fld>
            <a:endParaRPr lang="en-US"/>
          </a:p>
        </p:txBody>
      </p:sp>
    </p:spTree>
    <p:extLst>
      <p:ext uri="{BB962C8B-B14F-4D97-AF65-F5344CB8AC3E}">
        <p14:creationId xmlns:p14="http://schemas.microsoft.com/office/powerpoint/2010/main" val="38762029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0B02277-9392-41C3-AA11-A5F619BDEEAB}" type="slidenum">
              <a:rPr lang="en-US" smtClean="0"/>
              <a:t>13</a:t>
            </a:fld>
            <a:endParaRPr lang="en-US"/>
          </a:p>
        </p:txBody>
      </p:sp>
    </p:spTree>
    <p:extLst>
      <p:ext uri="{BB962C8B-B14F-4D97-AF65-F5344CB8AC3E}">
        <p14:creationId xmlns:p14="http://schemas.microsoft.com/office/powerpoint/2010/main" val="22833108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900" dirty="0"/>
              <a:t>To use machine learning, the input must be a set of numbers, typically just a n-tuple vector. The process of turning some input into a set of numbers is called </a:t>
            </a:r>
            <a:r>
              <a:rPr lang="en-US" sz="900" dirty="0" err="1"/>
              <a:t>featurizing</a:t>
            </a:r>
            <a:r>
              <a:rPr lang="en-US" sz="900" dirty="0"/>
              <a:t>.</a:t>
            </a:r>
          </a:p>
          <a:p>
            <a:pPr marL="0" indent="0">
              <a:buNone/>
            </a:pPr>
            <a:r>
              <a:rPr lang="en-US" sz="900" dirty="0"/>
              <a:t>The simplest and most direct way to </a:t>
            </a:r>
            <a:r>
              <a:rPr lang="en-US" sz="900" dirty="0" err="1"/>
              <a:t>featurize</a:t>
            </a:r>
            <a:r>
              <a:rPr lang="en-US" sz="900" dirty="0"/>
              <a:t> an image is just to consider the matrix of intensities and flatten it into a vector. But we can effectively do much better with Convolutional Neural Networks (CNNs).</a:t>
            </a:r>
          </a:p>
          <a:p>
            <a:endParaRPr lang="en-US" dirty="0"/>
          </a:p>
          <a:p>
            <a:r>
              <a:rPr lang="en-US" dirty="0"/>
              <a:t>Shade in boxes</a:t>
            </a:r>
          </a:p>
        </p:txBody>
      </p:sp>
      <p:sp>
        <p:nvSpPr>
          <p:cNvPr id="4" name="Slide Number Placeholder 3"/>
          <p:cNvSpPr>
            <a:spLocks noGrp="1"/>
          </p:cNvSpPr>
          <p:nvPr>
            <p:ph type="sldNum" sz="quarter" idx="5"/>
          </p:nvPr>
        </p:nvSpPr>
        <p:spPr/>
        <p:txBody>
          <a:bodyPr/>
          <a:lstStyle/>
          <a:p>
            <a:fld id="{5D893E84-4C85-4E2E-ACDE-8F45EF13942A}" type="slidenum">
              <a:rPr lang="en-US" smtClean="0"/>
              <a:t>14</a:t>
            </a:fld>
            <a:endParaRPr lang="en-US"/>
          </a:p>
        </p:txBody>
      </p:sp>
    </p:spTree>
    <p:extLst>
      <p:ext uri="{BB962C8B-B14F-4D97-AF65-F5344CB8AC3E}">
        <p14:creationId xmlns:p14="http://schemas.microsoft.com/office/powerpoint/2010/main" val="35207175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900" dirty="0"/>
              <a:t>To use machine learning, the input must be a set of numbers, typically just a n-tuple vector. The process of turning some input into a set of numbers is called </a:t>
            </a:r>
            <a:r>
              <a:rPr lang="en-US" sz="900" dirty="0" err="1"/>
              <a:t>featurizing</a:t>
            </a:r>
            <a:r>
              <a:rPr lang="en-US" sz="900" dirty="0"/>
              <a:t>.</a:t>
            </a:r>
          </a:p>
          <a:p>
            <a:pPr marL="0" indent="0">
              <a:buNone/>
            </a:pPr>
            <a:r>
              <a:rPr lang="en-US" sz="900" dirty="0"/>
              <a:t>The simplest and most direct way to </a:t>
            </a:r>
            <a:r>
              <a:rPr lang="en-US" sz="900" dirty="0" err="1"/>
              <a:t>featurize</a:t>
            </a:r>
            <a:r>
              <a:rPr lang="en-US" sz="900" dirty="0"/>
              <a:t> an image is just to consider the matrix of intensities and flatten it into a vector. But we can effectively do much better with Convolutional Neural Networks (CNNs).</a:t>
            </a:r>
          </a:p>
          <a:p>
            <a:endParaRPr lang="en-US" dirty="0"/>
          </a:p>
          <a:p>
            <a:r>
              <a:rPr lang="en-US" dirty="0"/>
              <a:t>Think about modifying to just be no weighting for nearby pixels.</a:t>
            </a:r>
          </a:p>
        </p:txBody>
      </p:sp>
      <p:sp>
        <p:nvSpPr>
          <p:cNvPr id="4" name="Slide Number Placeholder 3"/>
          <p:cNvSpPr>
            <a:spLocks noGrp="1"/>
          </p:cNvSpPr>
          <p:nvPr>
            <p:ph type="sldNum" sz="quarter" idx="5"/>
          </p:nvPr>
        </p:nvSpPr>
        <p:spPr/>
        <p:txBody>
          <a:bodyPr/>
          <a:lstStyle/>
          <a:p>
            <a:fld id="{5D893E84-4C85-4E2E-ACDE-8F45EF13942A}" type="slidenum">
              <a:rPr lang="en-US" smtClean="0"/>
              <a:t>15</a:t>
            </a:fld>
            <a:endParaRPr lang="en-US"/>
          </a:p>
        </p:txBody>
      </p:sp>
    </p:spTree>
    <p:extLst>
      <p:ext uri="{BB962C8B-B14F-4D97-AF65-F5344CB8AC3E}">
        <p14:creationId xmlns:p14="http://schemas.microsoft.com/office/powerpoint/2010/main" val="30293146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900" dirty="0"/>
              <a:t>To use machine learning, the input must be a set of numbers, typically just a n-tuple vector. The process of turning some input into a set of numbers is called </a:t>
            </a:r>
            <a:r>
              <a:rPr lang="en-US" sz="900" dirty="0" err="1"/>
              <a:t>featurizing</a:t>
            </a:r>
            <a:r>
              <a:rPr lang="en-US" sz="900" dirty="0"/>
              <a:t>.</a:t>
            </a:r>
          </a:p>
          <a:p>
            <a:pPr marL="0" indent="0">
              <a:buNone/>
            </a:pPr>
            <a:r>
              <a:rPr lang="en-US" sz="900" dirty="0"/>
              <a:t>The simplest and most direct way to </a:t>
            </a:r>
            <a:r>
              <a:rPr lang="en-US" sz="900" dirty="0" err="1"/>
              <a:t>featurize</a:t>
            </a:r>
            <a:r>
              <a:rPr lang="en-US" sz="900" dirty="0"/>
              <a:t> an image is just to consider the matrix of intensities and flatten it into a vector. But we can effectively do much better with Convolutional Neural Networks (CNNs).</a:t>
            </a:r>
          </a:p>
          <a:p>
            <a:endParaRPr lang="en-US" dirty="0"/>
          </a:p>
          <a:p>
            <a:r>
              <a:rPr lang="en-US" dirty="0"/>
              <a:t>Think about modifying to just be no weighting for nearby pixels.</a:t>
            </a:r>
          </a:p>
        </p:txBody>
      </p:sp>
      <p:sp>
        <p:nvSpPr>
          <p:cNvPr id="4" name="Slide Number Placeholder 3"/>
          <p:cNvSpPr>
            <a:spLocks noGrp="1"/>
          </p:cNvSpPr>
          <p:nvPr>
            <p:ph type="sldNum" sz="quarter" idx="5"/>
          </p:nvPr>
        </p:nvSpPr>
        <p:spPr/>
        <p:txBody>
          <a:bodyPr/>
          <a:lstStyle/>
          <a:p>
            <a:fld id="{5D893E84-4C85-4E2E-ACDE-8F45EF13942A}" type="slidenum">
              <a:rPr lang="en-US" smtClean="0"/>
              <a:t>16</a:t>
            </a:fld>
            <a:endParaRPr lang="en-US"/>
          </a:p>
        </p:txBody>
      </p:sp>
    </p:spTree>
    <p:extLst>
      <p:ext uri="{BB962C8B-B14F-4D97-AF65-F5344CB8AC3E}">
        <p14:creationId xmlns:p14="http://schemas.microsoft.com/office/powerpoint/2010/main" val="29616289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lang="en-US" sz="900" dirty="0"/>
              <a:t>A typical image might have 256x256x(3 colors) = 196608 ~ 2x10</a:t>
            </a:r>
            <a:r>
              <a:rPr lang="en-US" sz="900" baseline="30000" dirty="0"/>
              <a:t>5</a:t>
            </a:r>
            <a:r>
              <a:rPr lang="en-US" sz="900" dirty="0"/>
              <a:t> input (or input layer) intensities. If we treat that as a flat vector and feed it into any comparable # of nodes (e.g., 2x10</a:t>
            </a:r>
            <a:r>
              <a:rPr lang="en-US" sz="900" baseline="30000" dirty="0"/>
              <a:t>5)</a:t>
            </a:r>
            <a:r>
              <a:rPr lang="en-US" sz="900" dirty="0"/>
              <a:t> with a fully connected layer, we have 2x10</a:t>
            </a:r>
            <a:r>
              <a:rPr lang="en-US" sz="900" baseline="30000" dirty="0"/>
              <a:t>5</a:t>
            </a:r>
            <a:r>
              <a:rPr lang="en-US" sz="900" dirty="0"/>
              <a:t> * 2x10</a:t>
            </a:r>
            <a:r>
              <a:rPr lang="en-US" sz="900" baseline="30000" dirty="0"/>
              <a:t>5</a:t>
            </a:r>
            <a:r>
              <a:rPr lang="en-US" sz="900" dirty="0"/>
              <a:t> = 4x10</a:t>
            </a:r>
            <a:r>
              <a:rPr lang="en-US" sz="900" baseline="30000" dirty="0"/>
              <a:t>10</a:t>
            </a:r>
            <a:r>
              <a:rPr lang="en-US" sz="900" dirty="0"/>
              <a:t> weights.  And this is just the first layer! Convolutional Neural Networks help fix this problem!</a:t>
            </a:r>
          </a:p>
          <a:p>
            <a:pPr marL="0" marR="0" lvl="0" indent="0" algn="l" defTabSz="685783" rtl="0" eaLnBrk="1" fontAlgn="auto" latinLnBrk="0" hangingPunct="1">
              <a:lnSpc>
                <a:spcPct val="100000"/>
              </a:lnSpc>
              <a:spcBef>
                <a:spcPts val="0"/>
              </a:spcBef>
              <a:spcAft>
                <a:spcPts val="0"/>
              </a:spcAft>
              <a:buClrTx/>
              <a:buSzTx/>
              <a:buFontTx/>
              <a:buNone/>
              <a:tabLst/>
              <a:defRPr/>
            </a:pPr>
            <a:endParaRPr lang="en-US" dirty="0"/>
          </a:p>
          <a:p>
            <a:pPr marL="0" marR="0" lvl="0" indent="0" algn="l" defTabSz="685783" rtl="0" eaLnBrk="1" fontAlgn="auto" latinLnBrk="0" hangingPunct="1">
              <a:lnSpc>
                <a:spcPct val="100000"/>
              </a:lnSpc>
              <a:spcBef>
                <a:spcPts val="0"/>
              </a:spcBef>
              <a:spcAft>
                <a:spcPts val="0"/>
              </a:spcAft>
              <a:buClrTx/>
              <a:buSzTx/>
              <a:buFontTx/>
              <a:buNone/>
              <a:tabLst/>
              <a:defRPr/>
            </a:pPr>
            <a:r>
              <a:rPr lang="en-US" dirty="0"/>
              <a:t>Note there would also be 2x10^5 biases but these are very small compared to the number of weights.</a:t>
            </a:r>
          </a:p>
          <a:p>
            <a:pPr marL="0" marR="0" lvl="0" indent="0" algn="l" defTabSz="685783" rtl="0" eaLnBrk="1" fontAlgn="auto" latinLnBrk="0" hangingPunct="1">
              <a:lnSpc>
                <a:spcPct val="100000"/>
              </a:lnSpc>
              <a:spcBef>
                <a:spcPts val="0"/>
              </a:spcBef>
              <a:spcAft>
                <a:spcPts val="0"/>
              </a:spcAft>
              <a:buClrTx/>
              <a:buSzTx/>
              <a:buFontTx/>
              <a:buNone/>
              <a:tabLst/>
              <a:defRPr/>
            </a:pPr>
            <a:endParaRPr lang="en-US" dirty="0"/>
          </a:p>
          <a:p>
            <a:pPr marL="0" marR="0" lvl="0" indent="0" algn="l" defTabSz="685783" rtl="0" eaLnBrk="1" fontAlgn="auto" latinLnBrk="0" hangingPunct="1">
              <a:lnSpc>
                <a:spcPct val="100000"/>
              </a:lnSpc>
              <a:spcBef>
                <a:spcPts val="0"/>
              </a:spcBef>
              <a:spcAft>
                <a:spcPts val="0"/>
              </a:spcAft>
              <a:buClrTx/>
              <a:buSzTx/>
              <a:buFontTx/>
              <a:buNone/>
              <a:tabLst/>
              <a:defRPr/>
            </a:pPr>
            <a:r>
              <a:rPr lang="en-US" dirty="0"/>
              <a:t>Just this 2 layers is the same order of magnitude complexity as ChatGPT</a:t>
            </a:r>
          </a:p>
        </p:txBody>
      </p:sp>
      <p:sp>
        <p:nvSpPr>
          <p:cNvPr id="4" name="Slide Number Placeholder 3"/>
          <p:cNvSpPr>
            <a:spLocks noGrp="1"/>
          </p:cNvSpPr>
          <p:nvPr>
            <p:ph type="sldNum" sz="quarter" idx="5"/>
          </p:nvPr>
        </p:nvSpPr>
        <p:spPr/>
        <p:txBody>
          <a:bodyPr/>
          <a:lstStyle/>
          <a:p>
            <a:fld id="{5D893E84-4C85-4E2E-ACDE-8F45EF13942A}" type="slidenum">
              <a:rPr lang="en-US" smtClean="0"/>
              <a:t>17</a:t>
            </a:fld>
            <a:endParaRPr lang="en-US"/>
          </a:p>
        </p:txBody>
      </p:sp>
    </p:spTree>
    <p:extLst>
      <p:ext uri="{BB962C8B-B14F-4D97-AF65-F5344CB8AC3E}">
        <p14:creationId xmlns:p14="http://schemas.microsoft.com/office/powerpoint/2010/main" val="3078292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D893E84-4C85-4E2E-ACDE-8F45EF13942A}" type="slidenum">
              <a:rPr lang="en-US" smtClean="0"/>
              <a:t>19</a:t>
            </a:fld>
            <a:endParaRPr lang="en-US"/>
          </a:p>
        </p:txBody>
      </p:sp>
    </p:spTree>
    <p:extLst>
      <p:ext uri="{BB962C8B-B14F-4D97-AF65-F5344CB8AC3E}">
        <p14:creationId xmlns:p14="http://schemas.microsoft.com/office/powerpoint/2010/main" val="17464261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lang="en-US" dirty="0"/>
              <a:t>Dane – Figure reference???</a:t>
            </a:r>
          </a:p>
          <a:p>
            <a:endParaRPr lang="en-US" dirty="0"/>
          </a:p>
        </p:txBody>
      </p:sp>
      <p:sp>
        <p:nvSpPr>
          <p:cNvPr id="4" name="Slide Number Placeholder 3"/>
          <p:cNvSpPr>
            <a:spLocks noGrp="1"/>
          </p:cNvSpPr>
          <p:nvPr>
            <p:ph type="sldNum" sz="quarter" idx="5"/>
          </p:nvPr>
        </p:nvSpPr>
        <p:spPr/>
        <p:txBody>
          <a:bodyPr/>
          <a:lstStyle/>
          <a:p>
            <a:fld id="{5D893E84-4C85-4E2E-ACDE-8F45EF13942A}" type="slidenum">
              <a:rPr lang="en-US" smtClean="0"/>
              <a:t>20</a:t>
            </a:fld>
            <a:endParaRPr lang="en-US"/>
          </a:p>
        </p:txBody>
      </p:sp>
    </p:spTree>
    <p:extLst>
      <p:ext uri="{BB962C8B-B14F-4D97-AF65-F5344CB8AC3E}">
        <p14:creationId xmlns:p14="http://schemas.microsoft.com/office/powerpoint/2010/main" val="6378440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73" name="Google Shape;173;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53066283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Only call attention to things that happen alter in the notebook</a:t>
            </a:r>
          </a:p>
        </p:txBody>
      </p:sp>
      <p:sp>
        <p:nvSpPr>
          <p:cNvPr id="4" name="Slide Number Placeholder 3"/>
          <p:cNvSpPr>
            <a:spLocks noGrp="1"/>
          </p:cNvSpPr>
          <p:nvPr>
            <p:ph type="sldNum" sz="quarter" idx="5"/>
          </p:nvPr>
        </p:nvSpPr>
        <p:spPr/>
        <p:txBody>
          <a:bodyPr/>
          <a:lstStyle/>
          <a:p>
            <a:fld id="{5D893E84-4C85-4E2E-ACDE-8F45EF13942A}" type="slidenum">
              <a:rPr lang="en-US" smtClean="0"/>
              <a:t>21</a:t>
            </a:fld>
            <a:endParaRPr lang="en-US"/>
          </a:p>
        </p:txBody>
      </p:sp>
    </p:spTree>
    <p:extLst>
      <p:ext uri="{BB962C8B-B14F-4D97-AF65-F5344CB8AC3E}">
        <p14:creationId xmlns:p14="http://schemas.microsoft.com/office/powerpoint/2010/main" val="225046160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lang="en-US" sz="900" dirty="0"/>
              <a:t>Each pooling removes sensitivity to small shifts in location and keeps just most essential local response.</a:t>
            </a:r>
          </a:p>
          <a:p>
            <a:endParaRPr lang="en-US" dirty="0"/>
          </a:p>
        </p:txBody>
      </p:sp>
      <p:sp>
        <p:nvSpPr>
          <p:cNvPr id="4" name="Slide Number Placeholder 3"/>
          <p:cNvSpPr>
            <a:spLocks noGrp="1"/>
          </p:cNvSpPr>
          <p:nvPr>
            <p:ph type="sldNum" sz="quarter" idx="5"/>
          </p:nvPr>
        </p:nvSpPr>
        <p:spPr/>
        <p:txBody>
          <a:bodyPr/>
          <a:lstStyle/>
          <a:p>
            <a:fld id="{5D893E84-4C85-4E2E-ACDE-8F45EF13942A}" type="slidenum">
              <a:rPr lang="en-US" smtClean="0"/>
              <a:t>22</a:t>
            </a:fld>
            <a:endParaRPr lang="en-US"/>
          </a:p>
        </p:txBody>
      </p:sp>
    </p:spTree>
    <p:extLst>
      <p:ext uri="{BB962C8B-B14F-4D97-AF65-F5344CB8AC3E}">
        <p14:creationId xmlns:p14="http://schemas.microsoft.com/office/powerpoint/2010/main" val="7978715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Switch order to show this first</a:t>
            </a:r>
          </a:p>
        </p:txBody>
      </p:sp>
      <p:sp>
        <p:nvSpPr>
          <p:cNvPr id="4" name="Slide Number Placeholder 3"/>
          <p:cNvSpPr>
            <a:spLocks noGrp="1"/>
          </p:cNvSpPr>
          <p:nvPr>
            <p:ph type="sldNum" sz="quarter" idx="5"/>
          </p:nvPr>
        </p:nvSpPr>
        <p:spPr/>
        <p:txBody>
          <a:bodyPr/>
          <a:lstStyle/>
          <a:p>
            <a:fld id="{5D893E84-4C85-4E2E-ACDE-8F45EF13942A}" type="slidenum">
              <a:rPr lang="en-US" smtClean="0"/>
              <a:t>23</a:t>
            </a:fld>
            <a:endParaRPr lang="en-US"/>
          </a:p>
        </p:txBody>
      </p:sp>
    </p:spTree>
    <p:extLst>
      <p:ext uri="{BB962C8B-B14F-4D97-AF65-F5344CB8AC3E}">
        <p14:creationId xmlns:p14="http://schemas.microsoft.com/office/powerpoint/2010/main" val="25299528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7x7x512 is the flattened vector (not shown) and mapped to 4096 node fully connected NN.</a:t>
            </a:r>
          </a:p>
        </p:txBody>
      </p:sp>
      <p:sp>
        <p:nvSpPr>
          <p:cNvPr id="4" name="Slide Number Placeholder 3"/>
          <p:cNvSpPr>
            <a:spLocks noGrp="1"/>
          </p:cNvSpPr>
          <p:nvPr>
            <p:ph type="sldNum" sz="quarter" idx="5"/>
          </p:nvPr>
        </p:nvSpPr>
        <p:spPr/>
        <p:txBody>
          <a:bodyPr/>
          <a:lstStyle/>
          <a:p>
            <a:fld id="{5D893E84-4C85-4E2E-ACDE-8F45EF13942A}" type="slidenum">
              <a:rPr lang="en-US" smtClean="0"/>
              <a:t>24</a:t>
            </a:fld>
            <a:endParaRPr lang="en-US"/>
          </a:p>
        </p:txBody>
      </p:sp>
    </p:spTree>
    <p:extLst>
      <p:ext uri="{BB962C8B-B14F-4D97-AF65-F5344CB8AC3E}">
        <p14:creationId xmlns:p14="http://schemas.microsoft.com/office/powerpoint/2010/main" val="155426347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Think about adding in </a:t>
            </a:r>
            <a:r>
              <a:rPr lang="en-US" dirty="0" err="1"/>
              <a:t>backpropogation</a:t>
            </a:r>
            <a:r>
              <a:rPr lang="en-US" dirty="0"/>
              <a:t> at a high level and</a:t>
            </a:r>
            <a:br>
              <a:rPr lang="en-US" dirty="0"/>
            </a:br>
            <a:r>
              <a:rPr lang="en-US" dirty="0"/>
              <a:t>- “training” what is it</a:t>
            </a:r>
          </a:p>
          <a:p>
            <a:pPr marL="171450" indent="-171450">
              <a:buFontTx/>
              <a:buChar char="-"/>
            </a:pPr>
            <a:r>
              <a:rPr lang="en-US" dirty="0"/>
              <a:t>- high level scale and timeframe to expect</a:t>
            </a:r>
          </a:p>
          <a:p>
            <a:pPr marL="171450" indent="-171450">
              <a:buFontTx/>
              <a:buChar char="-"/>
            </a:pPr>
            <a:r>
              <a:rPr lang="en-US" dirty="0"/>
              <a:t>Definitely need max pooling to explain the “collapse”</a:t>
            </a:r>
          </a:p>
          <a:p>
            <a:pPr marL="171450" indent="-171450">
              <a:buFontTx/>
              <a:buChar char="-"/>
            </a:pPr>
            <a:r>
              <a:rPr lang="en-US" dirty="0" err="1"/>
              <a:t>Dictch</a:t>
            </a:r>
            <a:r>
              <a:rPr lang="en-US" dirty="0"/>
              <a:t> historic thing and just talk in concept of weight and local weights</a:t>
            </a:r>
          </a:p>
          <a:p>
            <a:pPr marL="171450" indent="-171450">
              <a:buFontTx/>
              <a:buChar char="-"/>
            </a:pPr>
            <a:r>
              <a:rPr lang="en-US" dirty="0"/>
              <a:t>Maybe state of the art slide for how to we add back in useful information since we threw out a </a:t>
            </a:r>
            <a:r>
              <a:rPr lang="en-US" dirty="0" err="1"/>
              <a:t>logt</a:t>
            </a:r>
            <a:endParaRPr lang="en-US" dirty="0"/>
          </a:p>
        </p:txBody>
      </p:sp>
      <p:sp>
        <p:nvSpPr>
          <p:cNvPr id="4" name="Slide Number Placeholder 3"/>
          <p:cNvSpPr>
            <a:spLocks noGrp="1"/>
          </p:cNvSpPr>
          <p:nvPr>
            <p:ph type="sldNum" sz="quarter" idx="5"/>
          </p:nvPr>
        </p:nvSpPr>
        <p:spPr/>
        <p:txBody>
          <a:bodyPr/>
          <a:lstStyle/>
          <a:p>
            <a:fld id="{5D893E84-4C85-4E2E-ACDE-8F45EF13942A}" type="slidenum">
              <a:rPr lang="en-US" smtClean="0"/>
              <a:t>25</a:t>
            </a:fld>
            <a:endParaRPr lang="en-US"/>
          </a:p>
        </p:txBody>
      </p:sp>
    </p:spTree>
    <p:extLst>
      <p:ext uri="{BB962C8B-B14F-4D97-AF65-F5344CB8AC3E}">
        <p14:creationId xmlns:p14="http://schemas.microsoft.com/office/powerpoint/2010/main" val="220217407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24a51ed6563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add notes</a:t>
            </a:r>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r>
              <a:rPr lang="en-US" dirty="0"/>
              <a:t>URL: https://forms.gle/X3JU52CJUBASADba6</a:t>
            </a:r>
            <a:endParaRPr dirty="0"/>
          </a:p>
        </p:txBody>
      </p:sp>
      <p:sp>
        <p:nvSpPr>
          <p:cNvPr id="202" name="Google Shape;202;g24a51ed6563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3835460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Grab specific example version</a:t>
            </a:r>
          </a:p>
        </p:txBody>
      </p:sp>
      <p:sp>
        <p:nvSpPr>
          <p:cNvPr id="4" name="Slide Number Placeholder 3"/>
          <p:cNvSpPr>
            <a:spLocks noGrp="1"/>
          </p:cNvSpPr>
          <p:nvPr>
            <p:ph type="sldNum" sz="quarter" idx="10"/>
          </p:nvPr>
        </p:nvSpPr>
        <p:spPr/>
        <p:txBody>
          <a:bodyPr/>
          <a:lstStyle/>
          <a:p>
            <a:fld id="{30B02277-9392-41C3-AA11-A5F619BDEEAB}" type="slidenum">
              <a:rPr lang="en-US" smtClean="0"/>
              <a:t>29</a:t>
            </a:fld>
            <a:endParaRPr lang="en-US"/>
          </a:p>
        </p:txBody>
      </p:sp>
    </p:spTree>
    <p:extLst>
      <p:ext uri="{BB962C8B-B14F-4D97-AF65-F5344CB8AC3E}">
        <p14:creationId xmlns:p14="http://schemas.microsoft.com/office/powerpoint/2010/main" val="124605652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D893E84-4C85-4E2E-ACDE-8F45EF13942A}" type="slidenum">
              <a:rPr lang="en-US" smtClean="0"/>
              <a:t>30</a:t>
            </a:fld>
            <a:endParaRPr lang="en-US"/>
          </a:p>
        </p:txBody>
      </p:sp>
    </p:spTree>
    <p:extLst>
      <p:ext uri="{BB962C8B-B14F-4D97-AF65-F5344CB8AC3E}">
        <p14:creationId xmlns:p14="http://schemas.microsoft.com/office/powerpoint/2010/main" val="416182787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developers.google.com</a:t>
            </a:r>
            <a:r>
              <a:rPr lang="en-US" dirty="0"/>
              <a:t>/machine-learning/crash-course/multi-class-neural-networks/</a:t>
            </a:r>
            <a:r>
              <a:rPr lang="en-US" dirty="0" err="1"/>
              <a:t>softmax</a:t>
            </a:r>
            <a:endParaRPr lang="en-US" dirty="0"/>
          </a:p>
        </p:txBody>
      </p:sp>
      <p:sp>
        <p:nvSpPr>
          <p:cNvPr id="4" name="Slide Number Placeholder 3"/>
          <p:cNvSpPr>
            <a:spLocks noGrp="1"/>
          </p:cNvSpPr>
          <p:nvPr>
            <p:ph type="sldNum" sz="quarter" idx="5"/>
          </p:nvPr>
        </p:nvSpPr>
        <p:spPr/>
        <p:txBody>
          <a:bodyPr/>
          <a:lstStyle/>
          <a:p>
            <a:fld id="{5D893E84-4C85-4E2E-ACDE-8F45EF13942A}" type="slidenum">
              <a:rPr lang="en-US" smtClean="0"/>
              <a:t>31</a:t>
            </a:fld>
            <a:endParaRPr lang="en-US"/>
          </a:p>
        </p:txBody>
      </p:sp>
    </p:spTree>
    <p:extLst>
      <p:ext uri="{BB962C8B-B14F-4D97-AF65-F5344CB8AC3E}">
        <p14:creationId xmlns:p14="http://schemas.microsoft.com/office/powerpoint/2010/main" val="298358728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developers.google.com</a:t>
            </a:r>
            <a:r>
              <a:rPr lang="en-US" dirty="0"/>
              <a:t>/machine-learning/crash-course/multi-class-neural-networks/</a:t>
            </a:r>
            <a:r>
              <a:rPr lang="en-US" dirty="0" err="1"/>
              <a:t>softmax</a:t>
            </a:r>
            <a:endParaRPr lang="en-US" dirty="0"/>
          </a:p>
        </p:txBody>
      </p:sp>
      <p:sp>
        <p:nvSpPr>
          <p:cNvPr id="4" name="Slide Number Placeholder 3"/>
          <p:cNvSpPr>
            <a:spLocks noGrp="1"/>
          </p:cNvSpPr>
          <p:nvPr>
            <p:ph type="sldNum" sz="quarter" idx="5"/>
          </p:nvPr>
        </p:nvSpPr>
        <p:spPr/>
        <p:txBody>
          <a:bodyPr/>
          <a:lstStyle/>
          <a:p>
            <a:fld id="{5D893E84-4C85-4E2E-ACDE-8F45EF13942A}" type="slidenum">
              <a:rPr lang="en-US" smtClean="0"/>
              <a:t>32</a:t>
            </a:fld>
            <a:endParaRPr lang="en-US"/>
          </a:p>
        </p:txBody>
      </p:sp>
    </p:spTree>
    <p:extLst>
      <p:ext uri="{BB962C8B-B14F-4D97-AF65-F5344CB8AC3E}">
        <p14:creationId xmlns:p14="http://schemas.microsoft.com/office/powerpoint/2010/main" val="34375480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24a51ed6563_0_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0" name="Google Shape;180;g24a51ed6563_0_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D893E84-4C85-4E2E-ACDE-8F45EF13942A}" type="slidenum">
              <a:rPr lang="en-US" smtClean="0"/>
              <a:t>33</a:t>
            </a:fld>
            <a:endParaRPr lang="en-US"/>
          </a:p>
        </p:txBody>
      </p:sp>
    </p:spTree>
    <p:extLst>
      <p:ext uri="{BB962C8B-B14F-4D97-AF65-F5344CB8AC3E}">
        <p14:creationId xmlns:p14="http://schemas.microsoft.com/office/powerpoint/2010/main" val="279939379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D893E84-4C85-4E2E-ACDE-8F45EF13942A}" type="slidenum">
              <a:rPr lang="en-US" smtClean="0"/>
              <a:t>34</a:t>
            </a:fld>
            <a:endParaRPr lang="en-US"/>
          </a:p>
        </p:txBody>
      </p:sp>
    </p:spTree>
    <p:extLst>
      <p:ext uri="{BB962C8B-B14F-4D97-AF65-F5344CB8AC3E}">
        <p14:creationId xmlns:p14="http://schemas.microsoft.com/office/powerpoint/2010/main" val="424145568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10^-8 s MD x 10^3 atoms x 1/10^-15 1/s timestep = 10^10 potential evaluations of E and F on an atom.</a:t>
            </a:r>
          </a:p>
        </p:txBody>
      </p:sp>
      <p:sp>
        <p:nvSpPr>
          <p:cNvPr id="4" name="Slide Number Placeholder 3"/>
          <p:cNvSpPr>
            <a:spLocks noGrp="1"/>
          </p:cNvSpPr>
          <p:nvPr>
            <p:ph type="sldNum" sz="quarter" idx="5"/>
          </p:nvPr>
        </p:nvSpPr>
        <p:spPr/>
        <p:txBody>
          <a:bodyPr/>
          <a:lstStyle/>
          <a:p>
            <a:fld id="{5D893E84-4C85-4E2E-ACDE-8F45EF13942A}" type="slidenum">
              <a:rPr lang="en-US" smtClean="0"/>
              <a:t>35</a:t>
            </a:fld>
            <a:endParaRPr lang="en-US"/>
          </a:p>
        </p:txBody>
      </p:sp>
    </p:spTree>
    <p:extLst>
      <p:ext uri="{BB962C8B-B14F-4D97-AF65-F5344CB8AC3E}">
        <p14:creationId xmlns:p14="http://schemas.microsoft.com/office/powerpoint/2010/main" val="148614302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D893E84-4C85-4E2E-ACDE-8F45EF13942A}" type="slidenum">
              <a:rPr lang="en-US" smtClean="0"/>
              <a:t>36</a:t>
            </a:fld>
            <a:endParaRPr lang="en-US"/>
          </a:p>
        </p:txBody>
      </p:sp>
    </p:spTree>
    <p:extLst>
      <p:ext uri="{BB962C8B-B14F-4D97-AF65-F5344CB8AC3E}">
        <p14:creationId xmlns:p14="http://schemas.microsoft.com/office/powerpoint/2010/main" val="195108384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dirty="0"/>
              <a:t>Reduce the number of parameters </a:t>
            </a:r>
            <a:r>
              <a:rPr lang="en-US" sz="900" dirty="0"/>
              <a:t>you need in fully connected neural networks by avoiding fully connected architecture and keeping number of neurons needed in a layer manageable. </a:t>
            </a:r>
          </a:p>
          <a:p>
            <a:r>
              <a:rPr lang="en-US" sz="900" b="1" dirty="0"/>
              <a:t>Connect nearby neurons </a:t>
            </a:r>
            <a:r>
              <a:rPr lang="en-US" sz="900" dirty="0"/>
              <a:t>to each other to allow local information to be prioritized first and to minimize number of connections.</a:t>
            </a:r>
          </a:p>
          <a:p>
            <a:r>
              <a:rPr lang="en-US" sz="900" b="1" dirty="0"/>
              <a:t>Create hierarchical information </a:t>
            </a:r>
            <a:r>
              <a:rPr lang="en-US" sz="900" dirty="0"/>
              <a:t>by aggregating local information into large clumps to allow global information to be captured as well.</a:t>
            </a:r>
          </a:p>
          <a:p>
            <a:r>
              <a:rPr lang="en-US" sz="900" b="1" dirty="0"/>
              <a:t>Make the results equivariant with translation (and slightly invariant due to pooling)</a:t>
            </a:r>
            <a:r>
              <a:rPr lang="en-US" sz="900" dirty="0"/>
              <a:t>, meaning that translating input pixels will translate output response (f(x) is equivariant to g(x) if f(g(x)) = g(f(x))). This reduces number of parameters.</a:t>
            </a:r>
          </a:p>
          <a:p>
            <a:r>
              <a:rPr lang="en-US" sz="900" b="1" dirty="0"/>
              <a:t>We organize node layers as matrices </a:t>
            </a:r>
            <a:r>
              <a:rPr lang="en-US" sz="900" dirty="0"/>
              <a:t>(approximately tracking the pixels in an image), or more accurately, multiple matrices (i.e., volumes of nodes) until the very end of the CNN.</a:t>
            </a:r>
          </a:p>
          <a:p>
            <a:endParaRPr lang="en-US" dirty="0"/>
          </a:p>
        </p:txBody>
      </p:sp>
      <p:sp>
        <p:nvSpPr>
          <p:cNvPr id="4" name="Slide Number Placeholder 3"/>
          <p:cNvSpPr>
            <a:spLocks noGrp="1"/>
          </p:cNvSpPr>
          <p:nvPr>
            <p:ph type="sldNum" sz="quarter" idx="5"/>
          </p:nvPr>
        </p:nvSpPr>
        <p:spPr/>
        <p:txBody>
          <a:bodyPr/>
          <a:lstStyle/>
          <a:p>
            <a:fld id="{5D893E84-4C85-4E2E-ACDE-8F45EF13942A}" type="slidenum">
              <a:rPr lang="en-US" smtClean="0"/>
              <a:t>37</a:t>
            </a:fld>
            <a:endParaRPr lang="en-US"/>
          </a:p>
        </p:txBody>
      </p:sp>
    </p:spTree>
    <p:extLst>
      <p:ext uri="{BB962C8B-B14F-4D97-AF65-F5344CB8AC3E}">
        <p14:creationId xmlns:p14="http://schemas.microsoft.com/office/powerpoint/2010/main" val="104030625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182E3D6-58A6-4745-9CC3-003BED3139A8}" type="slidenum">
              <a:rPr lang="en-US" smtClean="0"/>
              <a:t>39</a:t>
            </a:fld>
            <a:endParaRPr lang="en-US"/>
          </a:p>
        </p:txBody>
      </p:sp>
    </p:spTree>
    <p:extLst>
      <p:ext uri="{BB962C8B-B14F-4D97-AF65-F5344CB8AC3E}">
        <p14:creationId xmlns:p14="http://schemas.microsoft.com/office/powerpoint/2010/main" val="182683692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 layers might R G B or might be from multiple filters in a previous layer. </a:t>
            </a:r>
          </a:p>
        </p:txBody>
      </p:sp>
      <p:sp>
        <p:nvSpPr>
          <p:cNvPr id="4" name="Slide Number Placeholder 3"/>
          <p:cNvSpPr>
            <a:spLocks noGrp="1"/>
          </p:cNvSpPr>
          <p:nvPr>
            <p:ph type="sldNum" sz="quarter" idx="5"/>
          </p:nvPr>
        </p:nvSpPr>
        <p:spPr/>
        <p:txBody>
          <a:bodyPr/>
          <a:lstStyle/>
          <a:p>
            <a:fld id="{5D893E84-4C85-4E2E-ACDE-8F45EF13942A}" type="slidenum">
              <a:rPr lang="en-US" smtClean="0"/>
              <a:t>40</a:t>
            </a:fld>
            <a:endParaRPr lang="en-US"/>
          </a:p>
        </p:txBody>
      </p:sp>
    </p:spTree>
    <p:extLst>
      <p:ext uri="{BB962C8B-B14F-4D97-AF65-F5344CB8AC3E}">
        <p14:creationId xmlns:p14="http://schemas.microsoft.com/office/powerpoint/2010/main" val="388371857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lang="en-US" dirty="0"/>
              <a:t>Dane – Figure reference???</a:t>
            </a:r>
          </a:p>
          <a:p>
            <a:endParaRPr lang="en-US" dirty="0"/>
          </a:p>
        </p:txBody>
      </p:sp>
      <p:sp>
        <p:nvSpPr>
          <p:cNvPr id="4" name="Slide Number Placeholder 3"/>
          <p:cNvSpPr>
            <a:spLocks noGrp="1"/>
          </p:cNvSpPr>
          <p:nvPr>
            <p:ph type="sldNum" sz="quarter" idx="5"/>
          </p:nvPr>
        </p:nvSpPr>
        <p:spPr/>
        <p:txBody>
          <a:bodyPr/>
          <a:lstStyle/>
          <a:p>
            <a:fld id="{5D893E84-4C85-4E2E-ACDE-8F45EF13942A}" type="slidenum">
              <a:rPr lang="en-US" smtClean="0"/>
              <a:t>42</a:t>
            </a:fld>
            <a:endParaRPr lang="en-US"/>
          </a:p>
        </p:txBody>
      </p:sp>
    </p:spTree>
    <p:extLst>
      <p:ext uri="{BB962C8B-B14F-4D97-AF65-F5344CB8AC3E}">
        <p14:creationId xmlns:p14="http://schemas.microsoft.com/office/powerpoint/2010/main" val="59357982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7x7x512 is the flattened vector (not shown) and mapped to 4096 node fully connected NN.</a:t>
            </a:r>
          </a:p>
        </p:txBody>
      </p:sp>
      <p:sp>
        <p:nvSpPr>
          <p:cNvPr id="4" name="Slide Number Placeholder 3"/>
          <p:cNvSpPr>
            <a:spLocks noGrp="1"/>
          </p:cNvSpPr>
          <p:nvPr>
            <p:ph type="sldNum" sz="quarter" idx="5"/>
          </p:nvPr>
        </p:nvSpPr>
        <p:spPr/>
        <p:txBody>
          <a:bodyPr/>
          <a:lstStyle/>
          <a:p>
            <a:fld id="{5D893E84-4C85-4E2E-ACDE-8F45EF13942A}" type="slidenum">
              <a:rPr lang="en-US" smtClean="0"/>
              <a:t>45</a:t>
            </a:fld>
            <a:endParaRPr lang="en-US"/>
          </a:p>
        </p:txBody>
      </p:sp>
    </p:spTree>
    <p:extLst>
      <p:ext uri="{BB962C8B-B14F-4D97-AF65-F5344CB8AC3E}">
        <p14:creationId xmlns:p14="http://schemas.microsoft.com/office/powerpoint/2010/main" val="427933189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Switch order to show this first</a:t>
            </a:r>
          </a:p>
        </p:txBody>
      </p:sp>
      <p:sp>
        <p:nvSpPr>
          <p:cNvPr id="4" name="Slide Number Placeholder 3"/>
          <p:cNvSpPr>
            <a:spLocks noGrp="1"/>
          </p:cNvSpPr>
          <p:nvPr>
            <p:ph type="sldNum" sz="quarter" idx="5"/>
          </p:nvPr>
        </p:nvSpPr>
        <p:spPr/>
        <p:txBody>
          <a:bodyPr/>
          <a:lstStyle/>
          <a:p>
            <a:fld id="{5D893E84-4C85-4E2E-ACDE-8F45EF13942A}" type="slidenum">
              <a:rPr lang="en-US" smtClean="0"/>
              <a:t>49</a:t>
            </a:fld>
            <a:endParaRPr lang="en-US"/>
          </a:p>
        </p:txBody>
      </p:sp>
    </p:spTree>
    <p:extLst>
      <p:ext uri="{BB962C8B-B14F-4D97-AF65-F5344CB8AC3E}">
        <p14:creationId xmlns:p14="http://schemas.microsoft.com/office/powerpoint/2010/main" val="20362083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24a51ed6563_0_28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24a51ed6563_0_28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6" name="Google Shape;186;g24a51ed6563_0_28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4</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D893E84-4C85-4E2E-ACDE-8F45EF13942A}" type="slidenum">
              <a:rPr lang="en-US" smtClean="0"/>
              <a:t>51</a:t>
            </a:fld>
            <a:endParaRPr lang="en-US"/>
          </a:p>
        </p:txBody>
      </p:sp>
    </p:spTree>
    <p:extLst>
      <p:ext uri="{BB962C8B-B14F-4D97-AF65-F5344CB8AC3E}">
        <p14:creationId xmlns:p14="http://schemas.microsoft.com/office/powerpoint/2010/main" val="287623457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D893E84-4C85-4E2E-ACDE-8F45EF13942A}" type="slidenum">
              <a:rPr lang="en-US" smtClean="0"/>
              <a:t>58</a:t>
            </a:fld>
            <a:endParaRPr lang="en-US"/>
          </a:p>
        </p:txBody>
      </p:sp>
    </p:spTree>
    <p:extLst>
      <p:ext uri="{BB962C8B-B14F-4D97-AF65-F5344CB8AC3E}">
        <p14:creationId xmlns:p14="http://schemas.microsoft.com/office/powerpoint/2010/main" val="276914165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D893E84-4C85-4E2E-ACDE-8F45EF13942A}" type="slidenum">
              <a:rPr lang="en-US" smtClean="0"/>
              <a:t>63</a:t>
            </a:fld>
            <a:endParaRPr lang="en-US"/>
          </a:p>
        </p:txBody>
      </p:sp>
    </p:spTree>
    <p:extLst>
      <p:ext uri="{BB962C8B-B14F-4D97-AF65-F5344CB8AC3E}">
        <p14:creationId xmlns:p14="http://schemas.microsoft.com/office/powerpoint/2010/main" val="307577829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4" name="Google Shape;164;p1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dirty="0"/>
          </a:p>
        </p:txBody>
      </p:sp>
      <p:sp>
        <p:nvSpPr>
          <p:cNvPr id="165" name="Google Shape;165;p1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64</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29196065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4" name="Google Shape;164;p1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dirty="0"/>
          </a:p>
        </p:txBody>
      </p:sp>
      <p:sp>
        <p:nvSpPr>
          <p:cNvPr id="165" name="Google Shape;165;p1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65</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75954909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3" name="Google Shape;173;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Ben – Figure reference???</a:t>
            </a:r>
            <a:endParaRPr dirty="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3" name="Google Shape;173;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There are two main strategies people have used to approach object detection, with the main difference being how much time is spent trying to accurately generate the bounding boxes</a:t>
            </a:r>
          </a:p>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350964207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3" name="Google Shape;173;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71450" marR="0" lvl="0" indent="-171450" algn="l" defTabSz="685783" rtl="0" eaLnBrk="1" fontAlgn="auto" latinLnBrk="0" hangingPunct="1">
              <a:lnSpc>
                <a:spcPct val="100000"/>
              </a:lnSpc>
              <a:spcBef>
                <a:spcPts val="0"/>
              </a:spcBef>
              <a:spcAft>
                <a:spcPts val="0"/>
              </a:spcAft>
              <a:buClrTx/>
              <a:buSzPts val="1100"/>
              <a:buFontTx/>
              <a:buChar char="-"/>
              <a:tabLst/>
              <a:defRPr/>
            </a:pPr>
            <a:r>
              <a:rPr lang="en-US" dirty="0"/>
              <a:t>Total image is gridded</a:t>
            </a:r>
          </a:p>
          <a:p>
            <a:pPr marL="171450" marR="0" lvl="0" indent="-171450" algn="l" defTabSz="685783" rtl="0" eaLnBrk="1" fontAlgn="auto" latinLnBrk="0" hangingPunct="1">
              <a:lnSpc>
                <a:spcPct val="100000"/>
              </a:lnSpc>
              <a:spcBef>
                <a:spcPts val="0"/>
              </a:spcBef>
              <a:spcAft>
                <a:spcPts val="0"/>
              </a:spcAft>
              <a:buClrTx/>
              <a:buSzPts val="1100"/>
              <a:buFontTx/>
              <a:buChar char="-"/>
              <a:tabLst/>
              <a:defRPr/>
            </a:pPr>
            <a:r>
              <a:rPr lang="en-US" dirty="0"/>
              <a:t>Bounding boxes generated referencing the fixed grid</a:t>
            </a:r>
          </a:p>
          <a:p>
            <a:pPr marL="171450" marR="0" lvl="0" indent="-171450" algn="l" defTabSz="685783" rtl="0" eaLnBrk="1" fontAlgn="auto" latinLnBrk="0" hangingPunct="1">
              <a:lnSpc>
                <a:spcPct val="100000"/>
              </a:lnSpc>
              <a:spcBef>
                <a:spcPts val="0"/>
              </a:spcBef>
              <a:spcAft>
                <a:spcPts val="0"/>
              </a:spcAft>
              <a:buClrTx/>
              <a:buSzPts val="1100"/>
              <a:buFontTx/>
              <a:buChar char="-"/>
              <a:tabLst/>
              <a:defRPr/>
            </a:pPr>
            <a:r>
              <a:rPr lang="en-US" dirty="0"/>
              <a:t>Confidence in each bounding box prediction is referenced to the intersection over union (IOU) of the bounding box in the training data</a:t>
            </a:r>
          </a:p>
          <a:p>
            <a:pPr marL="171450" marR="0" lvl="0" indent="-171450" algn="l" defTabSz="685783" rtl="0" eaLnBrk="1" fontAlgn="auto" latinLnBrk="0" hangingPunct="1">
              <a:lnSpc>
                <a:spcPct val="100000"/>
              </a:lnSpc>
              <a:spcBef>
                <a:spcPts val="0"/>
              </a:spcBef>
              <a:spcAft>
                <a:spcPts val="0"/>
              </a:spcAft>
              <a:buClrTx/>
              <a:buSzPts val="1100"/>
              <a:buFontTx/>
              <a:buChar char="-"/>
              <a:tabLst/>
              <a:defRPr/>
            </a:pPr>
            <a:r>
              <a:rPr lang="en-US" dirty="0"/>
              <a:t>Classification on the grid (bottom image) then conditions the bounding box predictions to assign class</a:t>
            </a:r>
          </a:p>
          <a:p>
            <a:pPr marL="0" marR="0" lvl="0" indent="0" algn="l" defTabSz="685783" rtl="0" eaLnBrk="1" fontAlgn="auto" latinLnBrk="0" hangingPunct="1">
              <a:lnSpc>
                <a:spcPct val="100000"/>
              </a:lnSpc>
              <a:spcBef>
                <a:spcPts val="0"/>
              </a:spcBef>
              <a:spcAft>
                <a:spcPts val="0"/>
              </a:spcAft>
              <a:buClrTx/>
              <a:buSzPts val="1100"/>
              <a:buFontTx/>
              <a:buNone/>
              <a:tabLst/>
              <a:defRPr/>
            </a:pPr>
            <a:endParaRPr lang="en-US" dirty="0"/>
          </a:p>
          <a:p>
            <a:pPr marL="0" marR="0" lvl="0" indent="0" algn="l" defTabSz="685783" rtl="0" eaLnBrk="1" fontAlgn="auto" latinLnBrk="0" hangingPunct="1">
              <a:lnSpc>
                <a:spcPct val="100000"/>
              </a:lnSpc>
              <a:spcBef>
                <a:spcPts val="0"/>
              </a:spcBef>
              <a:spcAft>
                <a:spcPts val="0"/>
              </a:spcAft>
              <a:buClrTx/>
              <a:buSzPts val="1100"/>
              <a:buFontTx/>
              <a:buNone/>
              <a:tabLst/>
              <a:defRPr/>
            </a:pPr>
            <a:r>
              <a:rPr lang="en-US" dirty="0"/>
              <a:t>Redmon, J., </a:t>
            </a:r>
            <a:r>
              <a:rPr lang="en-US" dirty="0" err="1"/>
              <a:t>Divvala</a:t>
            </a:r>
            <a:r>
              <a:rPr lang="en-US" dirty="0"/>
              <a:t>, S., </a:t>
            </a:r>
            <a:r>
              <a:rPr lang="en-US" dirty="0" err="1"/>
              <a:t>Girshick</a:t>
            </a:r>
            <a:r>
              <a:rPr lang="en-US" dirty="0"/>
              <a:t>, R., &amp; Farhadi, A. (n.d.). </a:t>
            </a:r>
            <a:r>
              <a:rPr lang="en-US" i="1" dirty="0"/>
              <a:t>You Only Look Once: Unified, Real-Time Object Detection</a:t>
            </a:r>
            <a:r>
              <a:rPr lang="en-US" dirty="0"/>
              <a:t>. Retrieved March 23, 2023, from http://pjreddie.com/yolo/</a:t>
            </a:r>
          </a:p>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354463964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Define a score for each box that is (approximately) a sum of errors in how close the box is to right position, the probability the right class is in the box, and how  x, y, w, h, Object detection is enabled by redefining loss function to track and optimize bounding boxes and classification. Creates (S*S)*(B*5+C) parameters and just minimizes their discrepancy with ground truth (a tweaked RMSE) (5 is from </a:t>
            </a:r>
            <a:r>
              <a:rPr lang="en-US" dirty="0" err="1"/>
              <a:t>x,y,w,h,conf</a:t>
            </a:r>
            <a:r>
              <a:rPr lang="en-US" dirty="0"/>
              <a:t>).</a:t>
            </a:r>
          </a:p>
        </p:txBody>
      </p:sp>
      <p:sp>
        <p:nvSpPr>
          <p:cNvPr id="4" name="Slide Number Placeholder 3"/>
          <p:cNvSpPr>
            <a:spLocks noGrp="1"/>
          </p:cNvSpPr>
          <p:nvPr>
            <p:ph type="sldNum" sz="quarter" idx="5"/>
          </p:nvPr>
        </p:nvSpPr>
        <p:spPr/>
        <p:txBody>
          <a:bodyPr/>
          <a:lstStyle/>
          <a:p>
            <a:fld id="{5D893E84-4C85-4E2E-ACDE-8F45EF13942A}" type="slidenum">
              <a:rPr lang="en-US" smtClean="0"/>
              <a:t>69</a:t>
            </a:fld>
            <a:endParaRPr lang="en-US"/>
          </a:p>
        </p:txBody>
      </p:sp>
    </p:spTree>
    <p:extLst>
      <p:ext uri="{BB962C8B-B14F-4D97-AF65-F5344CB8AC3E}">
        <p14:creationId xmlns:p14="http://schemas.microsoft.com/office/powerpoint/2010/main" val="388592280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4" name="Google Shape;164;p1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US" dirty="0"/>
              <a:t>Reminder on Segmentation</a:t>
            </a:r>
            <a:endParaRPr lang="en" dirty="0"/>
          </a:p>
          <a:p>
            <a:pPr marL="0" marR="0" lvl="0" indent="0" algn="l" rtl="0">
              <a:lnSpc>
                <a:spcPct val="100000"/>
              </a:lnSpc>
              <a:spcBef>
                <a:spcPts val="0"/>
              </a:spcBef>
              <a:spcAft>
                <a:spcPts val="0"/>
              </a:spcAft>
              <a:buClr>
                <a:srgbClr val="000000"/>
              </a:buClr>
              <a:buSzPts val="1100"/>
              <a:buFont typeface="Arial"/>
              <a:buNone/>
            </a:pPr>
            <a:endParaRPr lang="en" dirty="0"/>
          </a:p>
          <a:p>
            <a:pPr marL="0" marR="0" lvl="0" indent="0" algn="l" rtl="0">
              <a:lnSpc>
                <a:spcPct val="100000"/>
              </a:lnSpc>
              <a:spcBef>
                <a:spcPts val="0"/>
              </a:spcBef>
              <a:spcAft>
                <a:spcPts val="0"/>
              </a:spcAft>
              <a:buClr>
                <a:srgbClr val="000000"/>
              </a:buClr>
              <a:buSzPts val="1100"/>
              <a:buFont typeface="Arial"/>
              <a:buNone/>
            </a:pPr>
            <a:endParaRPr lang="en" dirty="0"/>
          </a:p>
          <a:p>
            <a:pPr marL="0" marR="0" lvl="0" indent="0" algn="l" defTabSz="685783" rtl="0" eaLnBrk="1" fontAlgn="auto" latinLnBrk="0" hangingPunct="1">
              <a:lnSpc>
                <a:spcPct val="100000"/>
              </a:lnSpc>
              <a:spcBef>
                <a:spcPts val="0"/>
              </a:spcBef>
              <a:spcAft>
                <a:spcPts val="0"/>
              </a:spcAft>
              <a:buClr>
                <a:srgbClr val="000000"/>
              </a:buClr>
              <a:buSzPts val="1100"/>
              <a:buFont typeface="Arial"/>
              <a:buNone/>
              <a:tabLst/>
              <a:defRPr/>
            </a:pPr>
            <a:r>
              <a:rPr lang="en-US" sz="900" b="0" i="0" u="sng" strike="noStrike" cap="none" dirty="0">
                <a:solidFill>
                  <a:schemeClr val="dk1"/>
                </a:solidFill>
                <a:latin typeface="Calibri"/>
                <a:ea typeface="Calibri"/>
                <a:cs typeface="Calibri"/>
                <a:sym typeface="Calibri"/>
                <a:hlinkClick r:id="rId3">
                  <a:extLst>
                    <a:ext uri="{A12FA001-AC4F-418D-AE19-62706E023703}">
                      <ahyp:hlinkClr xmlns:ahyp="http://schemas.microsoft.com/office/drawing/2018/hyperlinkcolor" val="tx"/>
                    </a:ext>
                  </a:extLst>
                </a:hlinkClick>
              </a:rPr>
              <a:t>https://medium.com/comet-app/review-of-deep-learning-algorithms-for-object-detection-c1f3d437b852</a:t>
            </a:r>
            <a:r>
              <a:rPr lang="en-US" sz="900" b="0" i="0" u="none" strike="noStrike" cap="none" dirty="0">
                <a:solidFill>
                  <a:schemeClr val="dk1"/>
                </a:solidFill>
                <a:latin typeface="Calibri"/>
                <a:ea typeface="Calibri"/>
                <a:cs typeface="Calibri"/>
                <a:sym typeface="Calibri"/>
              </a:rPr>
              <a:t> </a:t>
            </a:r>
            <a:endParaRPr lang="en-US" sz="8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endParaRPr dirty="0"/>
          </a:p>
        </p:txBody>
      </p:sp>
      <p:sp>
        <p:nvSpPr>
          <p:cNvPr id="165" name="Google Shape;165;p1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70</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333012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24a51ed6563_0_9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24a51ed6563_0_94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5" name="Google Shape;195;g24a51ed6563_0_94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D893E84-4C85-4E2E-ACDE-8F45EF13942A}" type="slidenum">
              <a:rPr lang="en-US" smtClean="0"/>
              <a:t>73</a:t>
            </a:fld>
            <a:endParaRPr lang="en-US"/>
          </a:p>
        </p:txBody>
      </p:sp>
    </p:spTree>
    <p:extLst>
      <p:ext uri="{BB962C8B-B14F-4D97-AF65-F5344CB8AC3E}">
        <p14:creationId xmlns:p14="http://schemas.microsoft.com/office/powerpoint/2010/main" val="412373704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6B9BA6ED-DE36-BB40-A81A-67592D13B2A2}" type="slidenum">
              <a:rPr lang="en-US" smtClean="0"/>
              <a:pPr>
                <a:defRPr/>
              </a:pPr>
              <a:t>74</a:t>
            </a:fld>
            <a:endParaRPr lang="en-US"/>
          </a:p>
        </p:txBody>
      </p:sp>
    </p:spTree>
    <p:extLst>
      <p:ext uri="{BB962C8B-B14F-4D97-AF65-F5344CB8AC3E}">
        <p14:creationId xmlns:p14="http://schemas.microsoft.com/office/powerpoint/2010/main" val="121679488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6B9BA6ED-DE36-BB40-A81A-67592D13B2A2}" type="slidenum">
              <a:rPr lang="en-US" smtClean="0"/>
              <a:pPr>
                <a:defRPr/>
              </a:pPr>
              <a:t>75</a:t>
            </a:fld>
            <a:endParaRPr lang="en-US"/>
          </a:p>
        </p:txBody>
      </p:sp>
    </p:spTree>
    <p:extLst>
      <p:ext uri="{BB962C8B-B14F-4D97-AF65-F5344CB8AC3E}">
        <p14:creationId xmlns:p14="http://schemas.microsoft.com/office/powerpoint/2010/main" val="344425515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182E3D6-58A6-4745-9CC3-003BED3139A8}" type="slidenum">
              <a:rPr lang="en-US" smtClean="0"/>
              <a:t>76</a:t>
            </a:fld>
            <a:endParaRPr lang="en-US"/>
          </a:p>
        </p:txBody>
      </p:sp>
    </p:spTree>
    <p:extLst>
      <p:ext uri="{BB962C8B-B14F-4D97-AF65-F5344CB8AC3E}">
        <p14:creationId xmlns:p14="http://schemas.microsoft.com/office/powerpoint/2010/main" val="205032506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182E3D6-58A6-4745-9CC3-003BED3139A8}" type="slidenum">
              <a:rPr lang="en-US" smtClean="0"/>
              <a:t>77</a:t>
            </a:fld>
            <a:endParaRPr lang="en-US"/>
          </a:p>
        </p:txBody>
      </p:sp>
    </p:spTree>
    <p:extLst>
      <p:ext uri="{BB962C8B-B14F-4D97-AF65-F5344CB8AC3E}">
        <p14:creationId xmlns:p14="http://schemas.microsoft.com/office/powerpoint/2010/main" val="4606764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D893E84-4C85-4E2E-ACDE-8F45EF13942A}" type="slidenum">
              <a:rPr lang="en-US" smtClean="0"/>
              <a:t>6</a:t>
            </a:fld>
            <a:endParaRPr lang="en-US"/>
          </a:p>
        </p:txBody>
      </p:sp>
    </p:spTree>
    <p:extLst>
      <p:ext uri="{BB962C8B-B14F-4D97-AF65-F5344CB8AC3E}">
        <p14:creationId xmlns:p14="http://schemas.microsoft.com/office/powerpoint/2010/main" val="36850762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4" name="Google Shape;164;p1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dirty="0"/>
          </a:p>
        </p:txBody>
      </p:sp>
      <p:sp>
        <p:nvSpPr>
          <p:cNvPr id="165" name="Google Shape;165;p1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7</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5536496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Classify particles</a:t>
            </a:r>
          </a:p>
          <a:p>
            <a:r>
              <a:rPr lang="en-US" dirty="0"/>
              <a:t>Count and characterize them</a:t>
            </a:r>
          </a:p>
          <a:p>
            <a:r>
              <a:rPr lang="en-US" dirty="0"/>
              <a:t>Identify types of particles</a:t>
            </a:r>
          </a:p>
        </p:txBody>
      </p:sp>
      <p:sp>
        <p:nvSpPr>
          <p:cNvPr id="4" name="Slide Number Placeholder 3"/>
          <p:cNvSpPr>
            <a:spLocks noGrp="1"/>
          </p:cNvSpPr>
          <p:nvPr>
            <p:ph type="sldNum" sz="quarter" idx="5"/>
          </p:nvPr>
        </p:nvSpPr>
        <p:spPr/>
        <p:txBody>
          <a:bodyPr/>
          <a:lstStyle/>
          <a:p>
            <a:pPr>
              <a:defRPr/>
            </a:pPr>
            <a:fld id="{6B9BA6ED-DE36-BB40-A81A-67592D13B2A2}" type="slidenum">
              <a:rPr lang="en-US" smtClean="0"/>
              <a:pPr>
                <a:defRPr/>
              </a:pPr>
              <a:t>8</a:t>
            </a:fld>
            <a:endParaRPr lang="en-US"/>
          </a:p>
        </p:txBody>
      </p:sp>
    </p:spTree>
    <p:extLst>
      <p:ext uri="{BB962C8B-B14F-4D97-AF65-F5344CB8AC3E}">
        <p14:creationId xmlns:p14="http://schemas.microsoft.com/office/powerpoint/2010/main" val="11408267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182E3D6-58A6-4745-9CC3-003BED3139A8}" type="slidenum">
              <a:rPr lang="en-US" smtClean="0"/>
              <a:t>9</a:t>
            </a:fld>
            <a:endParaRPr lang="en-US"/>
          </a:p>
        </p:txBody>
      </p:sp>
    </p:spTree>
    <p:extLst>
      <p:ext uri="{BB962C8B-B14F-4D97-AF65-F5344CB8AC3E}">
        <p14:creationId xmlns:p14="http://schemas.microsoft.com/office/powerpoint/2010/main" val="18656977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02543" indent="0" algn="ctr">
              <a:buNone/>
              <a:defRPr>
                <a:solidFill>
                  <a:schemeClr val="tx1">
                    <a:tint val="75000"/>
                  </a:schemeClr>
                </a:solidFill>
              </a:defRPr>
            </a:lvl2pPr>
            <a:lvl3pPr marL="605084" indent="0" algn="ctr">
              <a:buNone/>
              <a:defRPr>
                <a:solidFill>
                  <a:schemeClr val="tx1">
                    <a:tint val="75000"/>
                  </a:schemeClr>
                </a:solidFill>
              </a:defRPr>
            </a:lvl3pPr>
            <a:lvl4pPr marL="907626" indent="0" algn="ctr">
              <a:buNone/>
              <a:defRPr>
                <a:solidFill>
                  <a:schemeClr val="tx1">
                    <a:tint val="75000"/>
                  </a:schemeClr>
                </a:solidFill>
              </a:defRPr>
            </a:lvl4pPr>
            <a:lvl5pPr marL="1210169" indent="0" algn="ctr">
              <a:buNone/>
              <a:defRPr>
                <a:solidFill>
                  <a:schemeClr val="tx1">
                    <a:tint val="75000"/>
                  </a:schemeClr>
                </a:solidFill>
              </a:defRPr>
            </a:lvl5pPr>
            <a:lvl6pPr marL="1512710" indent="0" algn="ctr">
              <a:buNone/>
              <a:defRPr>
                <a:solidFill>
                  <a:schemeClr val="tx1">
                    <a:tint val="75000"/>
                  </a:schemeClr>
                </a:solidFill>
              </a:defRPr>
            </a:lvl6pPr>
            <a:lvl7pPr marL="1815253" indent="0" algn="ctr">
              <a:buNone/>
              <a:defRPr>
                <a:solidFill>
                  <a:schemeClr val="tx1">
                    <a:tint val="75000"/>
                  </a:schemeClr>
                </a:solidFill>
              </a:defRPr>
            </a:lvl7pPr>
            <a:lvl8pPr marL="2117794" indent="0" algn="ctr">
              <a:buNone/>
              <a:defRPr>
                <a:solidFill>
                  <a:schemeClr val="tx1">
                    <a:tint val="75000"/>
                  </a:schemeClr>
                </a:solidFill>
              </a:defRPr>
            </a:lvl8pPr>
            <a:lvl9pPr marL="2420336"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0DCA5987-0CB0-4ECA-ACA4-B21027A14BD0}" type="datetime1">
              <a:rPr lang="en-US" smtClean="0"/>
              <a:t>8/16/2023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FCFEE5-8EAD-403C-AFC6-4E09610A5144}" type="slidenum">
              <a:rPr lang="en-US" smtClean="0"/>
              <a:t>‹#›</a:t>
            </a:fld>
            <a:endParaRPr lang="en-US"/>
          </a:p>
        </p:txBody>
      </p:sp>
    </p:spTree>
    <p:extLst>
      <p:ext uri="{BB962C8B-B14F-4D97-AF65-F5344CB8AC3E}">
        <p14:creationId xmlns:p14="http://schemas.microsoft.com/office/powerpoint/2010/main" val="20662731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77446F5-35B1-4136-9BA1-79FAFDBBAB4E}" type="datetime1">
              <a:rPr lang="en-US" smtClean="0"/>
              <a:t>8/16/2023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52F98C7-B022-4B23-A980-5F5A6EC1BD06}" type="slidenum">
              <a:rPr lang="en-US" smtClean="0"/>
              <a:t>‹#›</a:t>
            </a:fld>
            <a:endParaRPr lang="en-US"/>
          </a:p>
        </p:txBody>
      </p:sp>
    </p:spTree>
    <p:extLst>
      <p:ext uri="{BB962C8B-B14F-4D97-AF65-F5344CB8AC3E}">
        <p14:creationId xmlns:p14="http://schemas.microsoft.com/office/powerpoint/2010/main" val="5728031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911B52E-7340-481A-91BB-D40437E1759E}" type="datetime1">
              <a:rPr lang="en-US" smtClean="0"/>
              <a:t>8/16/2023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52F98C7-B022-4B23-A980-5F5A6EC1BD06}" type="slidenum">
              <a:rPr lang="en-US" smtClean="0"/>
              <a:t>‹#›</a:t>
            </a:fld>
            <a:endParaRPr lang="en-US"/>
          </a:p>
        </p:txBody>
      </p:sp>
    </p:spTree>
    <p:extLst>
      <p:ext uri="{BB962C8B-B14F-4D97-AF65-F5344CB8AC3E}">
        <p14:creationId xmlns:p14="http://schemas.microsoft.com/office/powerpoint/2010/main" val="1326923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501F4F79-62F1-4C55-9402-9388F63B28DA}" type="datetime1">
              <a:rPr lang="en-US" smtClean="0"/>
              <a:t>8/16/2023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52F98C7-B022-4B23-A980-5F5A6EC1BD06}" type="slidenum">
              <a:rPr lang="en-US" smtClean="0"/>
              <a:t>‹#›</a:t>
            </a:fld>
            <a:endParaRPr lang="en-US"/>
          </a:p>
        </p:txBody>
      </p:sp>
    </p:spTree>
    <p:extLst>
      <p:ext uri="{BB962C8B-B14F-4D97-AF65-F5344CB8AC3E}">
        <p14:creationId xmlns:p14="http://schemas.microsoft.com/office/powerpoint/2010/main" val="404757294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7B9DC8AF-D3E3-4D72-9C96-D142D0154B34}" type="datetime1">
              <a:rPr lang="en-US" smtClean="0"/>
              <a:t>8/16/2023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52F98C7-B022-4B23-A980-5F5A6EC1BD06}" type="slidenum">
              <a:rPr lang="en-US" smtClean="0"/>
              <a:t>‹#›</a:t>
            </a:fld>
            <a:endParaRPr lang="en-US"/>
          </a:p>
        </p:txBody>
      </p:sp>
    </p:spTree>
    <p:extLst>
      <p:ext uri="{BB962C8B-B14F-4D97-AF65-F5344CB8AC3E}">
        <p14:creationId xmlns:p14="http://schemas.microsoft.com/office/powerpoint/2010/main" val="50338468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2E5EDCA-4D72-46E1-9A03-F8F3B0699157}" type="datetime1">
              <a:rPr lang="en-US" smtClean="0"/>
              <a:t>8/16/2023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52F98C7-B022-4B23-A980-5F5A6EC1BD06}" type="slidenum">
              <a:rPr lang="en-US" smtClean="0"/>
              <a:t>‹#›</a:t>
            </a:fld>
            <a:endParaRPr lang="en-US"/>
          </a:p>
        </p:txBody>
      </p:sp>
    </p:spTree>
    <p:extLst>
      <p:ext uri="{BB962C8B-B14F-4D97-AF65-F5344CB8AC3E}">
        <p14:creationId xmlns:p14="http://schemas.microsoft.com/office/powerpoint/2010/main" val="242126992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EBCF778-5FEB-4F72-BEDB-EFA1BE575812}" type="datetime1">
              <a:rPr lang="en-US" smtClean="0"/>
              <a:t>8/16/2023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52F98C7-B022-4B23-A980-5F5A6EC1BD06}" type="slidenum">
              <a:rPr lang="en-US" smtClean="0"/>
              <a:t>‹#›</a:t>
            </a:fld>
            <a:endParaRPr lang="en-US"/>
          </a:p>
        </p:txBody>
      </p:sp>
    </p:spTree>
    <p:extLst>
      <p:ext uri="{BB962C8B-B14F-4D97-AF65-F5344CB8AC3E}">
        <p14:creationId xmlns:p14="http://schemas.microsoft.com/office/powerpoint/2010/main" val="201917218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16253"/>
            <a:ext cx="9144000" cy="695232"/>
          </a:xfrm>
        </p:spPr>
        <p:txBody>
          <a:bodyPr>
            <a:normAutofit/>
          </a:bodyPr>
          <a:lstStyle>
            <a:lvl1pPr>
              <a:defRPr sz="2912">
                <a:solidFill>
                  <a:srgbClr val="002060"/>
                </a:solidFill>
                <a:latin typeface="+mj-lt"/>
              </a:defRPr>
            </a:lvl1pPr>
          </a:lstStyle>
          <a:p>
            <a:r>
              <a:rPr lang="en-US" dirty="0"/>
              <a:t>Click to edit Master title style</a:t>
            </a:r>
          </a:p>
        </p:txBody>
      </p:sp>
      <p:sp>
        <p:nvSpPr>
          <p:cNvPr id="3" name="Content Placeholder 2"/>
          <p:cNvSpPr>
            <a:spLocks noGrp="1"/>
          </p:cNvSpPr>
          <p:nvPr>
            <p:ph idx="1"/>
          </p:nvPr>
        </p:nvSpPr>
        <p:spPr>
          <a:xfrm>
            <a:off x="251523" y="1047553"/>
            <a:ext cx="8712968" cy="3888200"/>
          </a:xfrm>
        </p:spPr>
        <p:txBody>
          <a:bodyPr>
            <a:normAutofit/>
          </a:bodyPr>
          <a:lstStyle>
            <a:lvl1pPr marL="191205" indent="-191205">
              <a:lnSpc>
                <a:spcPct val="100000"/>
              </a:lnSpc>
              <a:spcBef>
                <a:spcPts val="450"/>
              </a:spcBef>
              <a:buClr>
                <a:schemeClr val="tx2"/>
              </a:buClr>
              <a:buSzPct val="90000"/>
              <a:buFont typeface="Palatino Linotype" panose="02040502050505030304" pitchFamily="18" charset="0"/>
              <a:buChar char="•"/>
              <a:defRPr sz="1324">
                <a:latin typeface="+mn-lt"/>
              </a:defRPr>
            </a:lvl1pPr>
            <a:lvl2pPr marL="418132" indent="-150233">
              <a:lnSpc>
                <a:spcPct val="100000"/>
              </a:lnSpc>
              <a:spcBef>
                <a:spcPts val="450"/>
              </a:spcBef>
              <a:buClr>
                <a:schemeClr val="tx2"/>
              </a:buClr>
              <a:buSzPct val="90000"/>
              <a:buFont typeface="Wingdings" panose="05000000000000000000" pitchFamily="2" charset="2"/>
              <a:buChar char="§"/>
              <a:defRPr sz="1191">
                <a:latin typeface="+mn-lt"/>
              </a:defRPr>
            </a:lvl2pPr>
            <a:lvl3pPr marL="644007" indent="-153386">
              <a:lnSpc>
                <a:spcPct val="100000"/>
              </a:lnSpc>
              <a:spcBef>
                <a:spcPts val="450"/>
              </a:spcBef>
              <a:buClr>
                <a:schemeClr val="tx2"/>
              </a:buClr>
              <a:buFont typeface="Courier New" panose="02070309020205020404" pitchFamily="49" charset="0"/>
              <a:buChar char="o"/>
              <a:defRPr sz="1059">
                <a:latin typeface="+mn-lt"/>
              </a:defRPr>
            </a:lvl3pPr>
            <a:lvl4pPr marL="829959" indent="-147081">
              <a:lnSpc>
                <a:spcPct val="100000"/>
              </a:lnSpc>
              <a:spcBef>
                <a:spcPts val="450"/>
              </a:spcBef>
              <a:buClr>
                <a:schemeClr val="tx2"/>
              </a:buClr>
              <a:defRPr sz="926">
                <a:latin typeface="+mn-lt"/>
              </a:defRPr>
            </a:lvl4pPr>
            <a:lvl5pPr marL="946574" indent="-116615">
              <a:lnSpc>
                <a:spcPct val="100000"/>
              </a:lnSpc>
              <a:spcBef>
                <a:spcPts val="450"/>
              </a:spcBef>
              <a:buClr>
                <a:schemeClr val="tx2"/>
              </a:buClr>
              <a:defRPr sz="794">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Box 3"/>
          <p:cNvSpPr txBox="1"/>
          <p:nvPr userDrawn="1"/>
        </p:nvSpPr>
        <p:spPr>
          <a:xfrm>
            <a:off x="8100393" y="4935752"/>
            <a:ext cx="1008112" cy="214546"/>
          </a:xfrm>
          <a:prstGeom prst="rect">
            <a:avLst/>
          </a:prstGeom>
          <a:noFill/>
        </p:spPr>
        <p:txBody>
          <a:bodyPr wrap="square" rtlCol="0">
            <a:spAutoFit/>
          </a:bodyPr>
          <a:lstStyle/>
          <a:p>
            <a:pPr algn="r"/>
            <a:fld id="{00102D1B-0293-4647-B4E5-AE469158D403}" type="slidenum">
              <a:rPr lang="en-US" sz="794" smtClean="0">
                <a:solidFill>
                  <a:schemeClr val="bg1">
                    <a:lumMod val="50000"/>
                  </a:schemeClr>
                </a:solidFill>
              </a:rPr>
              <a:pPr algn="r"/>
              <a:t>‹#›</a:t>
            </a:fld>
            <a:endParaRPr lang="en-US" sz="662" dirty="0">
              <a:solidFill>
                <a:schemeClr val="bg1">
                  <a:lumMod val="50000"/>
                </a:schemeClr>
              </a:solidFill>
            </a:endParaRPr>
          </a:p>
        </p:txBody>
      </p:sp>
    </p:spTree>
    <p:extLst>
      <p:ext uri="{BB962C8B-B14F-4D97-AF65-F5344CB8AC3E}">
        <p14:creationId xmlns:p14="http://schemas.microsoft.com/office/powerpoint/2010/main" val="3942052235"/>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303500"/>
            <a:ext cx="9144000" cy="695232"/>
          </a:xfrm>
        </p:spPr>
        <p:txBody>
          <a:bodyPr>
            <a:normAutofit/>
          </a:bodyPr>
          <a:lstStyle>
            <a:lvl1pPr>
              <a:defRPr sz="2912">
                <a:solidFill>
                  <a:srgbClr val="002060"/>
                </a:solidFill>
                <a:latin typeface="Palatino Linotype" panose="02040502050505030304" pitchFamily="18" charset="0"/>
              </a:defRPr>
            </a:lvl1pPr>
          </a:lstStyle>
          <a:p>
            <a:r>
              <a:rPr lang="en-US" dirty="0"/>
              <a:t>Click to edit Master title style</a:t>
            </a:r>
          </a:p>
        </p:txBody>
      </p:sp>
      <p:sp>
        <p:nvSpPr>
          <p:cNvPr id="3" name="Content Placeholder 2"/>
          <p:cNvSpPr>
            <a:spLocks noGrp="1"/>
          </p:cNvSpPr>
          <p:nvPr>
            <p:ph idx="1"/>
          </p:nvPr>
        </p:nvSpPr>
        <p:spPr>
          <a:xfrm>
            <a:off x="251523" y="1383622"/>
            <a:ext cx="8712968" cy="3552133"/>
          </a:xfrm>
        </p:spPr>
        <p:txBody>
          <a:bodyPr/>
          <a:lstStyle>
            <a:lvl1pPr marL="191205" indent="-191205">
              <a:buClr>
                <a:schemeClr val="tx2"/>
              </a:buClr>
              <a:buSzPct val="90000"/>
              <a:buFont typeface="Palatino Linotype" panose="02040502050505030304" pitchFamily="18" charset="0"/>
              <a:buChar char="•"/>
              <a:defRPr sz="1324">
                <a:latin typeface="Palatino Linotype" panose="02040502050505030304" pitchFamily="18" charset="0"/>
              </a:defRPr>
            </a:lvl1pPr>
            <a:lvl2pPr marL="418132" indent="-150233">
              <a:buClr>
                <a:schemeClr val="tx2"/>
              </a:buClr>
              <a:buSzPct val="90000"/>
              <a:buFont typeface="Wingdings" panose="05000000000000000000" pitchFamily="2" charset="2"/>
              <a:buChar char="§"/>
              <a:defRPr sz="1191">
                <a:latin typeface="Palatino Linotype" panose="02040502050505030304" pitchFamily="18" charset="0"/>
              </a:defRPr>
            </a:lvl2pPr>
            <a:lvl3pPr marL="644007" indent="-153386">
              <a:buClr>
                <a:schemeClr val="tx2"/>
              </a:buClr>
              <a:buFont typeface="Courier New" panose="02070309020205020404" pitchFamily="49" charset="0"/>
              <a:buChar char="o"/>
              <a:defRPr sz="1059">
                <a:latin typeface="Palatino Linotype" panose="02040502050505030304" pitchFamily="18" charset="0"/>
              </a:defRPr>
            </a:lvl3pPr>
            <a:lvl4pPr marL="829959" indent="-147081">
              <a:buClr>
                <a:schemeClr val="tx2"/>
              </a:buClr>
              <a:defRPr sz="926">
                <a:latin typeface="Palatino Linotype" panose="02040502050505030304" pitchFamily="18" charset="0"/>
              </a:defRPr>
            </a:lvl4pPr>
            <a:lvl5pPr marL="946574" indent="-116615">
              <a:buClr>
                <a:schemeClr val="tx2"/>
              </a:buClr>
              <a:defRPr sz="794">
                <a:latin typeface="Palatino Linotype" panose="0204050205050503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Box 3"/>
          <p:cNvSpPr txBox="1"/>
          <p:nvPr userDrawn="1"/>
        </p:nvSpPr>
        <p:spPr>
          <a:xfrm>
            <a:off x="8100393" y="4935752"/>
            <a:ext cx="1008112" cy="214546"/>
          </a:xfrm>
          <a:prstGeom prst="rect">
            <a:avLst/>
          </a:prstGeom>
          <a:noFill/>
        </p:spPr>
        <p:txBody>
          <a:bodyPr wrap="square" rtlCol="0">
            <a:spAutoFit/>
          </a:bodyPr>
          <a:lstStyle/>
          <a:p>
            <a:pPr algn="r"/>
            <a:fld id="{00102D1B-0293-4647-B4E5-AE469158D403}" type="slidenum">
              <a:rPr lang="en-US" sz="794" smtClean="0">
                <a:solidFill>
                  <a:schemeClr val="bg1">
                    <a:lumMod val="50000"/>
                  </a:schemeClr>
                </a:solidFill>
              </a:rPr>
              <a:pPr algn="r"/>
              <a:t>‹#›</a:t>
            </a:fld>
            <a:endParaRPr lang="en-US" sz="662" dirty="0">
              <a:solidFill>
                <a:schemeClr val="bg1">
                  <a:lumMod val="50000"/>
                </a:schemeClr>
              </a:solidFill>
            </a:endParaRPr>
          </a:p>
        </p:txBody>
      </p:sp>
      <p:sp>
        <p:nvSpPr>
          <p:cNvPr id="10" name="Content Placeholder 2"/>
          <p:cNvSpPr>
            <a:spLocks noGrp="1"/>
          </p:cNvSpPr>
          <p:nvPr>
            <p:ph idx="10" hasCustomPrompt="1"/>
          </p:nvPr>
        </p:nvSpPr>
        <p:spPr>
          <a:xfrm>
            <a:off x="251523" y="999223"/>
            <a:ext cx="5629715" cy="231812"/>
          </a:xfrm>
        </p:spPr>
        <p:txBody>
          <a:bodyPr>
            <a:normAutofit/>
          </a:bodyPr>
          <a:lstStyle>
            <a:lvl1pPr marL="0" indent="0">
              <a:buNone/>
              <a:defRPr sz="926" i="1">
                <a:latin typeface="Palatino Linotype" panose="02040502050505030304" pitchFamily="18" charset="0"/>
              </a:defRPr>
            </a:lvl1pPr>
            <a:lvl2pPr marL="457004" indent="-154436">
              <a:defRPr sz="1191">
                <a:latin typeface="Palatino Linotype" panose="02040502050505030304" pitchFamily="18" charset="0"/>
              </a:defRPr>
            </a:lvl2pPr>
            <a:lvl3pPr marL="682878" indent="-155486">
              <a:buFont typeface="Wingdings" panose="05000000000000000000" pitchFamily="2" charset="2"/>
              <a:buChar char="§"/>
              <a:defRPr sz="1059">
                <a:latin typeface="Palatino Linotype" panose="02040502050505030304" pitchFamily="18" charset="0"/>
              </a:defRPr>
            </a:lvl3pPr>
            <a:lvl4pPr marL="907703" indent="-148133">
              <a:buFont typeface="Arial" panose="020B0604020202020204" pitchFamily="34" charset="0"/>
              <a:buChar char="»"/>
              <a:defRPr sz="926">
                <a:latin typeface="Palatino Linotype" panose="02040502050505030304" pitchFamily="18" charset="0"/>
              </a:defRPr>
            </a:lvl4pPr>
            <a:lvl5pPr>
              <a:defRPr sz="997">
                <a:latin typeface="Palatino Linotype" panose="02040502050505030304" pitchFamily="18" charset="0"/>
              </a:defRPr>
            </a:lvl5pPr>
          </a:lstStyle>
          <a:p>
            <a:pPr lvl="0"/>
            <a:r>
              <a:rPr lang="en-US" dirty="0"/>
              <a:t>Click to edit Master text styles</a:t>
            </a:r>
          </a:p>
        </p:txBody>
      </p:sp>
    </p:spTree>
    <p:extLst>
      <p:ext uri="{BB962C8B-B14F-4D97-AF65-F5344CB8AC3E}">
        <p14:creationId xmlns:p14="http://schemas.microsoft.com/office/powerpoint/2010/main" val="360457635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303500"/>
            <a:ext cx="9144000" cy="695232"/>
          </a:xfrm>
        </p:spPr>
        <p:txBody>
          <a:bodyPr>
            <a:normAutofit/>
          </a:bodyPr>
          <a:lstStyle>
            <a:lvl1pPr>
              <a:defRPr sz="2912">
                <a:solidFill>
                  <a:srgbClr val="002060"/>
                </a:solidFill>
                <a:latin typeface="Palatino Linotype" panose="02040502050505030304" pitchFamily="18" charset="0"/>
              </a:defRPr>
            </a:lvl1pPr>
          </a:lstStyle>
          <a:p>
            <a:r>
              <a:rPr lang="en-US" dirty="0"/>
              <a:t>Click to edit Master title style</a:t>
            </a:r>
          </a:p>
        </p:txBody>
      </p:sp>
      <p:sp>
        <p:nvSpPr>
          <p:cNvPr id="3" name="Content Placeholder 2"/>
          <p:cNvSpPr>
            <a:spLocks noGrp="1"/>
          </p:cNvSpPr>
          <p:nvPr>
            <p:ph idx="1"/>
          </p:nvPr>
        </p:nvSpPr>
        <p:spPr>
          <a:xfrm>
            <a:off x="251523" y="1383622"/>
            <a:ext cx="8712968" cy="3552133"/>
          </a:xfrm>
        </p:spPr>
        <p:txBody>
          <a:bodyPr/>
          <a:lstStyle>
            <a:lvl1pPr marL="191205" indent="-191205">
              <a:buClr>
                <a:schemeClr val="tx2"/>
              </a:buClr>
              <a:buSzPct val="90000"/>
              <a:buFont typeface="Palatino Linotype" panose="02040502050505030304" pitchFamily="18" charset="0"/>
              <a:buChar char="•"/>
              <a:defRPr sz="1324">
                <a:latin typeface="Palatino Linotype" panose="02040502050505030304" pitchFamily="18" charset="0"/>
              </a:defRPr>
            </a:lvl1pPr>
            <a:lvl2pPr marL="418132" indent="-150233">
              <a:buClr>
                <a:schemeClr val="tx2"/>
              </a:buClr>
              <a:buSzPct val="90000"/>
              <a:buFont typeface="Wingdings" panose="05000000000000000000" pitchFamily="2" charset="2"/>
              <a:buChar char="§"/>
              <a:defRPr sz="1191">
                <a:latin typeface="Palatino Linotype" panose="02040502050505030304" pitchFamily="18" charset="0"/>
              </a:defRPr>
            </a:lvl2pPr>
            <a:lvl3pPr marL="644007" indent="-153386">
              <a:buClr>
                <a:schemeClr val="tx2"/>
              </a:buClr>
              <a:buFont typeface="Courier New" panose="02070309020205020404" pitchFamily="49" charset="0"/>
              <a:buChar char="o"/>
              <a:defRPr sz="1059">
                <a:latin typeface="Palatino Linotype" panose="02040502050505030304" pitchFamily="18" charset="0"/>
              </a:defRPr>
            </a:lvl3pPr>
            <a:lvl4pPr marL="829959" indent="-147081">
              <a:buClr>
                <a:schemeClr val="tx2"/>
              </a:buClr>
              <a:defRPr sz="926">
                <a:latin typeface="Palatino Linotype" panose="02040502050505030304" pitchFamily="18" charset="0"/>
              </a:defRPr>
            </a:lvl4pPr>
            <a:lvl5pPr marL="946574" indent="-116615">
              <a:buClr>
                <a:schemeClr val="tx2"/>
              </a:buClr>
              <a:defRPr sz="794">
                <a:latin typeface="Palatino Linotype" panose="0204050205050503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Box 3"/>
          <p:cNvSpPr txBox="1"/>
          <p:nvPr userDrawn="1"/>
        </p:nvSpPr>
        <p:spPr>
          <a:xfrm>
            <a:off x="8100393" y="4935752"/>
            <a:ext cx="1008112" cy="214546"/>
          </a:xfrm>
          <a:prstGeom prst="rect">
            <a:avLst/>
          </a:prstGeom>
          <a:noFill/>
        </p:spPr>
        <p:txBody>
          <a:bodyPr wrap="square" rtlCol="0">
            <a:spAutoFit/>
          </a:bodyPr>
          <a:lstStyle/>
          <a:p>
            <a:pPr algn="r"/>
            <a:fld id="{00102D1B-0293-4647-B4E5-AE469158D403}" type="slidenum">
              <a:rPr lang="en-US" sz="794" smtClean="0">
                <a:solidFill>
                  <a:schemeClr val="bg1">
                    <a:lumMod val="50000"/>
                  </a:schemeClr>
                </a:solidFill>
              </a:rPr>
              <a:pPr algn="r"/>
              <a:t>‹#›</a:t>
            </a:fld>
            <a:endParaRPr lang="en-US" sz="662" dirty="0">
              <a:solidFill>
                <a:schemeClr val="bg1">
                  <a:lumMod val="50000"/>
                </a:schemeClr>
              </a:solidFill>
            </a:endParaRPr>
          </a:p>
        </p:txBody>
      </p:sp>
      <p:sp>
        <p:nvSpPr>
          <p:cNvPr id="10" name="Content Placeholder 2"/>
          <p:cNvSpPr>
            <a:spLocks noGrp="1"/>
          </p:cNvSpPr>
          <p:nvPr>
            <p:ph idx="10" hasCustomPrompt="1"/>
          </p:nvPr>
        </p:nvSpPr>
        <p:spPr>
          <a:xfrm>
            <a:off x="251523" y="999223"/>
            <a:ext cx="5629715" cy="231812"/>
          </a:xfrm>
        </p:spPr>
        <p:txBody>
          <a:bodyPr>
            <a:normAutofit/>
          </a:bodyPr>
          <a:lstStyle>
            <a:lvl1pPr marL="0" indent="0">
              <a:buNone/>
              <a:defRPr sz="926" i="1">
                <a:latin typeface="Palatino Linotype" panose="02040502050505030304" pitchFamily="18" charset="0"/>
              </a:defRPr>
            </a:lvl1pPr>
            <a:lvl2pPr marL="457004" indent="-154436">
              <a:defRPr sz="1191">
                <a:latin typeface="Palatino Linotype" panose="02040502050505030304" pitchFamily="18" charset="0"/>
              </a:defRPr>
            </a:lvl2pPr>
            <a:lvl3pPr marL="682878" indent="-155486">
              <a:buFont typeface="Wingdings" panose="05000000000000000000" pitchFamily="2" charset="2"/>
              <a:buChar char="§"/>
              <a:defRPr sz="1059">
                <a:latin typeface="Palatino Linotype" panose="02040502050505030304" pitchFamily="18" charset="0"/>
              </a:defRPr>
            </a:lvl3pPr>
            <a:lvl4pPr marL="907703" indent="-148133">
              <a:buFont typeface="Arial" panose="020B0604020202020204" pitchFamily="34" charset="0"/>
              <a:buChar char="»"/>
              <a:defRPr sz="926">
                <a:latin typeface="Palatino Linotype" panose="02040502050505030304" pitchFamily="18" charset="0"/>
              </a:defRPr>
            </a:lvl4pPr>
            <a:lvl5pPr>
              <a:defRPr sz="997">
                <a:latin typeface="Palatino Linotype" panose="02040502050505030304" pitchFamily="18" charset="0"/>
              </a:defRPr>
            </a:lvl5pPr>
          </a:lstStyle>
          <a:p>
            <a:pPr lvl="0"/>
            <a:r>
              <a:rPr lang="en-US" dirty="0"/>
              <a:t>Click to edit Master text styles</a:t>
            </a:r>
          </a:p>
        </p:txBody>
      </p:sp>
    </p:spTree>
    <p:extLst>
      <p:ext uri="{BB962C8B-B14F-4D97-AF65-F5344CB8AC3E}">
        <p14:creationId xmlns:p14="http://schemas.microsoft.com/office/powerpoint/2010/main" val="366074591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303500"/>
            <a:ext cx="9144000" cy="695232"/>
          </a:xfrm>
        </p:spPr>
        <p:txBody>
          <a:bodyPr>
            <a:normAutofit/>
          </a:bodyPr>
          <a:lstStyle>
            <a:lvl1pPr>
              <a:defRPr sz="2912">
                <a:solidFill>
                  <a:srgbClr val="002060"/>
                </a:solidFill>
                <a:latin typeface="Palatino Linotype" panose="02040502050505030304" pitchFamily="18" charset="0"/>
              </a:defRPr>
            </a:lvl1pPr>
          </a:lstStyle>
          <a:p>
            <a:r>
              <a:rPr lang="en-US" dirty="0"/>
              <a:t>Click to edit Master title style</a:t>
            </a:r>
          </a:p>
        </p:txBody>
      </p:sp>
      <p:sp>
        <p:nvSpPr>
          <p:cNvPr id="3" name="Content Placeholder 2"/>
          <p:cNvSpPr>
            <a:spLocks noGrp="1"/>
          </p:cNvSpPr>
          <p:nvPr>
            <p:ph idx="1"/>
          </p:nvPr>
        </p:nvSpPr>
        <p:spPr>
          <a:xfrm>
            <a:off x="251523" y="1383622"/>
            <a:ext cx="8712968" cy="3552133"/>
          </a:xfrm>
        </p:spPr>
        <p:txBody>
          <a:bodyPr/>
          <a:lstStyle>
            <a:lvl1pPr marL="191205" indent="-191205">
              <a:buClr>
                <a:schemeClr val="tx2"/>
              </a:buClr>
              <a:buSzPct val="90000"/>
              <a:buFont typeface="Palatino Linotype" panose="02040502050505030304" pitchFamily="18" charset="0"/>
              <a:buChar char="•"/>
              <a:defRPr sz="1324">
                <a:latin typeface="Palatino Linotype" panose="02040502050505030304" pitchFamily="18" charset="0"/>
              </a:defRPr>
            </a:lvl1pPr>
            <a:lvl2pPr marL="418132" indent="-150233">
              <a:buClr>
                <a:schemeClr val="tx2"/>
              </a:buClr>
              <a:buSzPct val="90000"/>
              <a:buFont typeface="Wingdings" panose="05000000000000000000" pitchFamily="2" charset="2"/>
              <a:buChar char="§"/>
              <a:defRPr sz="1191">
                <a:latin typeface="Palatino Linotype" panose="02040502050505030304" pitchFamily="18" charset="0"/>
              </a:defRPr>
            </a:lvl2pPr>
            <a:lvl3pPr marL="644007" indent="-153386">
              <a:buClr>
                <a:schemeClr val="tx2"/>
              </a:buClr>
              <a:buFont typeface="Courier New" panose="02070309020205020404" pitchFamily="49" charset="0"/>
              <a:buChar char="o"/>
              <a:defRPr sz="1059">
                <a:latin typeface="Palatino Linotype" panose="02040502050505030304" pitchFamily="18" charset="0"/>
              </a:defRPr>
            </a:lvl3pPr>
            <a:lvl4pPr marL="829959" indent="-147081">
              <a:buClr>
                <a:schemeClr val="tx2"/>
              </a:buClr>
              <a:defRPr sz="926">
                <a:latin typeface="Palatino Linotype" panose="02040502050505030304" pitchFamily="18" charset="0"/>
              </a:defRPr>
            </a:lvl4pPr>
            <a:lvl5pPr marL="946574" indent="-116615">
              <a:buClr>
                <a:schemeClr val="tx2"/>
              </a:buClr>
              <a:defRPr sz="794">
                <a:latin typeface="Palatino Linotype" panose="0204050205050503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Box 3"/>
          <p:cNvSpPr txBox="1"/>
          <p:nvPr userDrawn="1"/>
        </p:nvSpPr>
        <p:spPr>
          <a:xfrm>
            <a:off x="8100393" y="4935752"/>
            <a:ext cx="1008112" cy="214546"/>
          </a:xfrm>
          <a:prstGeom prst="rect">
            <a:avLst/>
          </a:prstGeom>
          <a:noFill/>
        </p:spPr>
        <p:txBody>
          <a:bodyPr wrap="square" rtlCol="0">
            <a:spAutoFit/>
          </a:bodyPr>
          <a:lstStyle/>
          <a:p>
            <a:pPr algn="r"/>
            <a:fld id="{00102D1B-0293-4647-B4E5-AE469158D403}" type="slidenum">
              <a:rPr lang="en-US" sz="794" smtClean="0">
                <a:solidFill>
                  <a:schemeClr val="bg1">
                    <a:lumMod val="50000"/>
                  </a:schemeClr>
                </a:solidFill>
              </a:rPr>
              <a:pPr algn="r"/>
              <a:t>‹#›</a:t>
            </a:fld>
            <a:endParaRPr lang="en-US" sz="662" dirty="0">
              <a:solidFill>
                <a:schemeClr val="bg1">
                  <a:lumMod val="50000"/>
                </a:schemeClr>
              </a:solidFill>
            </a:endParaRPr>
          </a:p>
        </p:txBody>
      </p:sp>
      <p:grpSp>
        <p:nvGrpSpPr>
          <p:cNvPr id="12" name="Group 11"/>
          <p:cNvGrpSpPr/>
          <p:nvPr userDrawn="1"/>
        </p:nvGrpSpPr>
        <p:grpSpPr>
          <a:xfrm>
            <a:off x="2" y="-8276"/>
            <a:ext cx="9137405" cy="234808"/>
            <a:chOff x="0" y="-27384"/>
            <a:chExt cx="9137405" cy="313077"/>
          </a:xfrm>
        </p:grpSpPr>
        <p:sp>
          <p:nvSpPr>
            <p:cNvPr id="13" name="TextBox 12"/>
            <p:cNvSpPr txBox="1"/>
            <p:nvPr userDrawn="1"/>
          </p:nvSpPr>
          <p:spPr>
            <a:xfrm>
              <a:off x="0" y="-27384"/>
              <a:ext cx="9137405" cy="313077"/>
            </a:xfrm>
            <a:prstGeom prst="rect">
              <a:avLst/>
            </a:prstGeom>
            <a:noFill/>
          </p:spPr>
          <p:txBody>
            <a:bodyPr wrap="square" rtlCol="0">
              <a:spAutoFit/>
            </a:bodyPr>
            <a:lstStyle/>
            <a:p>
              <a:pPr algn="r"/>
              <a:r>
                <a:rPr lang="en-US" sz="926" b="1" i="1" baseline="0" dirty="0">
                  <a:latin typeface="Palatino Linotype" panose="02040502050505030304" pitchFamily="18" charset="0"/>
                </a:rPr>
                <a:t>CS 404/504, Fall 2021</a:t>
              </a:r>
              <a:endParaRPr lang="en-US" sz="926" b="1" i="1" dirty="0">
                <a:latin typeface="Palatino Linotype" panose="02040502050505030304" pitchFamily="18" charset="0"/>
              </a:endParaRPr>
            </a:p>
          </p:txBody>
        </p:sp>
        <p:pic>
          <p:nvPicPr>
            <p:cNvPr id="14" name="Picture 1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504" y="44624"/>
              <a:ext cx="1475423" cy="198120"/>
            </a:xfrm>
            <a:prstGeom prst="rect">
              <a:avLst/>
            </a:prstGeom>
          </p:spPr>
        </p:pic>
      </p:grpSp>
    </p:spTree>
    <p:extLst>
      <p:ext uri="{BB962C8B-B14F-4D97-AF65-F5344CB8AC3E}">
        <p14:creationId xmlns:p14="http://schemas.microsoft.com/office/powerpoint/2010/main" val="36840929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303500"/>
            <a:ext cx="9144000" cy="695232"/>
          </a:xfrm>
        </p:spPr>
        <p:txBody>
          <a:bodyPr>
            <a:normAutofit/>
          </a:bodyPr>
          <a:lstStyle>
            <a:lvl1pPr>
              <a:defRPr sz="2912">
                <a:solidFill>
                  <a:srgbClr val="002060"/>
                </a:solidFill>
                <a:latin typeface="Palatino Linotype" panose="02040502050505030304" pitchFamily="18" charset="0"/>
              </a:defRPr>
            </a:lvl1pPr>
          </a:lstStyle>
          <a:p>
            <a:r>
              <a:rPr lang="en-US" dirty="0"/>
              <a:t>Click to edit Master title style</a:t>
            </a:r>
          </a:p>
        </p:txBody>
      </p:sp>
      <p:sp>
        <p:nvSpPr>
          <p:cNvPr id="3" name="Content Placeholder 2"/>
          <p:cNvSpPr>
            <a:spLocks noGrp="1"/>
          </p:cNvSpPr>
          <p:nvPr>
            <p:ph idx="1"/>
          </p:nvPr>
        </p:nvSpPr>
        <p:spPr>
          <a:xfrm>
            <a:off x="251523" y="1383622"/>
            <a:ext cx="8712968" cy="3552133"/>
          </a:xfrm>
        </p:spPr>
        <p:txBody>
          <a:bodyPr/>
          <a:lstStyle>
            <a:lvl1pPr marL="191205" indent="-191205">
              <a:buClr>
                <a:schemeClr val="tx2"/>
              </a:buClr>
              <a:buSzPct val="90000"/>
              <a:buFont typeface="Palatino Linotype" panose="02040502050505030304" pitchFamily="18" charset="0"/>
              <a:buChar char="•"/>
              <a:defRPr sz="1324">
                <a:latin typeface="Palatino Linotype" panose="02040502050505030304" pitchFamily="18" charset="0"/>
              </a:defRPr>
            </a:lvl1pPr>
            <a:lvl2pPr marL="418132" indent="-150233">
              <a:buClr>
                <a:schemeClr val="tx2"/>
              </a:buClr>
              <a:buSzPct val="90000"/>
              <a:buFont typeface="Wingdings" panose="05000000000000000000" pitchFamily="2" charset="2"/>
              <a:buChar char="§"/>
              <a:defRPr sz="1191">
                <a:latin typeface="Palatino Linotype" panose="02040502050505030304" pitchFamily="18" charset="0"/>
              </a:defRPr>
            </a:lvl2pPr>
            <a:lvl3pPr marL="644007" indent="-153386">
              <a:buClr>
                <a:schemeClr val="tx2"/>
              </a:buClr>
              <a:buFont typeface="Courier New" panose="02070309020205020404" pitchFamily="49" charset="0"/>
              <a:buChar char="o"/>
              <a:defRPr sz="1059">
                <a:latin typeface="Palatino Linotype" panose="02040502050505030304" pitchFamily="18" charset="0"/>
              </a:defRPr>
            </a:lvl3pPr>
            <a:lvl4pPr marL="829959" indent="-147081">
              <a:buClr>
                <a:schemeClr val="tx2"/>
              </a:buClr>
              <a:defRPr sz="926">
                <a:latin typeface="Palatino Linotype" panose="02040502050505030304" pitchFamily="18" charset="0"/>
              </a:defRPr>
            </a:lvl4pPr>
            <a:lvl5pPr marL="946574" indent="-116615">
              <a:buClr>
                <a:schemeClr val="tx2"/>
              </a:buClr>
              <a:defRPr sz="794">
                <a:latin typeface="Palatino Linotype" panose="0204050205050503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Box 3"/>
          <p:cNvSpPr txBox="1"/>
          <p:nvPr userDrawn="1"/>
        </p:nvSpPr>
        <p:spPr>
          <a:xfrm>
            <a:off x="8100393" y="4935752"/>
            <a:ext cx="1008112" cy="214546"/>
          </a:xfrm>
          <a:prstGeom prst="rect">
            <a:avLst/>
          </a:prstGeom>
          <a:noFill/>
        </p:spPr>
        <p:txBody>
          <a:bodyPr wrap="square" rtlCol="0">
            <a:spAutoFit/>
          </a:bodyPr>
          <a:lstStyle/>
          <a:p>
            <a:pPr algn="r"/>
            <a:fld id="{00102D1B-0293-4647-B4E5-AE469158D403}" type="slidenum">
              <a:rPr lang="en-US" sz="794" smtClean="0">
                <a:solidFill>
                  <a:schemeClr val="bg1">
                    <a:lumMod val="50000"/>
                  </a:schemeClr>
                </a:solidFill>
              </a:rPr>
              <a:pPr algn="r"/>
              <a:t>‹#›</a:t>
            </a:fld>
            <a:endParaRPr lang="en-US" sz="662" dirty="0">
              <a:solidFill>
                <a:schemeClr val="bg1">
                  <a:lumMod val="50000"/>
                </a:schemeClr>
              </a:solidFill>
            </a:endParaRPr>
          </a:p>
        </p:txBody>
      </p:sp>
      <p:sp>
        <p:nvSpPr>
          <p:cNvPr id="10" name="Content Placeholder 2"/>
          <p:cNvSpPr>
            <a:spLocks noGrp="1"/>
          </p:cNvSpPr>
          <p:nvPr>
            <p:ph idx="10" hasCustomPrompt="1"/>
          </p:nvPr>
        </p:nvSpPr>
        <p:spPr>
          <a:xfrm>
            <a:off x="251523" y="999223"/>
            <a:ext cx="5629715" cy="231812"/>
          </a:xfrm>
        </p:spPr>
        <p:txBody>
          <a:bodyPr>
            <a:normAutofit/>
          </a:bodyPr>
          <a:lstStyle>
            <a:lvl1pPr marL="0" indent="0">
              <a:buNone/>
              <a:defRPr sz="926" i="1">
                <a:latin typeface="Palatino Linotype" panose="02040502050505030304" pitchFamily="18" charset="0"/>
              </a:defRPr>
            </a:lvl1pPr>
            <a:lvl2pPr marL="457004" indent="-154436">
              <a:defRPr sz="1191">
                <a:latin typeface="Palatino Linotype" panose="02040502050505030304" pitchFamily="18" charset="0"/>
              </a:defRPr>
            </a:lvl2pPr>
            <a:lvl3pPr marL="682878" indent="-155486">
              <a:buFont typeface="Wingdings" panose="05000000000000000000" pitchFamily="2" charset="2"/>
              <a:buChar char="§"/>
              <a:defRPr sz="1059">
                <a:latin typeface="Palatino Linotype" panose="02040502050505030304" pitchFamily="18" charset="0"/>
              </a:defRPr>
            </a:lvl3pPr>
            <a:lvl4pPr marL="907703" indent="-148133">
              <a:buFont typeface="Arial" panose="020B0604020202020204" pitchFamily="34" charset="0"/>
              <a:buChar char="»"/>
              <a:defRPr sz="926">
                <a:latin typeface="Palatino Linotype" panose="02040502050505030304" pitchFamily="18" charset="0"/>
              </a:defRPr>
            </a:lvl4pPr>
            <a:lvl5pPr>
              <a:defRPr sz="997">
                <a:latin typeface="Palatino Linotype" panose="02040502050505030304" pitchFamily="18" charset="0"/>
              </a:defRPr>
            </a:lvl5pPr>
          </a:lstStyle>
          <a:p>
            <a:pPr lvl="0"/>
            <a:r>
              <a:rPr lang="en-US" dirty="0"/>
              <a:t>Click to edit Master text styles</a:t>
            </a:r>
          </a:p>
        </p:txBody>
      </p:sp>
    </p:spTree>
    <p:extLst>
      <p:ext uri="{BB962C8B-B14F-4D97-AF65-F5344CB8AC3E}">
        <p14:creationId xmlns:p14="http://schemas.microsoft.com/office/powerpoint/2010/main" val="1569137705"/>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303500"/>
            <a:ext cx="9144000" cy="695232"/>
          </a:xfrm>
        </p:spPr>
        <p:txBody>
          <a:bodyPr>
            <a:normAutofit/>
          </a:bodyPr>
          <a:lstStyle>
            <a:lvl1pPr>
              <a:defRPr sz="2912">
                <a:solidFill>
                  <a:srgbClr val="002060"/>
                </a:solidFill>
                <a:latin typeface="Palatino Linotype" panose="02040502050505030304" pitchFamily="18" charset="0"/>
              </a:defRPr>
            </a:lvl1pPr>
          </a:lstStyle>
          <a:p>
            <a:r>
              <a:rPr lang="en-US" dirty="0"/>
              <a:t>Click to edit Master title style</a:t>
            </a:r>
          </a:p>
        </p:txBody>
      </p:sp>
      <p:sp>
        <p:nvSpPr>
          <p:cNvPr id="3" name="Content Placeholder 2"/>
          <p:cNvSpPr>
            <a:spLocks noGrp="1"/>
          </p:cNvSpPr>
          <p:nvPr>
            <p:ph idx="1"/>
          </p:nvPr>
        </p:nvSpPr>
        <p:spPr>
          <a:xfrm>
            <a:off x="251523" y="1383622"/>
            <a:ext cx="8712968" cy="3552133"/>
          </a:xfrm>
        </p:spPr>
        <p:txBody>
          <a:bodyPr/>
          <a:lstStyle>
            <a:lvl1pPr marL="191205" indent="-191205">
              <a:buClr>
                <a:schemeClr val="tx2"/>
              </a:buClr>
              <a:buSzPct val="90000"/>
              <a:buFont typeface="Palatino Linotype" panose="02040502050505030304" pitchFamily="18" charset="0"/>
              <a:buChar char="•"/>
              <a:defRPr sz="1324">
                <a:latin typeface="Palatino Linotype" panose="02040502050505030304" pitchFamily="18" charset="0"/>
              </a:defRPr>
            </a:lvl1pPr>
            <a:lvl2pPr marL="418132" indent="-150233">
              <a:buClr>
                <a:schemeClr val="tx2"/>
              </a:buClr>
              <a:buSzPct val="90000"/>
              <a:buFont typeface="Wingdings" panose="05000000000000000000" pitchFamily="2" charset="2"/>
              <a:buChar char="§"/>
              <a:defRPr sz="1191">
                <a:latin typeface="Palatino Linotype" panose="02040502050505030304" pitchFamily="18" charset="0"/>
              </a:defRPr>
            </a:lvl2pPr>
            <a:lvl3pPr marL="644007" indent="-153386">
              <a:buClr>
                <a:schemeClr val="tx2"/>
              </a:buClr>
              <a:buFont typeface="Courier New" panose="02070309020205020404" pitchFamily="49" charset="0"/>
              <a:buChar char="o"/>
              <a:defRPr sz="1059">
                <a:latin typeface="Palatino Linotype" panose="02040502050505030304" pitchFamily="18" charset="0"/>
              </a:defRPr>
            </a:lvl3pPr>
            <a:lvl4pPr marL="829959" indent="-147081">
              <a:buClr>
                <a:schemeClr val="tx2"/>
              </a:buClr>
              <a:defRPr sz="926">
                <a:latin typeface="Palatino Linotype" panose="02040502050505030304" pitchFamily="18" charset="0"/>
              </a:defRPr>
            </a:lvl4pPr>
            <a:lvl5pPr marL="946574" indent="-116615">
              <a:buClr>
                <a:schemeClr val="tx2"/>
              </a:buClr>
              <a:defRPr sz="794">
                <a:latin typeface="Palatino Linotype" panose="0204050205050503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Box 3"/>
          <p:cNvSpPr txBox="1"/>
          <p:nvPr userDrawn="1"/>
        </p:nvSpPr>
        <p:spPr>
          <a:xfrm>
            <a:off x="8100393" y="4935752"/>
            <a:ext cx="1008112" cy="214546"/>
          </a:xfrm>
          <a:prstGeom prst="rect">
            <a:avLst/>
          </a:prstGeom>
          <a:noFill/>
        </p:spPr>
        <p:txBody>
          <a:bodyPr wrap="square" rtlCol="0">
            <a:spAutoFit/>
          </a:bodyPr>
          <a:lstStyle/>
          <a:p>
            <a:pPr algn="r"/>
            <a:fld id="{00102D1B-0293-4647-B4E5-AE469158D403}" type="slidenum">
              <a:rPr lang="en-US" sz="794" smtClean="0">
                <a:solidFill>
                  <a:schemeClr val="bg1">
                    <a:lumMod val="50000"/>
                  </a:schemeClr>
                </a:solidFill>
              </a:rPr>
              <a:pPr algn="r"/>
              <a:t>‹#›</a:t>
            </a:fld>
            <a:endParaRPr lang="en-US" sz="662" dirty="0">
              <a:solidFill>
                <a:schemeClr val="bg1">
                  <a:lumMod val="50000"/>
                </a:schemeClr>
              </a:solidFill>
            </a:endParaRPr>
          </a:p>
        </p:txBody>
      </p:sp>
      <p:sp>
        <p:nvSpPr>
          <p:cNvPr id="10" name="Content Placeholder 2"/>
          <p:cNvSpPr>
            <a:spLocks noGrp="1"/>
          </p:cNvSpPr>
          <p:nvPr>
            <p:ph idx="10" hasCustomPrompt="1"/>
          </p:nvPr>
        </p:nvSpPr>
        <p:spPr>
          <a:xfrm>
            <a:off x="251523" y="999223"/>
            <a:ext cx="5629715" cy="231812"/>
          </a:xfrm>
        </p:spPr>
        <p:txBody>
          <a:bodyPr>
            <a:normAutofit/>
          </a:bodyPr>
          <a:lstStyle>
            <a:lvl1pPr marL="0" indent="0">
              <a:buNone/>
              <a:defRPr sz="926" i="1">
                <a:latin typeface="Palatino Linotype" panose="02040502050505030304" pitchFamily="18" charset="0"/>
              </a:defRPr>
            </a:lvl1pPr>
            <a:lvl2pPr marL="457004" indent="-154436">
              <a:defRPr sz="1191">
                <a:latin typeface="Palatino Linotype" panose="02040502050505030304" pitchFamily="18" charset="0"/>
              </a:defRPr>
            </a:lvl2pPr>
            <a:lvl3pPr marL="682878" indent="-155486">
              <a:buFont typeface="Wingdings" panose="05000000000000000000" pitchFamily="2" charset="2"/>
              <a:buChar char="§"/>
              <a:defRPr sz="1059">
                <a:latin typeface="Palatino Linotype" panose="02040502050505030304" pitchFamily="18" charset="0"/>
              </a:defRPr>
            </a:lvl3pPr>
            <a:lvl4pPr marL="907703" indent="-148133">
              <a:buFont typeface="Arial" panose="020B0604020202020204" pitchFamily="34" charset="0"/>
              <a:buChar char="»"/>
              <a:defRPr sz="926">
                <a:latin typeface="Palatino Linotype" panose="02040502050505030304" pitchFamily="18" charset="0"/>
              </a:defRPr>
            </a:lvl4pPr>
            <a:lvl5pPr>
              <a:defRPr sz="997">
                <a:latin typeface="Palatino Linotype" panose="02040502050505030304" pitchFamily="18" charset="0"/>
              </a:defRPr>
            </a:lvl5pPr>
          </a:lstStyle>
          <a:p>
            <a:pPr lvl="0"/>
            <a:r>
              <a:rPr lang="en-US" dirty="0"/>
              <a:t>Click to edit Master text styles</a:t>
            </a:r>
          </a:p>
        </p:txBody>
      </p:sp>
    </p:spTree>
    <p:extLst>
      <p:ext uri="{BB962C8B-B14F-4D97-AF65-F5344CB8AC3E}">
        <p14:creationId xmlns:p14="http://schemas.microsoft.com/office/powerpoint/2010/main" val="196433875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303500"/>
            <a:ext cx="9144000" cy="695232"/>
          </a:xfrm>
        </p:spPr>
        <p:txBody>
          <a:bodyPr>
            <a:normAutofit/>
          </a:bodyPr>
          <a:lstStyle>
            <a:lvl1pPr>
              <a:defRPr sz="2912">
                <a:solidFill>
                  <a:srgbClr val="002060"/>
                </a:solidFill>
                <a:latin typeface="Palatino Linotype" panose="02040502050505030304" pitchFamily="18" charset="0"/>
              </a:defRPr>
            </a:lvl1pPr>
          </a:lstStyle>
          <a:p>
            <a:r>
              <a:rPr lang="en-US" dirty="0"/>
              <a:t>Click to edit Master title style</a:t>
            </a:r>
          </a:p>
        </p:txBody>
      </p:sp>
      <p:sp>
        <p:nvSpPr>
          <p:cNvPr id="3" name="Content Placeholder 2"/>
          <p:cNvSpPr>
            <a:spLocks noGrp="1"/>
          </p:cNvSpPr>
          <p:nvPr>
            <p:ph idx="1"/>
          </p:nvPr>
        </p:nvSpPr>
        <p:spPr>
          <a:xfrm>
            <a:off x="251523" y="1383622"/>
            <a:ext cx="8712968" cy="3552133"/>
          </a:xfrm>
        </p:spPr>
        <p:txBody>
          <a:bodyPr/>
          <a:lstStyle>
            <a:lvl1pPr marL="191205" indent="-191205">
              <a:buClr>
                <a:schemeClr val="tx2"/>
              </a:buClr>
              <a:buSzPct val="90000"/>
              <a:buFont typeface="Palatino Linotype" panose="02040502050505030304" pitchFamily="18" charset="0"/>
              <a:buChar char="•"/>
              <a:defRPr sz="1324">
                <a:latin typeface="Palatino Linotype" panose="02040502050505030304" pitchFamily="18" charset="0"/>
              </a:defRPr>
            </a:lvl1pPr>
            <a:lvl2pPr marL="418132" indent="-150233">
              <a:buClr>
                <a:schemeClr val="tx2"/>
              </a:buClr>
              <a:buSzPct val="90000"/>
              <a:buFont typeface="Wingdings" panose="05000000000000000000" pitchFamily="2" charset="2"/>
              <a:buChar char="§"/>
              <a:defRPr sz="1191">
                <a:latin typeface="Palatino Linotype" panose="02040502050505030304" pitchFamily="18" charset="0"/>
              </a:defRPr>
            </a:lvl2pPr>
            <a:lvl3pPr marL="644007" indent="-153386">
              <a:buClr>
                <a:schemeClr val="tx2"/>
              </a:buClr>
              <a:buFont typeface="Courier New" panose="02070309020205020404" pitchFamily="49" charset="0"/>
              <a:buChar char="o"/>
              <a:defRPr sz="1059">
                <a:latin typeface="Palatino Linotype" panose="02040502050505030304" pitchFamily="18" charset="0"/>
              </a:defRPr>
            </a:lvl3pPr>
            <a:lvl4pPr marL="829959" indent="-147081">
              <a:buClr>
                <a:schemeClr val="tx2"/>
              </a:buClr>
              <a:defRPr sz="926">
                <a:latin typeface="Palatino Linotype" panose="02040502050505030304" pitchFamily="18" charset="0"/>
              </a:defRPr>
            </a:lvl4pPr>
            <a:lvl5pPr marL="946574" indent="-116615">
              <a:buClr>
                <a:schemeClr val="tx2"/>
              </a:buClr>
              <a:defRPr sz="794">
                <a:latin typeface="Palatino Linotype" panose="0204050205050503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Box 3"/>
          <p:cNvSpPr txBox="1"/>
          <p:nvPr userDrawn="1"/>
        </p:nvSpPr>
        <p:spPr>
          <a:xfrm>
            <a:off x="8100393" y="4935752"/>
            <a:ext cx="1008112" cy="214546"/>
          </a:xfrm>
          <a:prstGeom prst="rect">
            <a:avLst/>
          </a:prstGeom>
          <a:noFill/>
        </p:spPr>
        <p:txBody>
          <a:bodyPr wrap="square" rtlCol="0">
            <a:spAutoFit/>
          </a:bodyPr>
          <a:lstStyle/>
          <a:p>
            <a:pPr algn="r"/>
            <a:fld id="{00102D1B-0293-4647-B4E5-AE469158D403}" type="slidenum">
              <a:rPr lang="en-US" sz="794" smtClean="0">
                <a:solidFill>
                  <a:schemeClr val="bg1">
                    <a:lumMod val="50000"/>
                  </a:schemeClr>
                </a:solidFill>
              </a:rPr>
              <a:pPr algn="r"/>
              <a:t>‹#›</a:t>
            </a:fld>
            <a:endParaRPr lang="en-US" sz="662" dirty="0">
              <a:solidFill>
                <a:schemeClr val="bg1">
                  <a:lumMod val="50000"/>
                </a:schemeClr>
              </a:solidFill>
            </a:endParaRPr>
          </a:p>
        </p:txBody>
      </p:sp>
      <p:sp>
        <p:nvSpPr>
          <p:cNvPr id="10" name="Content Placeholder 2"/>
          <p:cNvSpPr>
            <a:spLocks noGrp="1"/>
          </p:cNvSpPr>
          <p:nvPr>
            <p:ph idx="10" hasCustomPrompt="1"/>
          </p:nvPr>
        </p:nvSpPr>
        <p:spPr>
          <a:xfrm>
            <a:off x="251523" y="999223"/>
            <a:ext cx="5629715" cy="231812"/>
          </a:xfrm>
        </p:spPr>
        <p:txBody>
          <a:bodyPr>
            <a:normAutofit/>
          </a:bodyPr>
          <a:lstStyle>
            <a:lvl1pPr marL="0" indent="0">
              <a:buNone/>
              <a:defRPr sz="926" i="1">
                <a:latin typeface="Palatino Linotype" panose="02040502050505030304" pitchFamily="18" charset="0"/>
              </a:defRPr>
            </a:lvl1pPr>
            <a:lvl2pPr marL="457004" indent="-154436">
              <a:defRPr sz="1191">
                <a:latin typeface="Palatino Linotype" panose="02040502050505030304" pitchFamily="18" charset="0"/>
              </a:defRPr>
            </a:lvl2pPr>
            <a:lvl3pPr marL="682878" indent="-155486">
              <a:buFont typeface="Wingdings" panose="05000000000000000000" pitchFamily="2" charset="2"/>
              <a:buChar char="§"/>
              <a:defRPr sz="1059">
                <a:latin typeface="Palatino Linotype" panose="02040502050505030304" pitchFamily="18" charset="0"/>
              </a:defRPr>
            </a:lvl3pPr>
            <a:lvl4pPr marL="907703" indent="-148133">
              <a:buFont typeface="Arial" panose="020B0604020202020204" pitchFamily="34" charset="0"/>
              <a:buChar char="»"/>
              <a:defRPr sz="926">
                <a:latin typeface="Palatino Linotype" panose="02040502050505030304" pitchFamily="18" charset="0"/>
              </a:defRPr>
            </a:lvl4pPr>
            <a:lvl5pPr>
              <a:defRPr sz="997">
                <a:latin typeface="Palatino Linotype" panose="02040502050505030304" pitchFamily="18" charset="0"/>
              </a:defRPr>
            </a:lvl5pPr>
          </a:lstStyle>
          <a:p>
            <a:pPr lvl="0"/>
            <a:r>
              <a:rPr lang="en-US" dirty="0"/>
              <a:t>Click to edit Master text styles</a:t>
            </a:r>
          </a:p>
        </p:txBody>
      </p:sp>
    </p:spTree>
    <p:extLst>
      <p:ext uri="{BB962C8B-B14F-4D97-AF65-F5344CB8AC3E}">
        <p14:creationId xmlns:p14="http://schemas.microsoft.com/office/powerpoint/2010/main" val="378634725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9"/>
        <p:cNvGrpSpPr/>
        <p:nvPr/>
      </p:nvGrpSpPr>
      <p:grpSpPr>
        <a:xfrm>
          <a:off x="0" y="0"/>
          <a:ext cx="0" cy="0"/>
          <a:chOff x="0" y="0"/>
          <a:chExt cx="0" cy="0"/>
        </a:xfrm>
      </p:grpSpPr>
      <p:sp>
        <p:nvSpPr>
          <p:cNvPr id="20" name="Google Shape;20;p4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1" name="Google Shape;21;p44"/>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2" name="Google Shape;22;p4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8376090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ustom layout 2">
  <p:cSld name="Custom layout 2">
    <p:spTree>
      <p:nvGrpSpPr>
        <p:cNvPr id="1" name="Shape 92"/>
        <p:cNvGrpSpPr/>
        <p:nvPr/>
      </p:nvGrpSpPr>
      <p:grpSpPr>
        <a:xfrm>
          <a:off x="0" y="0"/>
          <a:ext cx="0" cy="0"/>
          <a:chOff x="0" y="0"/>
          <a:chExt cx="0" cy="0"/>
        </a:xfrm>
      </p:grpSpPr>
      <p:pic>
        <p:nvPicPr>
          <p:cNvPr id="93" name="Google Shape;93;g24a51ed6563_0_956"/>
          <p:cNvPicPr preferRelativeResize="0"/>
          <p:nvPr/>
        </p:nvPicPr>
        <p:blipFill>
          <a:blip r:embed="rId2">
            <a:alphaModFix/>
          </a:blip>
          <a:stretch>
            <a:fillRect/>
          </a:stretch>
        </p:blipFill>
        <p:spPr>
          <a:xfrm>
            <a:off x="0" y="0"/>
            <a:ext cx="9144000" cy="5143504"/>
          </a:xfrm>
          <a:prstGeom prst="rect">
            <a:avLst/>
          </a:prstGeom>
          <a:noFill/>
          <a:ln>
            <a:noFill/>
          </a:ln>
        </p:spPr>
      </p:pic>
      <p:sp>
        <p:nvSpPr>
          <p:cNvPr id="94" name="Google Shape;94;g24a51ed6563_0_956"/>
          <p:cNvSpPr txBox="1">
            <a:spLocks noGrp="1"/>
          </p:cNvSpPr>
          <p:nvPr>
            <p:ph type="body" idx="1"/>
          </p:nvPr>
        </p:nvSpPr>
        <p:spPr>
          <a:xfrm>
            <a:off x="4026250" y="370700"/>
            <a:ext cx="4747200" cy="4146300"/>
          </a:xfrm>
          <a:prstGeom prst="rect">
            <a:avLst/>
          </a:prstGeom>
          <a:noFill/>
        </p:spPr>
        <p:txBody>
          <a:bodyPr spcFirstLastPara="1" wrap="square" lIns="91425" tIns="45700" rIns="91425" bIns="45700" anchor="ctr" anchorCtr="0">
            <a:normAutofit/>
          </a:bodyPr>
          <a:lstStyle>
            <a:lvl1pPr marL="457200" lvl="0" indent="-342900" algn="l">
              <a:lnSpc>
                <a:spcPct val="115000"/>
              </a:lnSpc>
              <a:spcBef>
                <a:spcPts val="750"/>
              </a:spcBef>
              <a:spcAft>
                <a:spcPts val="0"/>
              </a:spcAft>
              <a:buClr>
                <a:srgbClr val="424242"/>
              </a:buClr>
              <a:buSzPts val="1800"/>
              <a:buChar char="•"/>
              <a:defRPr sz="1800">
                <a:solidFill>
                  <a:srgbClr val="424242"/>
                </a:solidFill>
              </a:defRPr>
            </a:lvl1pPr>
            <a:lvl2pPr marL="914400" lvl="1" indent="-330200" algn="l">
              <a:lnSpc>
                <a:spcPct val="115000"/>
              </a:lnSpc>
              <a:spcBef>
                <a:spcPts val="1600"/>
              </a:spcBef>
              <a:spcAft>
                <a:spcPts val="0"/>
              </a:spcAft>
              <a:buClr>
                <a:srgbClr val="424242"/>
              </a:buClr>
              <a:buSzPts val="1600"/>
              <a:buChar char="•"/>
              <a:defRPr sz="1600">
                <a:solidFill>
                  <a:srgbClr val="424242"/>
                </a:solidFill>
              </a:defRPr>
            </a:lvl2pPr>
            <a:lvl3pPr marL="1371600" lvl="2" indent="-330200" algn="l">
              <a:lnSpc>
                <a:spcPct val="115000"/>
              </a:lnSpc>
              <a:spcBef>
                <a:spcPts val="1600"/>
              </a:spcBef>
              <a:spcAft>
                <a:spcPts val="0"/>
              </a:spcAft>
              <a:buClr>
                <a:srgbClr val="424242"/>
              </a:buClr>
              <a:buSzPts val="1600"/>
              <a:buChar char="•"/>
              <a:defRPr sz="1600">
                <a:solidFill>
                  <a:srgbClr val="424242"/>
                </a:solidFill>
              </a:defRPr>
            </a:lvl3pPr>
            <a:lvl4pPr marL="1828800" lvl="3" indent="-330200" algn="l">
              <a:lnSpc>
                <a:spcPct val="115000"/>
              </a:lnSpc>
              <a:spcBef>
                <a:spcPts val="1600"/>
              </a:spcBef>
              <a:spcAft>
                <a:spcPts val="0"/>
              </a:spcAft>
              <a:buClr>
                <a:srgbClr val="424242"/>
              </a:buClr>
              <a:buSzPts val="1600"/>
              <a:buChar char="•"/>
              <a:defRPr sz="1600">
                <a:solidFill>
                  <a:srgbClr val="424242"/>
                </a:solidFill>
              </a:defRPr>
            </a:lvl4pPr>
            <a:lvl5pPr marL="2286000" lvl="4" indent="-330200" algn="l">
              <a:lnSpc>
                <a:spcPct val="115000"/>
              </a:lnSpc>
              <a:spcBef>
                <a:spcPts val="1600"/>
              </a:spcBef>
              <a:spcAft>
                <a:spcPts val="0"/>
              </a:spcAft>
              <a:buClr>
                <a:srgbClr val="424242"/>
              </a:buClr>
              <a:buSzPts val="1600"/>
              <a:buChar char="•"/>
              <a:defRPr sz="1600">
                <a:solidFill>
                  <a:srgbClr val="424242"/>
                </a:solidFill>
              </a:defRPr>
            </a:lvl5pPr>
            <a:lvl6pPr marL="2743200" lvl="5" indent="-330200" algn="l">
              <a:lnSpc>
                <a:spcPct val="115000"/>
              </a:lnSpc>
              <a:spcBef>
                <a:spcPts val="1600"/>
              </a:spcBef>
              <a:spcAft>
                <a:spcPts val="0"/>
              </a:spcAft>
              <a:buClr>
                <a:srgbClr val="424242"/>
              </a:buClr>
              <a:buSzPts val="1600"/>
              <a:buChar char="•"/>
              <a:defRPr sz="1600">
                <a:solidFill>
                  <a:srgbClr val="424242"/>
                </a:solidFill>
              </a:defRPr>
            </a:lvl6pPr>
            <a:lvl7pPr marL="3200400" lvl="6" indent="-330200" algn="l">
              <a:lnSpc>
                <a:spcPct val="115000"/>
              </a:lnSpc>
              <a:spcBef>
                <a:spcPts val="1600"/>
              </a:spcBef>
              <a:spcAft>
                <a:spcPts val="0"/>
              </a:spcAft>
              <a:buClr>
                <a:srgbClr val="424242"/>
              </a:buClr>
              <a:buSzPts val="1600"/>
              <a:buChar char="•"/>
              <a:defRPr sz="1600">
                <a:solidFill>
                  <a:srgbClr val="424242"/>
                </a:solidFill>
              </a:defRPr>
            </a:lvl7pPr>
            <a:lvl8pPr marL="3657600" lvl="7" indent="-330200" algn="l">
              <a:lnSpc>
                <a:spcPct val="115000"/>
              </a:lnSpc>
              <a:spcBef>
                <a:spcPts val="1600"/>
              </a:spcBef>
              <a:spcAft>
                <a:spcPts val="0"/>
              </a:spcAft>
              <a:buClr>
                <a:srgbClr val="424242"/>
              </a:buClr>
              <a:buSzPts val="1600"/>
              <a:buChar char="•"/>
              <a:defRPr sz="1600">
                <a:solidFill>
                  <a:srgbClr val="424242"/>
                </a:solidFill>
              </a:defRPr>
            </a:lvl8pPr>
            <a:lvl9pPr marL="4114800" lvl="8" indent="-330200" algn="l">
              <a:lnSpc>
                <a:spcPct val="115000"/>
              </a:lnSpc>
              <a:spcBef>
                <a:spcPts val="1600"/>
              </a:spcBef>
              <a:spcAft>
                <a:spcPts val="1600"/>
              </a:spcAft>
              <a:buClr>
                <a:srgbClr val="424242"/>
              </a:buClr>
              <a:buSzPts val="1600"/>
              <a:buChar char="•"/>
              <a:defRPr sz="1600">
                <a:solidFill>
                  <a:srgbClr val="424242"/>
                </a:solidFill>
              </a:defRPr>
            </a:lvl9pPr>
          </a:lstStyle>
          <a:p>
            <a:endParaRPr/>
          </a:p>
        </p:txBody>
      </p:sp>
      <p:sp>
        <p:nvSpPr>
          <p:cNvPr id="95" name="Google Shape;95;g24a51ed6563_0_956"/>
          <p:cNvSpPr txBox="1">
            <a:spLocks noGrp="1"/>
          </p:cNvSpPr>
          <p:nvPr>
            <p:ph type="sldNum" idx="12"/>
          </p:nvPr>
        </p:nvSpPr>
        <p:spPr>
          <a:xfrm>
            <a:off x="8472458" y="4663217"/>
            <a:ext cx="548700" cy="393600"/>
          </a:xfrm>
          <a:prstGeom prst="rect">
            <a:avLst/>
          </a:prstGeom>
          <a:noFill/>
        </p:spPr>
        <p:txBody>
          <a:bodyPr spcFirstLastPara="1" wrap="square" lIns="91425" tIns="45700" rIns="91425" bIns="45700" anchor="ctr" anchorCtr="0">
            <a:noAutofit/>
          </a:bodyPr>
          <a:lstStyle>
            <a:lvl1pPr lvl="0" algn="r">
              <a:lnSpc>
                <a:spcPct val="100000"/>
              </a:lnSpc>
              <a:spcAft>
                <a:spcPts val="0"/>
              </a:spcAft>
              <a:buNone/>
              <a:defRPr sz="1000">
                <a:solidFill>
                  <a:srgbClr val="424242"/>
                </a:solidFill>
              </a:defRPr>
            </a:lvl1pPr>
            <a:lvl2pPr lvl="1" algn="r">
              <a:lnSpc>
                <a:spcPct val="100000"/>
              </a:lnSpc>
              <a:spcAft>
                <a:spcPts val="0"/>
              </a:spcAft>
              <a:buNone/>
              <a:defRPr sz="1000">
                <a:solidFill>
                  <a:srgbClr val="424242"/>
                </a:solidFill>
              </a:defRPr>
            </a:lvl2pPr>
            <a:lvl3pPr lvl="2" algn="r">
              <a:lnSpc>
                <a:spcPct val="100000"/>
              </a:lnSpc>
              <a:spcAft>
                <a:spcPts val="0"/>
              </a:spcAft>
              <a:buNone/>
              <a:defRPr sz="1000">
                <a:solidFill>
                  <a:srgbClr val="424242"/>
                </a:solidFill>
              </a:defRPr>
            </a:lvl3pPr>
            <a:lvl4pPr lvl="3" algn="r">
              <a:lnSpc>
                <a:spcPct val="100000"/>
              </a:lnSpc>
              <a:spcAft>
                <a:spcPts val="0"/>
              </a:spcAft>
              <a:buNone/>
              <a:defRPr sz="1000">
                <a:solidFill>
                  <a:srgbClr val="424242"/>
                </a:solidFill>
              </a:defRPr>
            </a:lvl4pPr>
            <a:lvl5pPr lvl="4" algn="r">
              <a:lnSpc>
                <a:spcPct val="100000"/>
              </a:lnSpc>
              <a:spcAft>
                <a:spcPts val="0"/>
              </a:spcAft>
              <a:buNone/>
              <a:defRPr sz="1000">
                <a:solidFill>
                  <a:srgbClr val="424242"/>
                </a:solidFill>
              </a:defRPr>
            </a:lvl5pPr>
            <a:lvl6pPr lvl="5" algn="r">
              <a:lnSpc>
                <a:spcPct val="100000"/>
              </a:lnSpc>
              <a:spcAft>
                <a:spcPts val="0"/>
              </a:spcAft>
              <a:buNone/>
              <a:defRPr sz="1000">
                <a:solidFill>
                  <a:srgbClr val="424242"/>
                </a:solidFill>
              </a:defRPr>
            </a:lvl6pPr>
            <a:lvl7pPr lvl="6" algn="r">
              <a:lnSpc>
                <a:spcPct val="100000"/>
              </a:lnSpc>
              <a:spcAft>
                <a:spcPts val="0"/>
              </a:spcAft>
              <a:buNone/>
              <a:defRPr sz="1000">
                <a:solidFill>
                  <a:srgbClr val="424242"/>
                </a:solidFill>
              </a:defRPr>
            </a:lvl7pPr>
            <a:lvl8pPr lvl="7" algn="r">
              <a:lnSpc>
                <a:spcPct val="100000"/>
              </a:lnSpc>
              <a:spcAft>
                <a:spcPts val="0"/>
              </a:spcAft>
              <a:buNone/>
              <a:defRPr sz="1000">
                <a:solidFill>
                  <a:srgbClr val="424242"/>
                </a:solidFill>
              </a:defRPr>
            </a:lvl8pPr>
            <a:lvl9pPr lvl="8" algn="r">
              <a:lnSpc>
                <a:spcPct val="100000"/>
              </a:lnSpc>
              <a:spcAft>
                <a:spcPts val="0"/>
              </a:spcAft>
              <a:buNone/>
              <a:defRPr sz="1000">
                <a:solidFill>
                  <a:srgbClr val="424242"/>
                </a:solidFill>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413553477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Custom layout 1">
  <p:cSld name="Custom layout 1">
    <p:bg>
      <p:bgPr>
        <a:solidFill>
          <a:srgbClr val="FFFFFF"/>
        </a:solidFill>
        <a:effectLst/>
      </p:bgPr>
    </p:bg>
    <p:spTree>
      <p:nvGrpSpPr>
        <p:cNvPr id="1" name="Shape 84"/>
        <p:cNvGrpSpPr/>
        <p:nvPr/>
      </p:nvGrpSpPr>
      <p:grpSpPr>
        <a:xfrm>
          <a:off x="0" y="0"/>
          <a:ext cx="0" cy="0"/>
          <a:chOff x="0" y="0"/>
          <a:chExt cx="0" cy="0"/>
        </a:xfrm>
      </p:grpSpPr>
      <p:sp>
        <p:nvSpPr>
          <p:cNvPr id="85" name="Google Shape;85;g24a51ed6563_0_497"/>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 name="Google Shape;86;g24a51ed6563_0_497"/>
          <p:cNvGrpSpPr/>
          <p:nvPr/>
        </p:nvGrpSpPr>
        <p:grpSpPr>
          <a:xfrm>
            <a:off x="0" y="0"/>
            <a:ext cx="9144000" cy="1277100"/>
            <a:chOff x="0" y="0"/>
            <a:chExt cx="9144000" cy="1277100"/>
          </a:xfrm>
        </p:grpSpPr>
        <p:sp>
          <p:nvSpPr>
            <p:cNvPr id="87" name="Google Shape;87;g24a51ed6563_0_497"/>
            <p:cNvSpPr/>
            <p:nvPr/>
          </p:nvSpPr>
          <p:spPr>
            <a:xfrm>
              <a:off x="0" y="0"/>
              <a:ext cx="9144000" cy="1277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g24a51ed6563_0_497"/>
            <p:cNvSpPr/>
            <p:nvPr/>
          </p:nvSpPr>
          <p:spPr>
            <a:xfrm>
              <a:off x="8620200" y="381000"/>
              <a:ext cx="142800" cy="137700"/>
            </a:xfrm>
            <a:prstGeom prst="rect">
              <a:avLst/>
            </a:prstGeom>
            <a:solidFill>
              <a:srgbClr val="92C1E8"/>
            </a:solidFill>
            <a:ln w="9525" cap="flat" cmpd="sng">
              <a:solidFill>
                <a:srgbClr val="92C1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g24a51ed6563_0_497"/>
            <p:cNvSpPr/>
            <p:nvPr/>
          </p:nvSpPr>
          <p:spPr>
            <a:xfrm>
              <a:off x="8477400" y="518700"/>
              <a:ext cx="142800" cy="137700"/>
            </a:xfrm>
            <a:prstGeom prst="rect">
              <a:avLst/>
            </a:prstGeom>
            <a:noFill/>
            <a:ln w="9525" cap="flat" cmpd="sng">
              <a:solidFill>
                <a:srgbClr val="92C1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 name="Google Shape;90;g24a51ed6563_0_497"/>
          <p:cNvSpPr txBox="1">
            <a:spLocks noGrp="1"/>
          </p:cNvSpPr>
          <p:nvPr>
            <p:ph type="title"/>
          </p:nvPr>
        </p:nvSpPr>
        <p:spPr>
          <a:xfrm>
            <a:off x="311700" y="478025"/>
            <a:ext cx="8054100" cy="640800"/>
          </a:xfrm>
          <a:prstGeom prst="rect">
            <a:avLst/>
          </a:prstGeom>
          <a:noFill/>
        </p:spPr>
        <p:txBody>
          <a:bodyPr spcFirstLastPara="1" wrap="square" lIns="91425" tIns="45700" rIns="91425" bIns="45700" anchor="ctr" anchorCtr="0">
            <a:normAutofit/>
          </a:bodyPr>
          <a:lstStyle>
            <a:lvl1pPr lvl="0" algn="l">
              <a:lnSpc>
                <a:spcPct val="100000"/>
              </a:lnSpc>
              <a:spcBef>
                <a:spcPts val="0"/>
              </a:spcBef>
              <a:spcAft>
                <a:spcPts val="0"/>
              </a:spcAft>
              <a:buNone/>
              <a:defRPr sz="2400">
                <a:solidFill>
                  <a:srgbClr val="FFFFFF"/>
                </a:solidFill>
              </a:defRPr>
            </a:lvl1pPr>
            <a:lvl2pPr lvl="1" algn="l">
              <a:lnSpc>
                <a:spcPct val="100000"/>
              </a:lnSpc>
              <a:spcBef>
                <a:spcPts val="0"/>
              </a:spcBef>
              <a:spcAft>
                <a:spcPts val="0"/>
              </a:spcAft>
              <a:buNone/>
              <a:defRPr sz="2400">
                <a:solidFill>
                  <a:srgbClr val="FFFFFF"/>
                </a:solidFill>
              </a:defRPr>
            </a:lvl2pPr>
            <a:lvl3pPr lvl="2" algn="l">
              <a:lnSpc>
                <a:spcPct val="100000"/>
              </a:lnSpc>
              <a:spcBef>
                <a:spcPts val="0"/>
              </a:spcBef>
              <a:spcAft>
                <a:spcPts val="0"/>
              </a:spcAft>
              <a:buNone/>
              <a:defRPr sz="2400">
                <a:solidFill>
                  <a:srgbClr val="FFFFFF"/>
                </a:solidFill>
              </a:defRPr>
            </a:lvl3pPr>
            <a:lvl4pPr lvl="3" algn="l">
              <a:lnSpc>
                <a:spcPct val="100000"/>
              </a:lnSpc>
              <a:spcBef>
                <a:spcPts val="0"/>
              </a:spcBef>
              <a:spcAft>
                <a:spcPts val="0"/>
              </a:spcAft>
              <a:buNone/>
              <a:defRPr sz="2400">
                <a:solidFill>
                  <a:srgbClr val="FFFFFF"/>
                </a:solidFill>
              </a:defRPr>
            </a:lvl4pPr>
            <a:lvl5pPr lvl="4" algn="l">
              <a:lnSpc>
                <a:spcPct val="100000"/>
              </a:lnSpc>
              <a:spcBef>
                <a:spcPts val="0"/>
              </a:spcBef>
              <a:spcAft>
                <a:spcPts val="0"/>
              </a:spcAft>
              <a:buNone/>
              <a:defRPr sz="2400">
                <a:solidFill>
                  <a:srgbClr val="FFFFFF"/>
                </a:solidFill>
              </a:defRPr>
            </a:lvl5pPr>
            <a:lvl6pPr lvl="5" algn="l">
              <a:lnSpc>
                <a:spcPct val="100000"/>
              </a:lnSpc>
              <a:spcBef>
                <a:spcPts val="0"/>
              </a:spcBef>
              <a:spcAft>
                <a:spcPts val="0"/>
              </a:spcAft>
              <a:buNone/>
              <a:defRPr sz="2400">
                <a:solidFill>
                  <a:srgbClr val="FFFFFF"/>
                </a:solidFill>
              </a:defRPr>
            </a:lvl6pPr>
            <a:lvl7pPr lvl="6" algn="l">
              <a:lnSpc>
                <a:spcPct val="100000"/>
              </a:lnSpc>
              <a:spcBef>
                <a:spcPts val="0"/>
              </a:spcBef>
              <a:spcAft>
                <a:spcPts val="0"/>
              </a:spcAft>
              <a:buNone/>
              <a:defRPr sz="2400">
                <a:solidFill>
                  <a:srgbClr val="FFFFFF"/>
                </a:solidFill>
              </a:defRPr>
            </a:lvl7pPr>
            <a:lvl8pPr lvl="7" algn="l">
              <a:lnSpc>
                <a:spcPct val="100000"/>
              </a:lnSpc>
              <a:spcBef>
                <a:spcPts val="0"/>
              </a:spcBef>
              <a:spcAft>
                <a:spcPts val="0"/>
              </a:spcAft>
              <a:buNone/>
              <a:defRPr sz="2400">
                <a:solidFill>
                  <a:srgbClr val="FFFFFF"/>
                </a:solidFill>
              </a:defRPr>
            </a:lvl8pPr>
            <a:lvl9pPr lvl="8" algn="l">
              <a:lnSpc>
                <a:spcPct val="100000"/>
              </a:lnSpc>
              <a:spcBef>
                <a:spcPts val="0"/>
              </a:spcBef>
              <a:spcAft>
                <a:spcPts val="0"/>
              </a:spcAft>
              <a:buNone/>
              <a:defRPr sz="2400">
                <a:solidFill>
                  <a:srgbClr val="FFFFFF"/>
                </a:solidFill>
              </a:defRPr>
            </a:lvl9pPr>
          </a:lstStyle>
          <a:p>
            <a:endParaRPr/>
          </a:p>
        </p:txBody>
      </p:sp>
      <p:sp>
        <p:nvSpPr>
          <p:cNvPr id="91" name="Google Shape;91;g24a51ed6563_0_497"/>
          <p:cNvSpPr txBox="1">
            <a:spLocks noGrp="1"/>
          </p:cNvSpPr>
          <p:nvPr>
            <p:ph type="sldNum" idx="12"/>
          </p:nvPr>
        </p:nvSpPr>
        <p:spPr>
          <a:xfrm>
            <a:off x="8472458" y="4663217"/>
            <a:ext cx="548700" cy="393600"/>
          </a:xfrm>
          <a:prstGeom prst="rect">
            <a:avLst/>
          </a:prstGeom>
          <a:noFill/>
        </p:spPr>
        <p:txBody>
          <a:bodyPr spcFirstLastPara="1" wrap="square" lIns="91425" tIns="45700" rIns="91425" bIns="45700" anchor="ctr" anchorCtr="0">
            <a:noAutofit/>
          </a:bodyPr>
          <a:lstStyle>
            <a:lvl1pPr lvl="0" algn="r">
              <a:lnSpc>
                <a:spcPct val="100000"/>
              </a:lnSpc>
              <a:spcAft>
                <a:spcPts val="0"/>
              </a:spcAft>
              <a:buNone/>
              <a:defRPr sz="1000">
                <a:solidFill>
                  <a:srgbClr val="616161"/>
                </a:solidFill>
              </a:defRPr>
            </a:lvl1pPr>
            <a:lvl2pPr lvl="1" algn="r">
              <a:lnSpc>
                <a:spcPct val="100000"/>
              </a:lnSpc>
              <a:spcAft>
                <a:spcPts val="0"/>
              </a:spcAft>
              <a:buNone/>
              <a:defRPr sz="1000">
                <a:solidFill>
                  <a:srgbClr val="616161"/>
                </a:solidFill>
              </a:defRPr>
            </a:lvl2pPr>
            <a:lvl3pPr lvl="2" algn="r">
              <a:lnSpc>
                <a:spcPct val="100000"/>
              </a:lnSpc>
              <a:spcAft>
                <a:spcPts val="0"/>
              </a:spcAft>
              <a:buNone/>
              <a:defRPr sz="1000">
                <a:solidFill>
                  <a:srgbClr val="616161"/>
                </a:solidFill>
              </a:defRPr>
            </a:lvl3pPr>
            <a:lvl4pPr lvl="3" algn="r">
              <a:lnSpc>
                <a:spcPct val="100000"/>
              </a:lnSpc>
              <a:spcAft>
                <a:spcPts val="0"/>
              </a:spcAft>
              <a:buNone/>
              <a:defRPr sz="1000">
                <a:solidFill>
                  <a:srgbClr val="616161"/>
                </a:solidFill>
              </a:defRPr>
            </a:lvl4pPr>
            <a:lvl5pPr lvl="4" algn="r">
              <a:lnSpc>
                <a:spcPct val="100000"/>
              </a:lnSpc>
              <a:spcAft>
                <a:spcPts val="0"/>
              </a:spcAft>
              <a:buNone/>
              <a:defRPr sz="1000">
                <a:solidFill>
                  <a:srgbClr val="616161"/>
                </a:solidFill>
              </a:defRPr>
            </a:lvl5pPr>
            <a:lvl6pPr lvl="5" algn="r">
              <a:lnSpc>
                <a:spcPct val="100000"/>
              </a:lnSpc>
              <a:spcAft>
                <a:spcPts val="0"/>
              </a:spcAft>
              <a:buNone/>
              <a:defRPr sz="1000">
                <a:solidFill>
                  <a:srgbClr val="616161"/>
                </a:solidFill>
              </a:defRPr>
            </a:lvl6pPr>
            <a:lvl7pPr lvl="6" algn="r">
              <a:lnSpc>
                <a:spcPct val="100000"/>
              </a:lnSpc>
              <a:spcAft>
                <a:spcPts val="0"/>
              </a:spcAft>
              <a:buNone/>
              <a:defRPr sz="1000">
                <a:solidFill>
                  <a:srgbClr val="616161"/>
                </a:solidFill>
              </a:defRPr>
            </a:lvl7pPr>
            <a:lvl8pPr lvl="7" algn="r">
              <a:lnSpc>
                <a:spcPct val="100000"/>
              </a:lnSpc>
              <a:spcAft>
                <a:spcPts val="0"/>
              </a:spcAft>
              <a:buNone/>
              <a:defRPr sz="1000">
                <a:solidFill>
                  <a:srgbClr val="616161"/>
                </a:solidFill>
              </a:defRPr>
            </a:lvl8pPr>
            <a:lvl9pPr lvl="8" algn="r">
              <a:lnSpc>
                <a:spcPct val="100000"/>
              </a:lnSpc>
              <a:spcAft>
                <a:spcPts val="0"/>
              </a:spcAft>
              <a:buNone/>
              <a:defRPr sz="1000">
                <a:solidFill>
                  <a:srgbClr val="616161"/>
                </a:solidFill>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6752922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418358"/>
            <a:ext cx="8229600" cy="695232"/>
          </a:xfrm>
        </p:spPr>
        <p:txBody>
          <a:bodyPr>
            <a:normAutofit/>
          </a:bodyPr>
          <a:lstStyle>
            <a:lvl1pPr>
              <a:defRPr sz="2382">
                <a:solidFill>
                  <a:srgbClr val="002060"/>
                </a:solidFill>
                <a:latin typeface="Palatino Linotype" panose="02040502050505030304" pitchFamily="18" charset="0"/>
              </a:defRPr>
            </a:lvl1pPr>
          </a:lstStyle>
          <a:p>
            <a:r>
              <a:rPr lang="en-US" dirty="0"/>
              <a:t>Click to edit Master title style</a:t>
            </a:r>
          </a:p>
        </p:txBody>
      </p:sp>
      <p:sp>
        <p:nvSpPr>
          <p:cNvPr id="3" name="Content Placeholder 2"/>
          <p:cNvSpPr>
            <a:spLocks noGrp="1"/>
          </p:cNvSpPr>
          <p:nvPr>
            <p:ph idx="1"/>
          </p:nvPr>
        </p:nvSpPr>
        <p:spPr>
          <a:xfrm>
            <a:off x="251523" y="1383622"/>
            <a:ext cx="8712968" cy="3552133"/>
          </a:xfrm>
        </p:spPr>
        <p:txBody>
          <a:bodyPr/>
          <a:lstStyle>
            <a:lvl1pPr>
              <a:defRPr sz="1589">
                <a:latin typeface="Palatino Linotype" panose="02040502050505030304" pitchFamily="18" charset="0"/>
              </a:defRPr>
            </a:lvl1pPr>
            <a:lvl2pPr marL="459065" indent="-156523">
              <a:defRPr sz="1324">
                <a:latin typeface="Palatino Linotype" panose="02040502050505030304" pitchFamily="18" charset="0"/>
              </a:defRPr>
            </a:lvl2pPr>
            <a:lvl3pPr>
              <a:defRPr sz="1191">
                <a:latin typeface="Palatino Linotype" panose="02040502050505030304" pitchFamily="18" charset="0"/>
              </a:defRPr>
            </a:lvl3pPr>
            <a:lvl4pPr>
              <a:defRPr sz="1059">
                <a:latin typeface="Palatino Linotype" panose="02040502050505030304" pitchFamily="18" charset="0"/>
              </a:defRPr>
            </a:lvl4pPr>
            <a:lvl5pPr>
              <a:defRPr sz="926">
                <a:latin typeface="Palatino Linotype" panose="02040502050505030304" pitchFamily="18" charset="0"/>
              </a:defRPr>
            </a:lvl5pPr>
          </a:lstStyle>
          <a:p>
            <a:pPr lvl="0"/>
            <a:r>
              <a:rPr lang="en-US" dirty="0"/>
              <a:t>Click to edit Master text styles</a:t>
            </a:r>
          </a:p>
        </p:txBody>
      </p:sp>
      <p:sp>
        <p:nvSpPr>
          <p:cNvPr id="4" name="TextBox 3"/>
          <p:cNvSpPr txBox="1"/>
          <p:nvPr userDrawn="1"/>
        </p:nvSpPr>
        <p:spPr>
          <a:xfrm>
            <a:off x="8100393" y="4935752"/>
            <a:ext cx="1008112" cy="214546"/>
          </a:xfrm>
          <a:prstGeom prst="rect">
            <a:avLst/>
          </a:prstGeom>
          <a:noFill/>
        </p:spPr>
        <p:txBody>
          <a:bodyPr wrap="square" rtlCol="0">
            <a:spAutoFit/>
          </a:bodyPr>
          <a:lstStyle/>
          <a:p>
            <a:pPr algn="r"/>
            <a:fld id="{00102D1B-0293-4647-B4E5-AE469158D403}" type="slidenum">
              <a:rPr lang="en-US" sz="794" smtClean="0">
                <a:solidFill>
                  <a:schemeClr val="bg1">
                    <a:lumMod val="50000"/>
                  </a:schemeClr>
                </a:solidFill>
              </a:rPr>
              <a:pPr algn="r"/>
              <a:t>‹#›</a:t>
            </a:fld>
            <a:endParaRPr lang="en-US" sz="662" dirty="0">
              <a:solidFill>
                <a:schemeClr val="bg1">
                  <a:lumMod val="50000"/>
                </a:schemeClr>
              </a:solidFill>
            </a:endParaRPr>
          </a:p>
        </p:txBody>
      </p:sp>
    </p:spTree>
    <p:extLst>
      <p:ext uri="{BB962C8B-B14F-4D97-AF65-F5344CB8AC3E}">
        <p14:creationId xmlns:p14="http://schemas.microsoft.com/office/powerpoint/2010/main" val="11203438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16253"/>
            <a:ext cx="9144000" cy="695232"/>
          </a:xfrm>
        </p:spPr>
        <p:txBody>
          <a:bodyPr>
            <a:normAutofit/>
          </a:bodyPr>
          <a:lstStyle>
            <a:lvl1pPr>
              <a:defRPr sz="2912">
                <a:solidFill>
                  <a:srgbClr val="002060"/>
                </a:solidFill>
                <a:latin typeface="+mj-lt"/>
              </a:defRPr>
            </a:lvl1pPr>
          </a:lstStyle>
          <a:p>
            <a:r>
              <a:rPr lang="en-US" dirty="0"/>
              <a:t>Click to edit Master title style</a:t>
            </a:r>
          </a:p>
        </p:txBody>
      </p:sp>
      <p:sp>
        <p:nvSpPr>
          <p:cNvPr id="3" name="Content Placeholder 2"/>
          <p:cNvSpPr>
            <a:spLocks noGrp="1"/>
          </p:cNvSpPr>
          <p:nvPr>
            <p:ph idx="1"/>
          </p:nvPr>
        </p:nvSpPr>
        <p:spPr>
          <a:xfrm>
            <a:off x="251523" y="1047553"/>
            <a:ext cx="8712968" cy="3888200"/>
          </a:xfrm>
        </p:spPr>
        <p:txBody>
          <a:bodyPr>
            <a:normAutofit/>
          </a:bodyPr>
          <a:lstStyle>
            <a:lvl1pPr marL="191205" indent="-191205">
              <a:lnSpc>
                <a:spcPct val="100000"/>
              </a:lnSpc>
              <a:spcBef>
                <a:spcPts val="450"/>
              </a:spcBef>
              <a:buClr>
                <a:schemeClr val="tx2"/>
              </a:buClr>
              <a:buSzPct val="90000"/>
              <a:buFont typeface="Palatino Linotype" panose="02040502050505030304" pitchFamily="18" charset="0"/>
              <a:buChar char="•"/>
              <a:defRPr sz="1324">
                <a:latin typeface="+mn-lt"/>
              </a:defRPr>
            </a:lvl1pPr>
            <a:lvl2pPr marL="418132" indent="-150233">
              <a:lnSpc>
                <a:spcPct val="100000"/>
              </a:lnSpc>
              <a:spcBef>
                <a:spcPts val="450"/>
              </a:spcBef>
              <a:buClr>
                <a:schemeClr val="tx2"/>
              </a:buClr>
              <a:buSzPct val="90000"/>
              <a:buFont typeface="Wingdings" panose="05000000000000000000" pitchFamily="2" charset="2"/>
              <a:buChar char="§"/>
              <a:defRPr sz="1191">
                <a:latin typeface="+mn-lt"/>
              </a:defRPr>
            </a:lvl2pPr>
            <a:lvl3pPr marL="644007" indent="-153386">
              <a:lnSpc>
                <a:spcPct val="100000"/>
              </a:lnSpc>
              <a:spcBef>
                <a:spcPts val="450"/>
              </a:spcBef>
              <a:buClr>
                <a:schemeClr val="tx2"/>
              </a:buClr>
              <a:buFont typeface="Courier New" panose="02070309020205020404" pitchFamily="49" charset="0"/>
              <a:buChar char="o"/>
              <a:defRPr sz="1059">
                <a:latin typeface="+mn-lt"/>
              </a:defRPr>
            </a:lvl3pPr>
            <a:lvl4pPr marL="829959" indent="-147081">
              <a:lnSpc>
                <a:spcPct val="100000"/>
              </a:lnSpc>
              <a:spcBef>
                <a:spcPts val="450"/>
              </a:spcBef>
              <a:buClr>
                <a:schemeClr val="tx2"/>
              </a:buClr>
              <a:defRPr sz="926">
                <a:latin typeface="+mn-lt"/>
              </a:defRPr>
            </a:lvl4pPr>
            <a:lvl5pPr marL="946574" indent="-116615">
              <a:lnSpc>
                <a:spcPct val="100000"/>
              </a:lnSpc>
              <a:spcBef>
                <a:spcPts val="450"/>
              </a:spcBef>
              <a:buClr>
                <a:schemeClr val="tx2"/>
              </a:buClr>
              <a:defRPr sz="794">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Box 3"/>
          <p:cNvSpPr txBox="1"/>
          <p:nvPr userDrawn="1"/>
        </p:nvSpPr>
        <p:spPr>
          <a:xfrm>
            <a:off x="8100393" y="4935752"/>
            <a:ext cx="1008112" cy="214546"/>
          </a:xfrm>
          <a:prstGeom prst="rect">
            <a:avLst/>
          </a:prstGeom>
          <a:noFill/>
        </p:spPr>
        <p:txBody>
          <a:bodyPr wrap="square" rtlCol="0">
            <a:spAutoFit/>
          </a:bodyPr>
          <a:lstStyle/>
          <a:p>
            <a:pPr algn="r"/>
            <a:fld id="{00102D1B-0293-4647-B4E5-AE469158D403}" type="slidenum">
              <a:rPr lang="en-US" sz="794" smtClean="0">
                <a:solidFill>
                  <a:schemeClr val="bg1">
                    <a:lumMod val="50000"/>
                  </a:schemeClr>
                </a:solidFill>
              </a:rPr>
              <a:pPr algn="r"/>
              <a:t>‹#›</a:t>
            </a:fld>
            <a:endParaRPr lang="en-US" sz="662" dirty="0">
              <a:solidFill>
                <a:schemeClr val="bg1">
                  <a:lumMod val="50000"/>
                </a:schemeClr>
              </a:solidFill>
            </a:endParaRPr>
          </a:p>
        </p:txBody>
      </p:sp>
    </p:spTree>
    <p:extLst>
      <p:ext uri="{BB962C8B-B14F-4D97-AF65-F5344CB8AC3E}">
        <p14:creationId xmlns:p14="http://schemas.microsoft.com/office/powerpoint/2010/main" val="2635762465"/>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endParaRPr lang="en-US" dirty="0"/>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92CCFFD-B0EF-400E-AA43-B9B84464F821}" type="datetime1">
              <a:rPr lang="en-US" smtClean="0"/>
              <a:t>8/16/2023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52F98C7-B022-4B23-A980-5F5A6EC1BD06}" type="slidenum">
              <a:rPr lang="en-US" smtClean="0"/>
              <a:t>‹#›</a:t>
            </a:fld>
            <a:endParaRPr lang="en-US"/>
          </a:p>
        </p:txBody>
      </p:sp>
    </p:spTree>
    <p:extLst>
      <p:ext uri="{BB962C8B-B14F-4D97-AF65-F5344CB8AC3E}">
        <p14:creationId xmlns:p14="http://schemas.microsoft.com/office/powerpoint/2010/main" val="41027100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1AB4544-A2C1-41BD-B062-05BBD9DFBE0A}" type="datetime1">
              <a:rPr lang="en-US" smtClean="0"/>
              <a:t>8/16/2023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52F98C7-B022-4B23-A980-5F5A6EC1BD06}" type="slidenum">
              <a:rPr lang="en-US" smtClean="0"/>
              <a:t>‹#›</a:t>
            </a:fld>
            <a:endParaRPr lang="en-US"/>
          </a:p>
        </p:txBody>
      </p:sp>
    </p:spTree>
    <p:extLst>
      <p:ext uri="{BB962C8B-B14F-4D97-AF65-F5344CB8AC3E}">
        <p14:creationId xmlns:p14="http://schemas.microsoft.com/office/powerpoint/2010/main" val="22804823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en-US"/>
              <a:t>Click to edit Master title style</a:t>
            </a:r>
            <a:endParaRPr lang="en-US" dirty="0"/>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792F203-FF67-47DF-A67D-E26760761B1F}" type="datetime1">
              <a:rPr lang="en-US" smtClean="0"/>
              <a:t>8/16/2023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52F98C7-B022-4B23-A980-5F5A6EC1BD06}" type="slidenum">
              <a:rPr lang="en-US" smtClean="0"/>
              <a:t>‹#›</a:t>
            </a:fld>
            <a:endParaRPr lang="en-US"/>
          </a:p>
        </p:txBody>
      </p:sp>
    </p:spTree>
    <p:extLst>
      <p:ext uri="{BB962C8B-B14F-4D97-AF65-F5344CB8AC3E}">
        <p14:creationId xmlns:p14="http://schemas.microsoft.com/office/powerpoint/2010/main" val="17970053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D9B330E-367F-478B-A904-2EC13926109D}" type="datetime1">
              <a:rPr lang="en-US" smtClean="0"/>
              <a:t>8/16/2023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52F98C7-B022-4B23-A980-5F5A6EC1BD06}" type="slidenum">
              <a:rPr lang="en-US" smtClean="0"/>
              <a:t>‹#›</a:t>
            </a:fld>
            <a:endParaRPr lang="en-US"/>
          </a:p>
        </p:txBody>
      </p:sp>
    </p:spTree>
    <p:extLst>
      <p:ext uri="{BB962C8B-B14F-4D97-AF65-F5344CB8AC3E}">
        <p14:creationId xmlns:p14="http://schemas.microsoft.com/office/powerpoint/2010/main" val="35599343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772B4C7-2DBD-49B3-935B-5EB2F599773A}" type="datetime1">
              <a:rPr lang="en-US" smtClean="0"/>
              <a:t>8/16/2023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52F98C7-B022-4B23-A980-5F5A6EC1BD06}" type="slidenum">
              <a:rPr lang="en-US" smtClean="0"/>
              <a:t>‹#›</a:t>
            </a:fld>
            <a:endParaRPr lang="en-US"/>
          </a:p>
        </p:txBody>
      </p:sp>
    </p:spTree>
    <p:extLst>
      <p:ext uri="{BB962C8B-B14F-4D97-AF65-F5344CB8AC3E}">
        <p14:creationId xmlns:p14="http://schemas.microsoft.com/office/powerpoint/2010/main" val="206630932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slideLayout" Target="../slideLayouts/slideLayout17.xml"/><Relationship Id="rId18" Type="http://schemas.openxmlformats.org/officeDocument/2006/relationships/slideLayout" Target="../slideLayouts/slideLayout22.xml"/><Relationship Id="rId3" Type="http://schemas.openxmlformats.org/officeDocument/2006/relationships/slideLayout" Target="../slideLayouts/slideLayout7.xml"/><Relationship Id="rId21" Type="http://schemas.openxmlformats.org/officeDocument/2006/relationships/theme" Target="../theme/theme2.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17" Type="http://schemas.openxmlformats.org/officeDocument/2006/relationships/slideLayout" Target="../slideLayouts/slideLayout21.xml"/><Relationship Id="rId2" Type="http://schemas.openxmlformats.org/officeDocument/2006/relationships/slideLayout" Target="../slideLayouts/slideLayout6.xml"/><Relationship Id="rId16" Type="http://schemas.openxmlformats.org/officeDocument/2006/relationships/slideLayout" Target="../slideLayouts/slideLayout20.xml"/><Relationship Id="rId20" Type="http://schemas.openxmlformats.org/officeDocument/2006/relationships/slideLayout" Target="../slideLayouts/slideLayout24.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5" Type="http://schemas.openxmlformats.org/officeDocument/2006/relationships/slideLayout" Target="../slideLayouts/slideLayout9.xml"/><Relationship Id="rId15" Type="http://schemas.openxmlformats.org/officeDocument/2006/relationships/slideLayout" Target="../slideLayouts/slideLayout19.xml"/><Relationship Id="rId10" Type="http://schemas.openxmlformats.org/officeDocument/2006/relationships/slideLayout" Target="../slideLayouts/slideLayout14.xml"/><Relationship Id="rId19" Type="http://schemas.openxmlformats.org/officeDocument/2006/relationships/slideLayout" Target="../slideLayouts/slideLayout23.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3"/>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4"/>
            <a:ext cx="2133600" cy="273844"/>
          </a:xfrm>
          <a:prstGeom prst="rect">
            <a:avLst/>
          </a:prstGeom>
        </p:spPr>
        <p:txBody>
          <a:bodyPr vert="horz" lIns="91440" tIns="45720" rIns="91440" bIns="45720" rtlCol="0" anchor="ctr"/>
          <a:lstStyle>
            <a:lvl1pPr algn="l">
              <a:defRPr sz="794">
                <a:solidFill>
                  <a:schemeClr val="tx1">
                    <a:tint val="75000"/>
                  </a:schemeClr>
                </a:solidFill>
              </a:defRPr>
            </a:lvl1pPr>
          </a:lstStyle>
          <a:p>
            <a:fld id="{C9D2DEF4-A5CD-48D1-886D-09E5033A96EC}" type="datetime1">
              <a:rPr lang="en-US" smtClean="0"/>
              <a:t>8/16/2023</a:t>
            </a:fld>
            <a:endParaRPr lang="en-US"/>
          </a:p>
        </p:txBody>
      </p:sp>
      <p:sp>
        <p:nvSpPr>
          <p:cNvPr id="5" name="Footer Placeholder 4"/>
          <p:cNvSpPr>
            <a:spLocks noGrp="1"/>
          </p:cNvSpPr>
          <p:nvPr>
            <p:ph type="ftr" sz="quarter" idx="3"/>
          </p:nvPr>
        </p:nvSpPr>
        <p:spPr>
          <a:xfrm>
            <a:off x="3124201" y="4767264"/>
            <a:ext cx="2895600" cy="273844"/>
          </a:xfrm>
          <a:prstGeom prst="rect">
            <a:avLst/>
          </a:prstGeom>
        </p:spPr>
        <p:txBody>
          <a:bodyPr vert="horz" lIns="91440" tIns="45720" rIns="91440" bIns="45720" rtlCol="0" anchor="ctr"/>
          <a:lstStyle>
            <a:lvl1pPr algn="ctr">
              <a:defRPr sz="794">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4"/>
            <a:ext cx="2133600" cy="273844"/>
          </a:xfrm>
          <a:prstGeom prst="rect">
            <a:avLst/>
          </a:prstGeom>
        </p:spPr>
        <p:txBody>
          <a:bodyPr vert="horz" lIns="91440" tIns="45720" rIns="91440" bIns="45720" rtlCol="0" anchor="ctr"/>
          <a:lstStyle>
            <a:lvl1pPr algn="r">
              <a:defRPr sz="794">
                <a:solidFill>
                  <a:schemeClr val="tx1">
                    <a:tint val="75000"/>
                  </a:schemeClr>
                </a:solidFill>
              </a:defRPr>
            </a:lvl1pPr>
          </a:lstStyle>
          <a:p>
            <a:fld id="{1FFCFEE5-8EAD-403C-AFC6-4E09610A5144}" type="slidenum">
              <a:rPr lang="en-US" smtClean="0"/>
              <a:t>‹#›</a:t>
            </a:fld>
            <a:endParaRPr lang="en-US"/>
          </a:p>
        </p:txBody>
      </p:sp>
    </p:spTree>
    <p:extLst>
      <p:ext uri="{BB962C8B-B14F-4D97-AF65-F5344CB8AC3E}">
        <p14:creationId xmlns:p14="http://schemas.microsoft.com/office/powerpoint/2010/main" val="2707117814"/>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Lst>
  <p:hf hdr="0" ftr="0" dt="0"/>
  <p:txStyles>
    <p:titleStyle>
      <a:lvl1pPr algn="ctr" defTabSz="605084" rtl="0" eaLnBrk="1" latinLnBrk="0" hangingPunct="1">
        <a:spcBef>
          <a:spcPct val="0"/>
        </a:spcBef>
        <a:buNone/>
        <a:defRPr sz="2912" kern="1200">
          <a:solidFill>
            <a:schemeClr val="tx1"/>
          </a:solidFill>
          <a:latin typeface="+mj-lt"/>
          <a:ea typeface="+mj-ea"/>
          <a:cs typeface="+mj-cs"/>
        </a:defRPr>
      </a:lvl1pPr>
    </p:titleStyle>
    <p:bodyStyle>
      <a:lvl1pPr marL="226907" indent="-226907" algn="l" defTabSz="605084" rtl="0" eaLnBrk="1" latinLnBrk="0" hangingPunct="1">
        <a:spcBef>
          <a:spcPct val="20000"/>
        </a:spcBef>
        <a:buFont typeface="Arial" panose="020B0604020202020204" pitchFamily="34" charset="0"/>
        <a:buChar char="•"/>
        <a:defRPr sz="2118" kern="1200">
          <a:solidFill>
            <a:schemeClr val="tx1"/>
          </a:solidFill>
          <a:latin typeface="+mn-lt"/>
          <a:ea typeface="+mn-ea"/>
          <a:cs typeface="+mn-cs"/>
        </a:defRPr>
      </a:lvl1pPr>
      <a:lvl2pPr marL="491630" indent="-189089" algn="l" defTabSz="605084" rtl="0" eaLnBrk="1" latinLnBrk="0" hangingPunct="1">
        <a:spcBef>
          <a:spcPct val="20000"/>
        </a:spcBef>
        <a:buFont typeface="Arial" panose="020B0604020202020204" pitchFamily="34" charset="0"/>
        <a:buChar char="–"/>
        <a:defRPr sz="1853" kern="1200">
          <a:solidFill>
            <a:schemeClr val="tx1"/>
          </a:solidFill>
          <a:latin typeface="+mn-lt"/>
          <a:ea typeface="+mn-ea"/>
          <a:cs typeface="+mn-cs"/>
        </a:defRPr>
      </a:lvl2pPr>
      <a:lvl3pPr marL="756355" indent="-151271" algn="l" defTabSz="605084" rtl="0" eaLnBrk="1" latinLnBrk="0" hangingPunct="1">
        <a:spcBef>
          <a:spcPct val="20000"/>
        </a:spcBef>
        <a:buFont typeface="Arial" panose="020B0604020202020204" pitchFamily="34" charset="0"/>
        <a:buChar char="•"/>
        <a:defRPr sz="1589" kern="1200">
          <a:solidFill>
            <a:schemeClr val="tx1"/>
          </a:solidFill>
          <a:latin typeface="+mn-lt"/>
          <a:ea typeface="+mn-ea"/>
          <a:cs typeface="+mn-cs"/>
        </a:defRPr>
      </a:lvl3pPr>
      <a:lvl4pPr marL="1058897" indent="-151271" algn="l" defTabSz="605084" rtl="0" eaLnBrk="1" latinLnBrk="0" hangingPunct="1">
        <a:spcBef>
          <a:spcPct val="20000"/>
        </a:spcBef>
        <a:buFont typeface="Arial" panose="020B0604020202020204" pitchFamily="34" charset="0"/>
        <a:buChar char="–"/>
        <a:defRPr sz="1324" kern="1200">
          <a:solidFill>
            <a:schemeClr val="tx1"/>
          </a:solidFill>
          <a:latin typeface="+mn-lt"/>
          <a:ea typeface="+mn-ea"/>
          <a:cs typeface="+mn-cs"/>
        </a:defRPr>
      </a:lvl4pPr>
      <a:lvl5pPr marL="1361439" indent="-151271" algn="l" defTabSz="605084" rtl="0" eaLnBrk="1" latinLnBrk="0" hangingPunct="1">
        <a:spcBef>
          <a:spcPct val="20000"/>
        </a:spcBef>
        <a:buFont typeface="Arial" panose="020B0604020202020204" pitchFamily="34" charset="0"/>
        <a:buChar char="»"/>
        <a:defRPr sz="1324" kern="1200">
          <a:solidFill>
            <a:schemeClr val="tx1"/>
          </a:solidFill>
          <a:latin typeface="+mn-lt"/>
          <a:ea typeface="+mn-ea"/>
          <a:cs typeface="+mn-cs"/>
        </a:defRPr>
      </a:lvl5pPr>
      <a:lvl6pPr marL="1663982" indent="-151271" algn="l" defTabSz="605084" rtl="0" eaLnBrk="1" latinLnBrk="0" hangingPunct="1">
        <a:spcBef>
          <a:spcPct val="20000"/>
        </a:spcBef>
        <a:buFont typeface="Arial" panose="020B0604020202020204" pitchFamily="34" charset="0"/>
        <a:buChar char="•"/>
        <a:defRPr sz="1324" kern="1200">
          <a:solidFill>
            <a:schemeClr val="tx1"/>
          </a:solidFill>
          <a:latin typeface="+mn-lt"/>
          <a:ea typeface="+mn-ea"/>
          <a:cs typeface="+mn-cs"/>
        </a:defRPr>
      </a:lvl6pPr>
      <a:lvl7pPr marL="1966524" indent="-151271" algn="l" defTabSz="605084" rtl="0" eaLnBrk="1" latinLnBrk="0" hangingPunct="1">
        <a:spcBef>
          <a:spcPct val="20000"/>
        </a:spcBef>
        <a:buFont typeface="Arial" panose="020B0604020202020204" pitchFamily="34" charset="0"/>
        <a:buChar char="•"/>
        <a:defRPr sz="1324" kern="1200">
          <a:solidFill>
            <a:schemeClr val="tx1"/>
          </a:solidFill>
          <a:latin typeface="+mn-lt"/>
          <a:ea typeface="+mn-ea"/>
          <a:cs typeface="+mn-cs"/>
        </a:defRPr>
      </a:lvl7pPr>
      <a:lvl8pPr marL="2269065" indent="-151271" algn="l" defTabSz="605084" rtl="0" eaLnBrk="1" latinLnBrk="0" hangingPunct="1">
        <a:spcBef>
          <a:spcPct val="20000"/>
        </a:spcBef>
        <a:buFont typeface="Arial" panose="020B0604020202020204" pitchFamily="34" charset="0"/>
        <a:buChar char="•"/>
        <a:defRPr sz="1324" kern="1200">
          <a:solidFill>
            <a:schemeClr val="tx1"/>
          </a:solidFill>
          <a:latin typeface="+mn-lt"/>
          <a:ea typeface="+mn-ea"/>
          <a:cs typeface="+mn-cs"/>
        </a:defRPr>
      </a:lvl8pPr>
      <a:lvl9pPr marL="2571607" indent="-151271" algn="l" defTabSz="605084" rtl="0" eaLnBrk="1" latinLnBrk="0" hangingPunct="1">
        <a:spcBef>
          <a:spcPct val="20000"/>
        </a:spcBef>
        <a:buFont typeface="Arial" panose="020B0604020202020204" pitchFamily="34" charset="0"/>
        <a:buChar char="•"/>
        <a:defRPr sz="1324" kern="1200">
          <a:solidFill>
            <a:schemeClr val="tx1"/>
          </a:solidFill>
          <a:latin typeface="+mn-lt"/>
          <a:ea typeface="+mn-ea"/>
          <a:cs typeface="+mn-cs"/>
        </a:defRPr>
      </a:lvl9pPr>
    </p:bodyStyle>
    <p:otherStyle>
      <a:defPPr>
        <a:defRPr lang="en-US"/>
      </a:defPPr>
      <a:lvl1pPr marL="0" algn="l" defTabSz="605084" rtl="0" eaLnBrk="1" latinLnBrk="0" hangingPunct="1">
        <a:defRPr sz="1191" kern="1200">
          <a:solidFill>
            <a:schemeClr val="tx1"/>
          </a:solidFill>
          <a:latin typeface="+mn-lt"/>
          <a:ea typeface="+mn-ea"/>
          <a:cs typeface="+mn-cs"/>
        </a:defRPr>
      </a:lvl1pPr>
      <a:lvl2pPr marL="302543" algn="l" defTabSz="605084" rtl="0" eaLnBrk="1" latinLnBrk="0" hangingPunct="1">
        <a:defRPr sz="1191" kern="1200">
          <a:solidFill>
            <a:schemeClr val="tx1"/>
          </a:solidFill>
          <a:latin typeface="+mn-lt"/>
          <a:ea typeface="+mn-ea"/>
          <a:cs typeface="+mn-cs"/>
        </a:defRPr>
      </a:lvl2pPr>
      <a:lvl3pPr marL="605084" algn="l" defTabSz="605084" rtl="0" eaLnBrk="1" latinLnBrk="0" hangingPunct="1">
        <a:defRPr sz="1191" kern="1200">
          <a:solidFill>
            <a:schemeClr val="tx1"/>
          </a:solidFill>
          <a:latin typeface="+mn-lt"/>
          <a:ea typeface="+mn-ea"/>
          <a:cs typeface="+mn-cs"/>
        </a:defRPr>
      </a:lvl3pPr>
      <a:lvl4pPr marL="907626" algn="l" defTabSz="605084" rtl="0" eaLnBrk="1" latinLnBrk="0" hangingPunct="1">
        <a:defRPr sz="1191" kern="1200">
          <a:solidFill>
            <a:schemeClr val="tx1"/>
          </a:solidFill>
          <a:latin typeface="+mn-lt"/>
          <a:ea typeface="+mn-ea"/>
          <a:cs typeface="+mn-cs"/>
        </a:defRPr>
      </a:lvl4pPr>
      <a:lvl5pPr marL="1210169" algn="l" defTabSz="605084" rtl="0" eaLnBrk="1" latinLnBrk="0" hangingPunct="1">
        <a:defRPr sz="1191" kern="1200">
          <a:solidFill>
            <a:schemeClr val="tx1"/>
          </a:solidFill>
          <a:latin typeface="+mn-lt"/>
          <a:ea typeface="+mn-ea"/>
          <a:cs typeface="+mn-cs"/>
        </a:defRPr>
      </a:lvl5pPr>
      <a:lvl6pPr marL="1512710" algn="l" defTabSz="605084" rtl="0" eaLnBrk="1" latinLnBrk="0" hangingPunct="1">
        <a:defRPr sz="1191" kern="1200">
          <a:solidFill>
            <a:schemeClr val="tx1"/>
          </a:solidFill>
          <a:latin typeface="+mn-lt"/>
          <a:ea typeface="+mn-ea"/>
          <a:cs typeface="+mn-cs"/>
        </a:defRPr>
      </a:lvl6pPr>
      <a:lvl7pPr marL="1815253" algn="l" defTabSz="605084" rtl="0" eaLnBrk="1" latinLnBrk="0" hangingPunct="1">
        <a:defRPr sz="1191" kern="1200">
          <a:solidFill>
            <a:schemeClr val="tx1"/>
          </a:solidFill>
          <a:latin typeface="+mn-lt"/>
          <a:ea typeface="+mn-ea"/>
          <a:cs typeface="+mn-cs"/>
        </a:defRPr>
      </a:lvl7pPr>
      <a:lvl8pPr marL="2117794" algn="l" defTabSz="605084" rtl="0" eaLnBrk="1" latinLnBrk="0" hangingPunct="1">
        <a:defRPr sz="1191" kern="1200">
          <a:solidFill>
            <a:schemeClr val="tx1"/>
          </a:solidFill>
          <a:latin typeface="+mn-lt"/>
          <a:ea typeface="+mn-ea"/>
          <a:cs typeface="+mn-cs"/>
        </a:defRPr>
      </a:lvl8pPr>
      <a:lvl9pPr marL="2420336" algn="l" defTabSz="605084" rtl="0" eaLnBrk="1" latinLnBrk="0" hangingPunct="1">
        <a:defRPr sz="1191"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9620C6D3-A36E-403C-99D8-4538B31AD872}" type="datetime1">
              <a:rPr lang="en-US" smtClean="0"/>
              <a:t>8/16/2023</a:t>
            </a:fld>
            <a:endParaRPr lang="en-US"/>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F52F98C7-B022-4B23-A980-5F5A6EC1BD06}" type="slidenum">
              <a:rPr lang="en-US" smtClean="0"/>
              <a:t>‹#›</a:t>
            </a:fld>
            <a:endParaRPr lang="en-US"/>
          </a:p>
        </p:txBody>
      </p:sp>
    </p:spTree>
    <p:extLst>
      <p:ext uri="{BB962C8B-B14F-4D97-AF65-F5344CB8AC3E}">
        <p14:creationId xmlns:p14="http://schemas.microsoft.com/office/powerpoint/2010/main" val="1794465882"/>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3" r:id="rId12"/>
    <p:sldLayoutId id="2147483661" r:id="rId13"/>
    <p:sldLayoutId id="2147483662" r:id="rId14"/>
    <p:sldLayoutId id="2147483663" r:id="rId15"/>
    <p:sldLayoutId id="2147483664" r:id="rId16"/>
    <p:sldLayoutId id="2147483665" r:id="rId17"/>
    <p:sldLayoutId id="2147483684" r:id="rId18"/>
    <p:sldLayoutId id="2147483685" r:id="rId19"/>
    <p:sldLayoutId id="2147483686" r:id="rId20"/>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drive.google.com/drive/folders/1TjL5o1-mwN8pRCQUyWeMmjsEr-KHvyNf?usp=sharing" TargetMode="External"/><Relationship Id="rId2" Type="http://schemas.openxmlformats.org/officeDocument/2006/relationships/notesSlide" Target="../notesSlides/notesSlide1.xml"/><Relationship Id="rId1" Type="http://schemas.openxmlformats.org/officeDocument/2006/relationships/slideLayout" Target="../slideLayouts/slideLayout5.xml"/><Relationship Id="rId4" Type="http://schemas.openxmlformats.org/officeDocument/2006/relationships/hyperlink" Target="https://docs.google.com/document/d/1cQAASiwEHIv41tbnsuQrHGs9JxXb0W0XM2aX85VwoOI/edit?usp=sharing"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hyperlink" Target="https://doi.org/10.1016/j.commatsci.2021.110576" TargetMode="External"/><Relationship Id="rId5" Type="http://schemas.openxmlformats.org/officeDocument/2006/relationships/image" Target="../media/image11.png"/><Relationship Id="rId4" Type="http://schemas.openxmlformats.org/officeDocument/2006/relationships/hyperlink" Target="https://doi.org/10.1016/j.xcrp.2022.100876" TargetMode="External"/></Relationships>
</file>

<file path=ppt/slides/_rels/slide11.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oleObject" Target="../embeddings/oleObject1.bin"/><Relationship Id="rId7"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16.xml"/><Relationship Id="rId6" Type="http://schemas.openxmlformats.org/officeDocument/2006/relationships/image" Target="../media/image13.wmf"/><Relationship Id="rId5" Type="http://schemas.openxmlformats.org/officeDocument/2006/relationships/oleObject" Target="../embeddings/oleObject2.bin"/><Relationship Id="rId10" Type="http://schemas.openxmlformats.org/officeDocument/2006/relationships/image" Target="../media/image17.png"/><Relationship Id="rId4" Type="http://schemas.openxmlformats.org/officeDocument/2006/relationships/image" Target="../media/image12.wmf"/><Relationship Id="rId9" Type="http://schemas.openxmlformats.org/officeDocument/2006/relationships/image" Target="../media/image16.png"/></Relationships>
</file>

<file path=ppt/slides/_rels/slide12.xml.rels><?xml version="1.0" encoding="UTF-8" standalone="yes"?>
<Relationships xmlns="http://schemas.openxmlformats.org/package/2006/relationships"><Relationship Id="rId8" Type="http://schemas.openxmlformats.org/officeDocument/2006/relationships/oleObject" Target="../embeddings/oleObject2.bin"/><Relationship Id="rId3" Type="http://schemas.openxmlformats.org/officeDocument/2006/relationships/image" Target="../media/image18.jpeg"/><Relationship Id="rId7" Type="http://schemas.openxmlformats.org/officeDocument/2006/relationships/image" Target="../media/image19.wmf"/><Relationship Id="rId12" Type="http://schemas.openxmlformats.org/officeDocument/2006/relationships/hyperlink" Target="https://doi.org/10.1016/j.addma.2020.101641" TargetMode="External"/><Relationship Id="rId2" Type="http://schemas.openxmlformats.org/officeDocument/2006/relationships/notesSlide" Target="../notesSlides/notesSlide12.xml"/><Relationship Id="rId1" Type="http://schemas.openxmlformats.org/officeDocument/2006/relationships/slideLayout" Target="../slideLayouts/slideLayout16.xml"/><Relationship Id="rId6" Type="http://schemas.openxmlformats.org/officeDocument/2006/relationships/oleObject" Target="../embeddings/oleObject3.bin"/><Relationship Id="rId11" Type="http://schemas.openxmlformats.org/officeDocument/2006/relationships/image" Target="../media/image161.png"/><Relationship Id="rId5" Type="http://schemas.openxmlformats.org/officeDocument/2006/relationships/image" Target="../media/image12.wmf"/><Relationship Id="rId10" Type="http://schemas.openxmlformats.org/officeDocument/2006/relationships/image" Target="../media/image60.png"/><Relationship Id="rId4" Type="http://schemas.openxmlformats.org/officeDocument/2006/relationships/oleObject" Target="../embeddings/oleObject1.bin"/><Relationship Id="rId9" Type="http://schemas.openxmlformats.org/officeDocument/2006/relationships/image" Target="../media/image13.wmf"/></Relationships>
</file>

<file path=ppt/slides/_rels/slide13.xml.rels><?xml version="1.0" encoding="UTF-8" standalone="yes"?>
<Relationships xmlns="http://schemas.openxmlformats.org/package/2006/relationships"><Relationship Id="rId8" Type="http://schemas.openxmlformats.org/officeDocument/2006/relationships/image" Target="../media/image13.wmf"/><Relationship Id="rId3" Type="http://schemas.openxmlformats.org/officeDocument/2006/relationships/oleObject" Target="../embeddings/oleObject1.bin"/><Relationship Id="rId7" Type="http://schemas.openxmlformats.org/officeDocument/2006/relationships/oleObject" Target="../embeddings/oleObject2.bin"/><Relationship Id="rId2" Type="http://schemas.openxmlformats.org/officeDocument/2006/relationships/notesSlide" Target="../notesSlides/notesSlide13.xml"/><Relationship Id="rId1" Type="http://schemas.openxmlformats.org/officeDocument/2006/relationships/slideLayout" Target="../slideLayouts/slideLayout16.xml"/><Relationship Id="rId6" Type="http://schemas.openxmlformats.org/officeDocument/2006/relationships/image" Target="../media/image19.wmf"/><Relationship Id="rId5" Type="http://schemas.openxmlformats.org/officeDocument/2006/relationships/oleObject" Target="../embeddings/oleObject3.bin"/><Relationship Id="rId4" Type="http://schemas.openxmlformats.org/officeDocument/2006/relationships/image" Target="../media/image12.wmf"/></Relationships>
</file>

<file path=ppt/slides/_rels/slide14.xml.rels><?xml version="1.0" encoding="UTF-8" standalone="yes"?>
<Relationships xmlns="http://schemas.openxmlformats.org/package/2006/relationships"><Relationship Id="rId8" Type="http://schemas.openxmlformats.org/officeDocument/2006/relationships/oleObject" Target="../embeddings/oleObject2.bin"/><Relationship Id="rId3" Type="http://schemas.openxmlformats.org/officeDocument/2006/relationships/image" Target="../media/image9.png"/><Relationship Id="rId7" Type="http://schemas.openxmlformats.org/officeDocument/2006/relationships/image" Target="../media/image19.wmf"/><Relationship Id="rId2" Type="http://schemas.openxmlformats.org/officeDocument/2006/relationships/notesSlide" Target="../notesSlides/notesSlide14.xml"/><Relationship Id="rId1" Type="http://schemas.openxmlformats.org/officeDocument/2006/relationships/slideLayout" Target="../slideLayouts/slideLayout16.xml"/><Relationship Id="rId6" Type="http://schemas.openxmlformats.org/officeDocument/2006/relationships/oleObject" Target="../embeddings/oleObject3.bin"/><Relationship Id="rId5" Type="http://schemas.openxmlformats.org/officeDocument/2006/relationships/image" Target="../media/image12.wmf"/><Relationship Id="rId4" Type="http://schemas.openxmlformats.org/officeDocument/2006/relationships/oleObject" Target="../embeddings/oleObject1.bin"/><Relationship Id="rId9" Type="http://schemas.openxmlformats.org/officeDocument/2006/relationships/image" Target="../media/image13.wmf"/></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8" Type="http://schemas.openxmlformats.org/officeDocument/2006/relationships/image" Target="../media/image13.wmf"/><Relationship Id="rId3" Type="http://schemas.openxmlformats.org/officeDocument/2006/relationships/oleObject" Target="../embeddings/oleObject1.bin"/><Relationship Id="rId7" Type="http://schemas.openxmlformats.org/officeDocument/2006/relationships/oleObject" Target="../embeddings/oleObject2.bin"/><Relationship Id="rId2" Type="http://schemas.openxmlformats.org/officeDocument/2006/relationships/notesSlide" Target="../notesSlides/notesSlide16.xml"/><Relationship Id="rId1" Type="http://schemas.openxmlformats.org/officeDocument/2006/relationships/slideLayout" Target="../slideLayouts/slideLayout16.xml"/><Relationship Id="rId6" Type="http://schemas.openxmlformats.org/officeDocument/2006/relationships/image" Target="../media/image19.wmf"/><Relationship Id="rId5" Type="http://schemas.openxmlformats.org/officeDocument/2006/relationships/oleObject" Target="../embeddings/oleObject3.bin"/><Relationship Id="rId4" Type="http://schemas.openxmlformats.org/officeDocument/2006/relationships/image" Target="../media/image12.wmf"/></Relationships>
</file>

<file path=ppt/slides/_rels/slide17.xml.rels><?xml version="1.0" encoding="UTF-8" standalone="yes"?>
<Relationships xmlns="http://schemas.openxmlformats.org/package/2006/relationships"><Relationship Id="rId8" Type="http://schemas.openxmlformats.org/officeDocument/2006/relationships/image" Target="../media/image13.wmf"/><Relationship Id="rId3" Type="http://schemas.openxmlformats.org/officeDocument/2006/relationships/oleObject" Target="../embeddings/oleObject1.bin"/><Relationship Id="rId7" Type="http://schemas.openxmlformats.org/officeDocument/2006/relationships/oleObject" Target="../embeddings/oleObject2.bin"/><Relationship Id="rId2" Type="http://schemas.openxmlformats.org/officeDocument/2006/relationships/notesSlide" Target="../notesSlides/notesSlide17.xml"/><Relationship Id="rId1" Type="http://schemas.openxmlformats.org/officeDocument/2006/relationships/slideLayout" Target="../slideLayouts/slideLayout16.xml"/><Relationship Id="rId6" Type="http://schemas.openxmlformats.org/officeDocument/2006/relationships/image" Target="../media/image19.wmf"/><Relationship Id="rId5" Type="http://schemas.openxmlformats.org/officeDocument/2006/relationships/oleObject" Target="../embeddings/oleObject3.bin"/><Relationship Id="rId4" Type="http://schemas.openxmlformats.org/officeDocument/2006/relationships/image" Target="../media/image12.wmf"/></Relationships>
</file>

<file path=ppt/slides/_rels/slide18.xml.rels><?xml version="1.0" encoding="UTF-8" standalone="yes"?>
<Relationships xmlns="http://schemas.openxmlformats.org/package/2006/relationships"><Relationship Id="rId3" Type="http://schemas.openxmlformats.org/officeDocument/2006/relationships/hyperlink" Target="https://towardsdatascience.com/types-of-convolutions-in-deep-learning-717013397f4d" TargetMode="External"/><Relationship Id="rId2" Type="http://schemas.openxmlformats.org/officeDocument/2006/relationships/image" Target="../media/image20.gif"/><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notesSlide" Target="../notesSlides/notesSlide18.xml"/><Relationship Id="rId1" Type="http://schemas.openxmlformats.org/officeDocument/2006/relationships/slideLayout" Target="../slideLayouts/slideLayout16.xml"/><Relationship Id="rId6" Type="http://schemas.openxmlformats.org/officeDocument/2006/relationships/hyperlink" Target="http://deeplearning.stanford.edu/wiki/index.php/Feature_extraction_using_convolution" TargetMode="External"/><Relationship Id="rId5" Type="http://schemas.openxmlformats.org/officeDocument/2006/relationships/image" Target="../media/image23.png"/><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3" Type="http://schemas.openxmlformats.org/officeDocument/2006/relationships/hyperlink" Target="https://towardsdatascience.com/applied-deep-learning-part-4-convolutional-neural-networks-584bc134c1e2" TargetMode="External"/><Relationship Id="rId2" Type="http://schemas.openxmlformats.org/officeDocument/2006/relationships/notesSlide" Target="../notesSlides/notesSlide22.xml"/><Relationship Id="rId1" Type="http://schemas.openxmlformats.org/officeDocument/2006/relationships/slideLayout" Target="../slideLayouts/slideLayout16.xml"/><Relationship Id="rId5" Type="http://schemas.openxmlformats.org/officeDocument/2006/relationships/image" Target="../media/image26.png"/><Relationship Id="rId4" Type="http://schemas.openxmlformats.org/officeDocument/2006/relationships/image" Target="../media/image25.png"/></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3.xml"/><Relationship Id="rId1" Type="http://schemas.openxmlformats.org/officeDocument/2006/relationships/slideLayout" Target="../slideLayouts/slideLayout16.xml"/><Relationship Id="rId4" Type="http://schemas.openxmlformats.org/officeDocument/2006/relationships/image" Target="../media/image28.png"/></Relationships>
</file>

<file path=ppt/slides/_rels/slide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4.xml"/><Relationship Id="rId1" Type="http://schemas.openxmlformats.org/officeDocument/2006/relationships/slideLayout" Target="../slideLayouts/slideLayout6.xml"/><Relationship Id="rId4" Type="http://schemas.openxmlformats.org/officeDocument/2006/relationships/image" Target="../media/image27.png"/></Relationships>
</file>

<file path=ppt/slides/_rels/slide26.xml.rels><?xml version="1.0" encoding="UTF-8" standalone="yes"?>
<Relationships xmlns="http://schemas.openxmlformats.org/package/2006/relationships"><Relationship Id="rId3" Type="http://schemas.openxmlformats.org/officeDocument/2006/relationships/hyperlink" Target="https://docs.google.com/document/d/1cQAASiwEHIv41tbnsuQrHGs9JxXb0W0XM2aX85VwoOI/edit?usp=sharing" TargetMode="External"/><Relationship Id="rId2" Type="http://schemas.openxmlformats.org/officeDocument/2006/relationships/notesSlide" Target="../notesSlides/notesSlide25.xml"/><Relationship Id="rId1" Type="http://schemas.openxmlformats.org/officeDocument/2006/relationships/slideLayout" Target="../slideLayouts/slideLayout5.xml"/><Relationship Id="rId4" Type="http://schemas.openxmlformats.org/officeDocument/2006/relationships/hyperlink" Target="https://forms.gle/X3JU52CJUBASADba6"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hyperlink" Target="https://towardsdatascience.com/applied-deep-learning-part-4-convolutional-neural-networks-584bc134c1e2" TargetMode="External"/><Relationship Id="rId1" Type="http://schemas.openxmlformats.org/officeDocument/2006/relationships/slideLayout" Target="../slideLayouts/slideLayout16.xml"/><Relationship Id="rId4" Type="http://schemas.openxmlformats.org/officeDocument/2006/relationships/image" Target="../media/image28.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8" Type="http://schemas.openxmlformats.org/officeDocument/2006/relationships/image" Target="../media/image150.png"/><Relationship Id="rId3" Type="http://schemas.openxmlformats.org/officeDocument/2006/relationships/image" Target="../media/image100.png"/><Relationship Id="rId7" Type="http://schemas.openxmlformats.org/officeDocument/2006/relationships/image" Target="../media/image140.png"/><Relationship Id="rId2" Type="http://schemas.openxmlformats.org/officeDocument/2006/relationships/notesSlide" Target="../notesSlides/notesSlide28.xml"/><Relationship Id="rId1" Type="http://schemas.openxmlformats.org/officeDocument/2006/relationships/slideLayout" Target="../slideLayouts/slideLayout16.xml"/><Relationship Id="rId6" Type="http://schemas.openxmlformats.org/officeDocument/2006/relationships/image" Target="../media/image13.png"/><Relationship Id="rId5" Type="http://schemas.openxmlformats.org/officeDocument/2006/relationships/image" Target="../media/image30.png"/><Relationship Id="rId10" Type="http://schemas.openxmlformats.org/officeDocument/2006/relationships/image" Target="../media/image170.png"/><Relationship Id="rId4" Type="http://schemas.openxmlformats.org/officeDocument/2006/relationships/image" Target="../media/image110.png"/><Relationship Id="rId9" Type="http://schemas.openxmlformats.org/officeDocument/2006/relationships/image" Target="../media/image160.png"/></Relationships>
</file>

<file path=ppt/slides/_rels/slide32.xml.rels><?xml version="1.0" encoding="UTF-8" standalone="yes"?>
<Relationships xmlns="http://schemas.openxmlformats.org/package/2006/relationships"><Relationship Id="rId3" Type="http://schemas.openxmlformats.org/officeDocument/2006/relationships/image" Target="../media/image180.png"/><Relationship Id="rId7" Type="http://schemas.openxmlformats.org/officeDocument/2006/relationships/image" Target="../media/image56.png"/><Relationship Id="rId2" Type="http://schemas.openxmlformats.org/officeDocument/2006/relationships/notesSlide" Target="../notesSlides/notesSlide29.xml"/><Relationship Id="rId1" Type="http://schemas.openxmlformats.org/officeDocument/2006/relationships/slideLayout" Target="../slideLayouts/slideLayout16.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31.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1.xml"/><Relationship Id="rId1" Type="http://schemas.openxmlformats.org/officeDocument/2006/relationships/slideLayout" Target="../slideLayouts/slideLayout16.xml"/></Relationships>
</file>

<file path=ppt/slides/_rels/slide35.xml.rels><?xml version="1.0" encoding="UTF-8" standalone="yes"?>
<Relationships xmlns="http://schemas.openxmlformats.org/package/2006/relationships"><Relationship Id="rId3" Type="http://schemas.openxmlformats.org/officeDocument/2006/relationships/hyperlink" Target="https://www.theiascientific.com/" TargetMode="External"/><Relationship Id="rId2" Type="http://schemas.openxmlformats.org/officeDocument/2006/relationships/notesSlide" Target="../notesSlides/notesSlide32.xml"/><Relationship Id="rId1" Type="http://schemas.openxmlformats.org/officeDocument/2006/relationships/slideLayout" Target="../slideLayouts/slideLayout16.xml"/></Relationships>
</file>

<file path=ppt/slides/_rels/slide36.xml.rels><?xml version="1.0" encoding="UTF-8" standalone="yes"?>
<Relationships xmlns="http://schemas.openxmlformats.org/package/2006/relationships"><Relationship Id="rId3" Type="http://schemas.openxmlformats.org/officeDocument/2006/relationships/hyperlink" Target="https://adeshpande3.github.io/A-Beginner%27s-Guide-To-Understanding-Convolutional-Neural-Networks/" TargetMode="External"/><Relationship Id="rId2" Type="http://schemas.openxmlformats.org/officeDocument/2006/relationships/notesSlide" Target="../notesSlides/notesSlide33.xml"/><Relationship Id="rId1" Type="http://schemas.openxmlformats.org/officeDocument/2006/relationships/slideLayout" Target="../slideLayouts/slideLayout6.xml"/><Relationship Id="rId5" Type="http://schemas.openxmlformats.org/officeDocument/2006/relationships/hyperlink" Target="https://towardsdatascience.com/applied-deep-learning-part-4-convolutional-neural-networks-584bc134c1e2" TargetMode="External"/><Relationship Id="rId4" Type="http://schemas.openxmlformats.org/officeDocument/2006/relationships/hyperlink" Target="https://indoml.com/2018/03/07/student-notes-convolutional-neural-networks-cnn-introduction/" TargetMode="Externa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5.xml"/><Relationship Id="rId1" Type="http://schemas.openxmlformats.org/officeDocument/2006/relationships/slideLayout" Target="../slideLayouts/slideLayout3.xml"/><Relationship Id="rId5" Type="http://schemas.openxmlformats.org/officeDocument/2006/relationships/hyperlink" Target="https://doi.org/10.1016/j.xcrp.2022.100876" TargetMode="External"/><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4.xml"/></Relationships>
</file>

<file path=ppt/slides/_rels/slide4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6.xml"/><Relationship Id="rId1" Type="http://schemas.openxmlformats.org/officeDocument/2006/relationships/slideLayout" Target="../slideLayouts/slideLayout4.xml"/><Relationship Id="rId4" Type="http://schemas.openxmlformats.org/officeDocument/2006/relationships/hyperlink" Target="https://indoml.com/2018/03/07/student-notes-convolutional-neural-networks-cnn-introduction/"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8.xml"/><Relationship Id="rId1" Type="http://schemas.openxmlformats.org/officeDocument/2006/relationships/slideLayout" Target="../slideLayouts/slideLayout16.xml"/><Relationship Id="rId4" Type="http://schemas.openxmlformats.org/officeDocument/2006/relationships/image" Target="../media/image28.png"/></Relationships>
</file>

<file path=ppt/slides/_rels/slide4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6.xml"/></Relationships>
</file>

<file path=ppt/slides/_rels/slide4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hyperlink" Target="https://towardsdatascience.com/applied-deep-learning-part-4-convolutional-neural-networks-584bc134c1e2" TargetMode="External"/><Relationship Id="rId1" Type="http://schemas.openxmlformats.org/officeDocument/2006/relationships/slideLayout" Target="../slideLayouts/slideLayout16.xml"/><Relationship Id="rId4" Type="http://schemas.openxmlformats.org/officeDocument/2006/relationships/image" Target="../media/image28.png"/></Relationships>
</file>

<file path=ppt/slides/_rels/slide4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3.png"/><Relationship Id="rId1" Type="http://schemas.openxmlformats.org/officeDocument/2006/relationships/slideLayout" Target="../slideLayouts/slideLayout16.xml"/></Relationships>
</file>

<file path=ppt/slides/_rels/slide4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9.xml"/><Relationship Id="rId1" Type="http://schemas.openxmlformats.org/officeDocument/2006/relationships/slideLayout" Target="../slideLayouts/slideLayout16.xml"/><Relationship Id="rId4" Type="http://schemas.openxmlformats.org/officeDocument/2006/relationships/image" Target="../media/image26.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4.xml"/></Relationships>
</file>

<file path=ppt/slides/_rels/slide5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6.png"/><Relationship Id="rId1" Type="http://schemas.openxmlformats.org/officeDocument/2006/relationships/slideLayout" Target="../slideLayouts/slideLayout16.xml"/></Relationships>
</file>

<file path=ppt/slides/_rels/slide51.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notesSlide" Target="../notesSlides/notesSlide40.xml"/><Relationship Id="rId1" Type="http://schemas.openxmlformats.org/officeDocument/2006/relationships/slideLayout" Target="../slideLayouts/slideLayout16.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5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5.png"/><Relationship Id="rId1" Type="http://schemas.openxmlformats.org/officeDocument/2006/relationships/slideLayout" Target="../slideLayouts/slideLayout16.xml"/></Relationships>
</file>

<file path=ppt/slides/_rels/slide53.xml.rels><?xml version="1.0" encoding="UTF-8" standalone="yes"?>
<Relationships xmlns="http://schemas.openxmlformats.org/package/2006/relationships"><Relationship Id="rId2" Type="http://schemas.openxmlformats.org/officeDocument/2006/relationships/hyperlink" Target="https://ikhlestov.github.io/pages/machine-learning/convolutions-types/" TargetMode="External"/><Relationship Id="rId1" Type="http://schemas.openxmlformats.org/officeDocument/2006/relationships/slideLayout" Target="../slideLayouts/slideLayout16.xml"/></Relationships>
</file>

<file path=ppt/slides/_rels/slide5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6.xml"/></Relationships>
</file>

<file path=ppt/slides/_rels/slide5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6.xml"/></Relationships>
</file>

<file path=ppt/slides/_rels/slide5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6.xml"/></Relationships>
</file>

<file path=ppt/slides/_rels/slide5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6.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6.xml"/><Relationship Id="rId1" Type="http://schemas.openxmlformats.org/officeDocument/2006/relationships/slideLayout" Target="../slideLayouts/slideLayout5.xml"/><Relationship Id="rId5" Type="http://schemas.openxmlformats.org/officeDocument/2006/relationships/image" Target="../media/image5.png"/><Relationship Id="rId4" Type="http://schemas.openxmlformats.org/officeDocument/2006/relationships/image" Target="../media/image4.jpg"/></Relationships>
</file>

<file path=ppt/slides/_rels/slide6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6.xml"/></Relationships>
</file>

<file path=ppt/slides/_rels/slide6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29.png"/><Relationship Id="rId1" Type="http://schemas.openxmlformats.org/officeDocument/2006/relationships/slideLayout" Target="../slideLayouts/slideLayout16.xml"/><Relationship Id="rId4" Type="http://schemas.openxmlformats.org/officeDocument/2006/relationships/image" Target="../media/image47.png"/></Relationships>
</file>

<file path=ppt/slides/_rels/slide62.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hyperlink" Target="https://www.kjronline.org/DOIx.php?id=10.3348/kjr.2019.0312" TargetMode="External"/><Relationship Id="rId1" Type="http://schemas.openxmlformats.org/officeDocument/2006/relationships/slideLayout" Target="../slideLayouts/slideLayout16.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3.xml"/><Relationship Id="rId1" Type="http://schemas.openxmlformats.org/officeDocument/2006/relationships/slideLayout" Target="../slideLayouts/slideLayout6.xml"/><Relationship Id="rId4" Type="http://schemas.openxmlformats.org/officeDocument/2006/relationships/hyperlink" Target="https://medium.com/comet-app/review-of-deep-learning-algorithms-for-object-detection-c1f3d437b852" TargetMode="External"/></Relationships>
</file>

<file path=ppt/slides/_rels/slide6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notesSlide" Target="../notesSlides/notesSlide45.xml"/><Relationship Id="rId1" Type="http://schemas.openxmlformats.org/officeDocument/2006/relationships/slideLayout" Target="../slideLayouts/slideLayout22.xml"/><Relationship Id="rId6" Type="http://schemas.openxmlformats.org/officeDocument/2006/relationships/image" Target="../media/image53.jpg"/><Relationship Id="rId5" Type="http://schemas.openxmlformats.org/officeDocument/2006/relationships/image" Target="../media/image52.jpg"/><Relationship Id="rId4" Type="http://schemas.openxmlformats.org/officeDocument/2006/relationships/image" Target="../media/image51.jpg"/></Relationships>
</file>

<file path=ppt/slides/_rels/slide6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6.xml"/><Relationship Id="rId1" Type="http://schemas.openxmlformats.org/officeDocument/2006/relationships/slideLayout" Target="../slideLayouts/slideLayout2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7.xml"/><Relationship Id="rId1" Type="http://schemas.openxmlformats.org/officeDocument/2006/relationships/slideLayout" Target="../slideLayouts/slideLayout22.xml"/><Relationship Id="rId5" Type="http://schemas.openxmlformats.org/officeDocument/2006/relationships/hyperlink" Target="https://www.v7labs.com/blog/yolo-object-detection" TargetMode="External"/><Relationship Id="rId4" Type="http://schemas.openxmlformats.org/officeDocument/2006/relationships/hyperlink" Target="http://pjreddie.com/yolo/" TargetMode="External"/></Relationships>
</file>

<file path=ppt/slides/_rels/slide69.xml.rels><?xml version="1.0" encoding="UTF-8" standalone="yes"?>
<Relationships xmlns="http://schemas.openxmlformats.org/package/2006/relationships"><Relationship Id="rId3" Type="http://schemas.openxmlformats.org/officeDocument/2006/relationships/hyperlink" Target="https://towardsdatascience.com/yolo-you-only-look-once-real-time-object-detection-explained-492dc9230006" TargetMode="External"/><Relationship Id="rId2" Type="http://schemas.openxmlformats.org/officeDocument/2006/relationships/notesSlide" Target="../notesSlides/notesSlide48.xml"/><Relationship Id="rId1" Type="http://schemas.openxmlformats.org/officeDocument/2006/relationships/slideLayout" Target="../slideLayouts/slideLayout22.xml"/><Relationship Id="rId6" Type="http://schemas.openxmlformats.org/officeDocument/2006/relationships/image" Target="../media/image57.png"/><Relationship Id="rId5" Type="http://schemas.openxmlformats.org/officeDocument/2006/relationships/image" Target="../media/image58.jpeg"/><Relationship Id="rId4" Type="http://schemas.openxmlformats.org/officeDocument/2006/relationships/hyperlink" Target="https://jonathan-hui.medium.com/real-time-object-detection-with-yolo-yolov2-28b1b93e2088"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hyperlink" Target="https://medium.com/comet-app/review-of-deep-learning-algorithms-for-object-detection-c1f3d437b852" TargetMode="External"/></Relationships>
</file>

<file path=ppt/slides/_rels/slide7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hyperlink" Target="https://docs.ultralytics.com/tasks/segment/" TargetMode="External"/><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1.xml"/><Relationship Id="rId1" Type="http://schemas.openxmlformats.org/officeDocument/2006/relationships/slideLayout" Target="../slideLayouts/slideLayout6.xml"/><Relationship Id="rId5" Type="http://schemas.openxmlformats.org/officeDocument/2006/relationships/hyperlink" Target="https://doi.org/10.1007/s11661-020-06008-4" TargetMode="External"/><Relationship Id="rId4" Type="http://schemas.openxmlformats.org/officeDocument/2006/relationships/image" Target="../media/image8.png"/></Relationships>
</file>

<file path=ppt/slides/_rels/slide75.xml.rels><?xml version="1.0" encoding="UTF-8" standalone="yes"?>
<Relationships xmlns="http://schemas.openxmlformats.org/package/2006/relationships"><Relationship Id="rId3" Type="http://schemas.openxmlformats.org/officeDocument/2006/relationships/hyperlink" Target="https://doi.org/10.1016/j.commatsci.2022.111527" TargetMode="External"/><Relationship Id="rId2" Type="http://schemas.openxmlformats.org/officeDocument/2006/relationships/notesSlide" Target="../notesSlides/notesSlide52.xml"/><Relationship Id="rId1" Type="http://schemas.openxmlformats.org/officeDocument/2006/relationships/slideLayout" Target="../slideLayouts/slideLayout6.xml"/><Relationship Id="rId4" Type="http://schemas.openxmlformats.org/officeDocument/2006/relationships/image" Target="../media/image61.png"/></Relationships>
</file>

<file path=ppt/slides/_rels/slide7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3.xml"/><Relationship Id="rId1" Type="http://schemas.openxmlformats.org/officeDocument/2006/relationships/slideLayout" Target="../slideLayouts/slideLayout6.xml"/><Relationship Id="rId5" Type="http://schemas.openxmlformats.org/officeDocument/2006/relationships/hyperlink" Target="https://doi.org/10.1016/j.xcrp.2022.100876" TargetMode="External"/><Relationship Id="rId4" Type="http://schemas.openxmlformats.org/officeDocument/2006/relationships/image" Target="../media/image10.png"/></Relationships>
</file>

<file path=ppt/slides/_rels/slide7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4.xml"/><Relationship Id="rId1" Type="http://schemas.openxmlformats.org/officeDocument/2006/relationships/slideLayout" Target="../slideLayouts/slideLayout6.xml"/><Relationship Id="rId6" Type="http://schemas.openxmlformats.org/officeDocument/2006/relationships/hyperlink" Target="https://doi.org/10.1016/j.commatsci.2021.110576" TargetMode="External"/><Relationship Id="rId5" Type="http://schemas.openxmlformats.org/officeDocument/2006/relationships/image" Target="../media/image11.png"/><Relationship Id="rId4" Type="http://schemas.openxmlformats.org/officeDocument/2006/relationships/hyperlink" Target="https://doi.org/10.1016/j.xcrp.2022.100876"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6.xml"/><Relationship Id="rId5" Type="http://schemas.openxmlformats.org/officeDocument/2006/relationships/hyperlink" Target="https://doi.org/10.1007/s11661-020-06008-4" TargetMode="Externa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6.xml"/><Relationship Id="rId5" Type="http://schemas.openxmlformats.org/officeDocument/2006/relationships/hyperlink" Target="https://doi.org/10.1016/j.xcrp.2022.100876" TargetMode="Externa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1"/>
          <p:cNvSpPr txBox="1">
            <a:spLocks noGrp="1"/>
          </p:cNvSpPr>
          <p:nvPr>
            <p:ph type="ctrTitle"/>
          </p:nvPr>
        </p:nvSpPr>
        <p:spPr>
          <a:xfrm>
            <a:off x="359764" y="161943"/>
            <a:ext cx="8424472" cy="1383467"/>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chemeClr val="dk1"/>
              </a:buClr>
              <a:buSzPct val="100000"/>
              <a:buFont typeface="Calibri"/>
              <a:buNone/>
            </a:pPr>
            <a:endParaRPr sz="3200" dirty="0"/>
          </a:p>
          <a:p>
            <a:pPr marL="0" lvl="0" indent="0" algn="ctr" rtl="0">
              <a:lnSpc>
                <a:spcPct val="90000"/>
              </a:lnSpc>
              <a:spcBef>
                <a:spcPts val="0"/>
              </a:spcBef>
              <a:spcAft>
                <a:spcPts val="0"/>
              </a:spcAft>
              <a:buClr>
                <a:schemeClr val="dk1"/>
              </a:buClr>
              <a:buSzPct val="100000"/>
              <a:buFont typeface="Calibri"/>
              <a:buNone/>
            </a:pPr>
            <a:r>
              <a:rPr lang="en-US" sz="3200" dirty="0"/>
              <a:t>Bootcamp Overview:</a:t>
            </a:r>
            <a:endParaRPr sz="3200" dirty="0"/>
          </a:p>
          <a:p>
            <a:pPr marL="0" lvl="0" indent="0" algn="ctr" rtl="0">
              <a:lnSpc>
                <a:spcPct val="90000"/>
              </a:lnSpc>
              <a:spcBef>
                <a:spcPts val="0"/>
              </a:spcBef>
              <a:spcAft>
                <a:spcPts val="0"/>
              </a:spcAft>
              <a:buClr>
                <a:schemeClr val="dk1"/>
              </a:buClr>
              <a:buSzPct val="100000"/>
              <a:buFont typeface="Calibri"/>
              <a:buNone/>
            </a:pPr>
            <a:r>
              <a:rPr lang="en-US" sz="3200" dirty="0"/>
              <a:t>Machine Learning for</a:t>
            </a:r>
            <a:endParaRPr sz="3200" dirty="0"/>
          </a:p>
          <a:p>
            <a:pPr marL="0" lvl="0" indent="0" algn="ctr" rtl="0">
              <a:lnSpc>
                <a:spcPct val="90000"/>
              </a:lnSpc>
              <a:spcBef>
                <a:spcPts val="0"/>
              </a:spcBef>
              <a:spcAft>
                <a:spcPts val="0"/>
              </a:spcAft>
              <a:buClr>
                <a:schemeClr val="dk1"/>
              </a:buClr>
              <a:buSzPct val="100000"/>
              <a:buFont typeface="Calibri"/>
              <a:buNone/>
            </a:pPr>
            <a:r>
              <a:rPr lang="en-US" sz="3200" dirty="0"/>
              <a:t> Materials Science (ML4M)</a:t>
            </a:r>
            <a:endParaRPr sz="3200" dirty="0"/>
          </a:p>
        </p:txBody>
      </p:sp>
      <p:sp>
        <p:nvSpPr>
          <p:cNvPr id="176" name="Google Shape;176;p1"/>
          <p:cNvSpPr txBox="1">
            <a:spLocks noGrp="1"/>
          </p:cNvSpPr>
          <p:nvPr>
            <p:ph type="subTitle" idx="1"/>
          </p:nvPr>
        </p:nvSpPr>
        <p:spPr>
          <a:xfrm>
            <a:off x="1143000" y="1545410"/>
            <a:ext cx="6858000" cy="1383467"/>
          </a:xfrm>
          <a:prstGeom prst="rect">
            <a:avLst/>
          </a:prstGeom>
          <a:noFill/>
          <a:ln>
            <a:noFill/>
          </a:ln>
        </p:spPr>
        <p:txBody>
          <a:bodyPr spcFirstLastPara="1" wrap="square" lIns="91425" tIns="45700" rIns="91425" bIns="45700" anchor="t" anchorCtr="0">
            <a:normAutofit lnSpcReduction="10000"/>
          </a:bodyPr>
          <a:lstStyle/>
          <a:p>
            <a:pPr marL="0" lvl="0" indent="0" algn="ctr" rtl="0">
              <a:lnSpc>
                <a:spcPct val="90000"/>
              </a:lnSpc>
              <a:spcBef>
                <a:spcPts val="0"/>
              </a:spcBef>
              <a:spcAft>
                <a:spcPts val="0"/>
              </a:spcAft>
              <a:buClr>
                <a:schemeClr val="dk1"/>
              </a:buClr>
              <a:buSzPts val="1800"/>
              <a:buNone/>
            </a:pPr>
            <a:endParaRPr dirty="0"/>
          </a:p>
          <a:p>
            <a:pPr marL="0" lvl="0" indent="0" algn="ctr" rtl="0">
              <a:lnSpc>
                <a:spcPct val="90000"/>
              </a:lnSpc>
              <a:spcBef>
                <a:spcPts val="750"/>
              </a:spcBef>
              <a:spcAft>
                <a:spcPts val="0"/>
              </a:spcAft>
              <a:buClr>
                <a:schemeClr val="dk1"/>
              </a:buClr>
              <a:buSzPts val="1800"/>
              <a:buNone/>
            </a:pPr>
            <a:r>
              <a:rPr lang="en-US" dirty="0"/>
              <a:t>Ben Afflerbach, Dane Morgan </a:t>
            </a:r>
          </a:p>
          <a:p>
            <a:pPr marL="0" lvl="0" indent="0" algn="ctr" rtl="0">
              <a:lnSpc>
                <a:spcPct val="90000"/>
              </a:lnSpc>
              <a:spcBef>
                <a:spcPts val="750"/>
              </a:spcBef>
              <a:spcAft>
                <a:spcPts val="0"/>
              </a:spcAft>
              <a:buClr>
                <a:schemeClr val="dk1"/>
              </a:buClr>
              <a:buSzPts val="1800"/>
              <a:buNone/>
            </a:pPr>
            <a:r>
              <a:rPr lang="en-US" dirty="0"/>
              <a:t>July 19, 2023</a:t>
            </a:r>
          </a:p>
          <a:p>
            <a:pPr marL="0" lvl="0" indent="0" algn="ctr" rtl="0">
              <a:lnSpc>
                <a:spcPct val="90000"/>
              </a:lnSpc>
              <a:spcBef>
                <a:spcPts val="750"/>
              </a:spcBef>
              <a:spcAft>
                <a:spcPts val="0"/>
              </a:spcAft>
              <a:buClr>
                <a:schemeClr val="dk1"/>
              </a:buClr>
              <a:buSzPts val="1800"/>
              <a:buNone/>
            </a:pPr>
            <a:r>
              <a:rPr lang="en-US" dirty="0"/>
              <a:t>August 16, 2023</a:t>
            </a:r>
            <a:endParaRPr dirty="0"/>
          </a:p>
        </p:txBody>
      </p:sp>
      <p:sp>
        <p:nvSpPr>
          <p:cNvPr id="2" name="TextBox 1">
            <a:extLst>
              <a:ext uri="{FF2B5EF4-FFF2-40B4-BE49-F238E27FC236}">
                <a16:creationId xmlns:a16="http://schemas.microsoft.com/office/drawing/2014/main" id="{DC3F940F-1C90-D18E-964E-ADF6481D0A42}"/>
              </a:ext>
            </a:extLst>
          </p:cNvPr>
          <p:cNvSpPr txBox="1"/>
          <p:nvPr/>
        </p:nvSpPr>
        <p:spPr>
          <a:xfrm>
            <a:off x="667062" y="2829741"/>
            <a:ext cx="6130977" cy="1962076"/>
          </a:xfrm>
          <a:prstGeom prst="rect">
            <a:avLst/>
          </a:prstGeom>
          <a:noFill/>
        </p:spPr>
        <p:txBody>
          <a:bodyPr wrap="square" rtlCol="0">
            <a:spAutoFit/>
          </a:bodyPr>
          <a:lstStyle/>
          <a:p>
            <a:r>
              <a:rPr lang="en-US" dirty="0"/>
              <a:t>Day 2 Activities:</a:t>
            </a:r>
          </a:p>
          <a:p>
            <a:pPr marL="285750" indent="-285750">
              <a:buFontTx/>
              <a:buChar char="-"/>
            </a:pPr>
            <a:r>
              <a:rPr lang="en-US" dirty="0"/>
              <a:t>Shared through the Bootcamp Google Drive Folder: </a:t>
            </a:r>
            <a:r>
              <a:rPr lang="en-US" dirty="0">
                <a:hlinkClick r:id="rId3"/>
              </a:rPr>
              <a:t>https://drive.google.com/drive/folders/1TjL5o1-mwN8pRCQUyWeMmjsEr-KHvyNf?usp=sharing</a:t>
            </a:r>
            <a:r>
              <a:rPr lang="en-US" dirty="0"/>
              <a:t> </a:t>
            </a:r>
          </a:p>
          <a:p>
            <a:pPr marL="285750" indent="-285750">
              <a:buFontTx/>
              <a:buChar char="-"/>
            </a:pPr>
            <a:r>
              <a:rPr lang="en-US" dirty="0"/>
              <a:t>Running through Google </a:t>
            </a:r>
            <a:r>
              <a:rPr lang="en-US" dirty="0" err="1"/>
              <a:t>Colab</a:t>
            </a:r>
            <a:endParaRPr lang="en-US" dirty="0"/>
          </a:p>
          <a:p>
            <a:pPr marL="285750" indent="-285750">
              <a:buFontTx/>
              <a:buChar char="-"/>
            </a:pPr>
            <a:r>
              <a:rPr lang="en-US" dirty="0"/>
              <a:t>Follow instructions in the Agenda document to add the “ML4M - Bootcamp – Summer 2023” folder to your “My Drive”</a:t>
            </a:r>
            <a:br>
              <a:rPr lang="en-US" dirty="0"/>
            </a:br>
            <a:r>
              <a:rPr lang="en-US" dirty="0">
                <a:hlinkClick r:id="rId4"/>
              </a:rPr>
              <a:t>https://docs.google.com/document/d/1cQAASiwEHIv41tbnsuQrHGs9JxXb0W0XM2aX85VwoOI/edit?usp=sharing</a:t>
            </a:r>
            <a:r>
              <a:rPr lang="en-US" dirty="0"/>
              <a:t>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3691"/>
            <a:ext cx="9144000" cy="994172"/>
          </a:xfrm>
        </p:spPr>
        <p:txBody>
          <a:bodyPr>
            <a:normAutofit/>
          </a:bodyPr>
          <a:lstStyle/>
          <a:p>
            <a:r>
              <a:rPr lang="en-US" sz="2800" dirty="0"/>
              <a:t>Using a Variety of Models</a:t>
            </a:r>
          </a:p>
        </p:txBody>
      </p:sp>
      <p:sp>
        <p:nvSpPr>
          <p:cNvPr id="3" name="Content Placeholder 2">
            <a:extLst>
              <a:ext uri="{FF2B5EF4-FFF2-40B4-BE49-F238E27FC236}">
                <a16:creationId xmlns:a16="http://schemas.microsoft.com/office/drawing/2014/main" id="{C19274C5-4DCE-166C-8867-3E4FE99D5089}"/>
              </a:ext>
            </a:extLst>
          </p:cNvPr>
          <p:cNvSpPr>
            <a:spLocks noGrp="1"/>
          </p:cNvSpPr>
          <p:nvPr>
            <p:ph idx="1"/>
          </p:nvPr>
        </p:nvSpPr>
        <p:spPr>
          <a:xfrm>
            <a:off x="2225782" y="1450221"/>
            <a:ext cx="2885770" cy="3457486"/>
          </a:xfrm>
        </p:spPr>
        <p:txBody>
          <a:bodyPr>
            <a:normAutofit/>
          </a:bodyPr>
          <a:lstStyle/>
          <a:p>
            <a:r>
              <a:rPr lang="en-US" dirty="0"/>
              <a:t>Classification with </a:t>
            </a:r>
          </a:p>
          <a:p>
            <a:pPr lvl="1"/>
            <a:r>
              <a:rPr lang="en-US" dirty="0"/>
              <a:t>Fully connected NN </a:t>
            </a:r>
          </a:p>
          <a:p>
            <a:pPr lvl="1"/>
            <a:r>
              <a:rPr lang="en-US" dirty="0"/>
              <a:t>Convolutional NN - Hand crafted</a:t>
            </a:r>
          </a:p>
          <a:p>
            <a:pPr lvl="1"/>
            <a:r>
              <a:rPr lang="en-US" dirty="0"/>
              <a:t>Convolutional NN – VGG Backbone, data augmentation.</a:t>
            </a:r>
          </a:p>
        </p:txBody>
      </p:sp>
      <p:sp>
        <p:nvSpPr>
          <p:cNvPr id="4" name="Slide Number Placeholder 3"/>
          <p:cNvSpPr>
            <a:spLocks noGrp="1"/>
          </p:cNvSpPr>
          <p:nvPr>
            <p:ph type="sldNum" sz="quarter" idx="12"/>
          </p:nvPr>
        </p:nvSpPr>
        <p:spPr/>
        <p:txBody>
          <a:bodyPr/>
          <a:lstStyle/>
          <a:p>
            <a:fld id="{1665DBDF-0DC9-BA4C-A63F-3939D45DCCF9}" type="slidenum">
              <a:rPr lang="en-US" smtClean="0"/>
              <a:t>10</a:t>
            </a:fld>
            <a:endParaRPr lang="en-US" dirty="0"/>
          </a:p>
        </p:txBody>
      </p:sp>
      <p:pic>
        <p:nvPicPr>
          <p:cNvPr id="6" name="Picture 5">
            <a:extLst>
              <a:ext uri="{FF2B5EF4-FFF2-40B4-BE49-F238E27FC236}">
                <a16:creationId xmlns:a16="http://schemas.microsoft.com/office/drawing/2014/main" id="{0C23325E-93FB-E83E-9805-5C701A1989D6}"/>
              </a:ext>
            </a:extLst>
          </p:cNvPr>
          <p:cNvPicPr>
            <a:picLocks noChangeAspect="1"/>
          </p:cNvPicPr>
          <p:nvPr/>
        </p:nvPicPr>
        <p:blipFill>
          <a:blip r:embed="rId3"/>
          <a:stretch>
            <a:fillRect/>
          </a:stretch>
        </p:blipFill>
        <p:spPr>
          <a:xfrm>
            <a:off x="342794" y="1163902"/>
            <a:ext cx="1817557" cy="2462790"/>
          </a:xfrm>
          <a:prstGeom prst="rect">
            <a:avLst/>
          </a:prstGeom>
        </p:spPr>
      </p:pic>
      <p:cxnSp>
        <p:nvCxnSpPr>
          <p:cNvPr id="12" name="Straight Connector 11">
            <a:extLst>
              <a:ext uri="{FF2B5EF4-FFF2-40B4-BE49-F238E27FC236}">
                <a16:creationId xmlns:a16="http://schemas.microsoft.com/office/drawing/2014/main" id="{A7CE35E1-B283-B4F1-5B96-7CCCF8A4C69A}"/>
              </a:ext>
            </a:extLst>
          </p:cNvPr>
          <p:cNvCxnSpPr/>
          <p:nvPr/>
        </p:nvCxnSpPr>
        <p:spPr>
          <a:xfrm>
            <a:off x="1233884" y="4805792"/>
            <a:ext cx="600075" cy="0"/>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4FF6CD5F-3AFE-5040-3E72-0A98E3EDFBFB}"/>
              </a:ext>
            </a:extLst>
          </p:cNvPr>
          <p:cNvSpPr txBox="1"/>
          <p:nvPr/>
        </p:nvSpPr>
        <p:spPr>
          <a:xfrm>
            <a:off x="0" y="4536430"/>
            <a:ext cx="4320703" cy="461665"/>
          </a:xfrm>
          <a:prstGeom prst="rect">
            <a:avLst/>
          </a:prstGeom>
          <a:noFill/>
        </p:spPr>
        <p:txBody>
          <a:bodyPr wrap="square" rtlCol="0">
            <a:spAutoFit/>
          </a:bodyPr>
          <a:lstStyle/>
          <a:p>
            <a:r>
              <a:rPr lang="en-US" sz="1200" dirty="0"/>
              <a:t>Jacobs, R., et al. </a:t>
            </a:r>
            <a:r>
              <a:rPr lang="en-US" sz="1200" i="1" dirty="0"/>
              <a:t>Cell Rep. Phys. Sci. </a:t>
            </a:r>
            <a:r>
              <a:rPr lang="en-US" sz="1200" dirty="0"/>
              <a:t>2022: </a:t>
            </a:r>
            <a:r>
              <a:rPr lang="en-US" sz="1200" dirty="0">
                <a:hlinkClick r:id="rId4" tooltip="Persistent link using digital object identifier"/>
              </a:rPr>
              <a:t>https://doi.org/10.1016/j.xcrp.2022.100876</a:t>
            </a:r>
            <a:r>
              <a:rPr lang="en-US" sz="1200" dirty="0"/>
              <a:t>; </a:t>
            </a:r>
          </a:p>
        </p:txBody>
      </p:sp>
      <p:sp>
        <p:nvSpPr>
          <p:cNvPr id="9" name="TextBox 8">
            <a:extLst>
              <a:ext uri="{FF2B5EF4-FFF2-40B4-BE49-F238E27FC236}">
                <a16:creationId xmlns:a16="http://schemas.microsoft.com/office/drawing/2014/main" id="{B731B548-EAEC-D7C4-F52A-3F842A254867}"/>
              </a:ext>
            </a:extLst>
          </p:cNvPr>
          <p:cNvSpPr txBox="1"/>
          <p:nvPr/>
        </p:nvSpPr>
        <p:spPr>
          <a:xfrm>
            <a:off x="5259623" y="4010537"/>
            <a:ext cx="3461274" cy="369332"/>
          </a:xfrm>
          <a:prstGeom prst="rect">
            <a:avLst/>
          </a:prstGeom>
          <a:noFill/>
        </p:spPr>
        <p:txBody>
          <a:bodyPr wrap="square">
            <a:spAutoFit/>
          </a:bodyPr>
          <a:lstStyle/>
          <a:p>
            <a:pPr marL="285750" indent="-285750">
              <a:buFont typeface="Arial" panose="020B0604020202020204" pitchFamily="34" charset="0"/>
              <a:buChar char="•"/>
            </a:pPr>
            <a:r>
              <a:rPr lang="en-US" sz="1800" dirty="0"/>
              <a:t>Object detection with YOLO</a:t>
            </a:r>
          </a:p>
        </p:txBody>
      </p:sp>
      <p:pic>
        <p:nvPicPr>
          <p:cNvPr id="5" name="Picture 4">
            <a:extLst>
              <a:ext uri="{FF2B5EF4-FFF2-40B4-BE49-F238E27FC236}">
                <a16:creationId xmlns:a16="http://schemas.microsoft.com/office/drawing/2014/main" id="{0A2B101E-5872-4200-B23D-E8A4202BAF42}"/>
              </a:ext>
            </a:extLst>
          </p:cNvPr>
          <p:cNvPicPr>
            <a:picLocks noChangeAspect="1"/>
          </p:cNvPicPr>
          <p:nvPr/>
        </p:nvPicPr>
        <p:blipFill rotWithShape="1">
          <a:blip r:embed="rId5">
            <a:extLst>
              <a:ext uri="{28A0092B-C50C-407E-A947-70E740481C1C}">
                <a14:useLocalDpi xmlns:a14="http://schemas.microsoft.com/office/drawing/2010/main" val="0"/>
              </a:ext>
            </a:extLst>
          </a:blip>
          <a:srcRect l="44301" t="14098" r="27773" b="67098"/>
          <a:stretch/>
        </p:blipFill>
        <p:spPr bwMode="auto">
          <a:xfrm>
            <a:off x="5333181" y="1173117"/>
            <a:ext cx="3182169" cy="2856832"/>
          </a:xfrm>
          <a:prstGeom prst="rect">
            <a:avLst/>
          </a:prstGeom>
          <a:ln>
            <a:noFill/>
          </a:ln>
          <a:extLst>
            <a:ext uri="{53640926-AAD7-44D8-BBD7-CCE9431645EC}">
              <a14:shadowObscured xmlns:a14="http://schemas.microsoft.com/office/drawing/2010/main"/>
            </a:ext>
          </a:extLst>
        </p:spPr>
      </p:pic>
      <p:sp>
        <p:nvSpPr>
          <p:cNvPr id="10" name="TextBox 9">
            <a:extLst>
              <a:ext uri="{FF2B5EF4-FFF2-40B4-BE49-F238E27FC236}">
                <a16:creationId xmlns:a16="http://schemas.microsoft.com/office/drawing/2014/main" id="{9877DE31-6AD1-88E7-9321-2CE6422F6CD8}"/>
              </a:ext>
            </a:extLst>
          </p:cNvPr>
          <p:cNvSpPr txBox="1"/>
          <p:nvPr/>
        </p:nvSpPr>
        <p:spPr>
          <a:xfrm>
            <a:off x="4733707" y="4536430"/>
            <a:ext cx="3883519" cy="461665"/>
          </a:xfrm>
          <a:prstGeom prst="rect">
            <a:avLst/>
          </a:prstGeom>
          <a:noFill/>
        </p:spPr>
        <p:txBody>
          <a:bodyPr wrap="square">
            <a:spAutoFit/>
          </a:bodyPr>
          <a:lstStyle/>
          <a:p>
            <a:r>
              <a:rPr lang="en-US" sz="1200" dirty="0"/>
              <a:t>Shen, et al., Comp. Mat. Sci. 2021</a:t>
            </a:r>
            <a:r>
              <a:rPr lang="en-US" sz="1200" dirty="0">
                <a:hlinkClick r:id="rId6" tooltip="Persistent link using digital object identifier"/>
              </a:rPr>
              <a:t> https://doi.org/10.1016/j.commatsci.2021.110576</a:t>
            </a:r>
            <a:endParaRPr lang="en-US" sz="1200" dirty="0"/>
          </a:p>
        </p:txBody>
      </p:sp>
    </p:spTree>
    <p:extLst>
      <p:ext uri="{BB962C8B-B14F-4D97-AF65-F5344CB8AC3E}">
        <p14:creationId xmlns:p14="http://schemas.microsoft.com/office/powerpoint/2010/main" val="28866667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chemeClr val="tx1"/>
                </a:solidFill>
              </a:rPr>
              <a:t>What Are Key Parts of the NN?</a:t>
            </a:r>
          </a:p>
        </p:txBody>
      </p:sp>
      <p:sp>
        <p:nvSpPr>
          <p:cNvPr id="7" name="矩形 58"/>
          <p:cNvSpPr/>
          <p:nvPr/>
        </p:nvSpPr>
        <p:spPr>
          <a:xfrm>
            <a:off x="545512" y="1620153"/>
            <a:ext cx="330188" cy="1737167"/>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sz="1191"/>
          </a:p>
        </p:txBody>
      </p:sp>
      <p:sp>
        <p:nvSpPr>
          <p:cNvPr id="9" name="文字方塊 6"/>
          <p:cNvSpPr txBox="1"/>
          <p:nvPr/>
        </p:nvSpPr>
        <p:spPr>
          <a:xfrm>
            <a:off x="328793" y="1301326"/>
            <a:ext cx="750870" cy="336887"/>
          </a:xfrm>
          <a:prstGeom prst="rect">
            <a:avLst/>
          </a:prstGeom>
          <a:noFill/>
        </p:spPr>
        <p:txBody>
          <a:bodyPr wrap="square" rtlCol="0">
            <a:spAutoFit/>
          </a:bodyPr>
          <a:lstStyle/>
          <a:p>
            <a:pPr algn="ctr"/>
            <a:r>
              <a:rPr lang="en-US" altLang="zh-TW" sz="1589" dirty="0"/>
              <a:t>Input</a:t>
            </a:r>
          </a:p>
        </p:txBody>
      </p:sp>
      <p:sp>
        <p:nvSpPr>
          <p:cNvPr id="15" name="矩形 14"/>
          <p:cNvSpPr/>
          <p:nvPr/>
        </p:nvSpPr>
        <p:spPr>
          <a:xfrm>
            <a:off x="594620" y="1717674"/>
            <a:ext cx="226919" cy="22691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sz="1191"/>
          </a:p>
        </p:txBody>
      </p:sp>
      <p:graphicFrame>
        <p:nvGraphicFramePr>
          <p:cNvPr id="16" name="Object 12"/>
          <p:cNvGraphicFramePr>
            <a:graphicFrameLocks noChangeAspect="1"/>
          </p:cNvGraphicFramePr>
          <p:nvPr>
            <p:extLst>
              <p:ext uri="{D42A27DB-BD31-4B8C-83A1-F6EECF244321}">
                <p14:modId xmlns:p14="http://schemas.microsoft.com/office/powerpoint/2010/main" val="3262432366"/>
              </p:ext>
            </p:extLst>
          </p:nvPr>
        </p:nvGraphicFramePr>
        <p:xfrm>
          <a:off x="603024" y="1654640"/>
          <a:ext cx="215363" cy="305711"/>
        </p:xfrm>
        <a:graphic>
          <a:graphicData uri="http://schemas.openxmlformats.org/presentationml/2006/ole">
            <mc:AlternateContent xmlns:mc="http://schemas.openxmlformats.org/markup-compatibility/2006">
              <mc:Choice xmlns:v="urn:schemas-microsoft-com:vml" Requires="v">
                <p:oleObj name="方程式" r:id="rId3" imgW="152280" imgH="215640" progId="Equation.3">
                  <p:embed/>
                </p:oleObj>
              </mc:Choice>
              <mc:Fallback>
                <p:oleObj name="方程式" r:id="rId3" imgW="152280" imgH="215640" progId="Equation.3">
                  <p:embed/>
                  <p:pic>
                    <p:nvPicPr>
                      <p:cNvPr id="16" name="Object 12"/>
                      <p:cNvPicPr>
                        <a:picLocks noChangeAspect="1" noChangeArrowheads="1"/>
                      </p:cNvPicPr>
                      <p:nvPr/>
                    </p:nvPicPr>
                    <p:blipFill>
                      <a:blip r:embed="rId4"/>
                      <a:srcRect/>
                      <a:stretch>
                        <a:fillRect/>
                      </a:stretch>
                    </p:blipFill>
                    <p:spPr bwMode="auto">
                      <a:xfrm>
                        <a:off x="603024" y="1654640"/>
                        <a:ext cx="215363" cy="30571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18" name="群組 77"/>
          <p:cNvGrpSpPr/>
          <p:nvPr/>
        </p:nvGrpSpPr>
        <p:grpSpPr>
          <a:xfrm>
            <a:off x="1858677" y="1301326"/>
            <a:ext cx="750870" cy="2071331"/>
            <a:chOff x="2332137" y="1770729"/>
            <a:chExt cx="1134648" cy="3130011"/>
          </a:xfrm>
        </p:grpSpPr>
        <p:sp>
          <p:nvSpPr>
            <p:cNvPr id="19" name="矩形 60"/>
            <p:cNvSpPr/>
            <p:nvPr/>
          </p:nvSpPr>
          <p:spPr>
            <a:xfrm>
              <a:off x="2504565" y="2224872"/>
              <a:ext cx="746342" cy="2675868"/>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sz="1191"/>
            </a:p>
          </p:txBody>
        </p:sp>
        <p:sp>
          <p:nvSpPr>
            <p:cNvPr id="20" name="文字方塊 3"/>
            <p:cNvSpPr txBox="1"/>
            <p:nvPr/>
          </p:nvSpPr>
          <p:spPr>
            <a:xfrm>
              <a:off x="2332137" y="1770729"/>
              <a:ext cx="1134648" cy="509074"/>
            </a:xfrm>
            <a:prstGeom prst="rect">
              <a:avLst/>
            </a:prstGeom>
            <a:noFill/>
          </p:spPr>
          <p:txBody>
            <a:bodyPr wrap="square" rtlCol="0">
              <a:spAutoFit/>
            </a:bodyPr>
            <a:lstStyle/>
            <a:p>
              <a:pPr algn="ctr"/>
              <a:r>
                <a:rPr lang="en-US" altLang="zh-TW" sz="1589" dirty="0"/>
                <a:t>Layer</a:t>
              </a:r>
              <a:endParaRPr lang="zh-TW" altLang="en-US" sz="1589" dirty="0"/>
            </a:p>
          </p:txBody>
        </p:sp>
        <p:sp>
          <p:nvSpPr>
            <p:cNvPr id="21" name="橢圓 17"/>
            <p:cNvSpPr/>
            <p:nvPr/>
          </p:nvSpPr>
          <p:spPr>
            <a:xfrm>
              <a:off x="2601675" y="3080194"/>
              <a:ext cx="574159" cy="574159"/>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1191" dirty="0"/>
                <a:t>j</a:t>
              </a:r>
              <a:endParaRPr lang="zh-TW" altLang="en-US" sz="1191" dirty="0"/>
            </a:p>
          </p:txBody>
        </p:sp>
      </p:grpSp>
      <p:sp>
        <p:nvSpPr>
          <p:cNvPr id="25" name="矩形 21"/>
          <p:cNvSpPr/>
          <p:nvPr/>
        </p:nvSpPr>
        <p:spPr>
          <a:xfrm>
            <a:off x="597073" y="3020084"/>
            <a:ext cx="226919" cy="22691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sz="1191"/>
          </a:p>
        </p:txBody>
      </p:sp>
      <p:graphicFrame>
        <p:nvGraphicFramePr>
          <p:cNvPr id="26" name="Object 12"/>
          <p:cNvGraphicFramePr>
            <a:graphicFrameLocks noChangeAspect="1"/>
          </p:cNvGraphicFramePr>
          <p:nvPr>
            <p:extLst>
              <p:ext uri="{D42A27DB-BD31-4B8C-83A1-F6EECF244321}">
                <p14:modId xmlns:p14="http://schemas.microsoft.com/office/powerpoint/2010/main" val="2012206389"/>
              </p:ext>
            </p:extLst>
          </p:nvPr>
        </p:nvGraphicFramePr>
        <p:xfrm>
          <a:off x="595011" y="2956386"/>
          <a:ext cx="269992" cy="323570"/>
        </p:xfrm>
        <a:graphic>
          <a:graphicData uri="http://schemas.openxmlformats.org/presentationml/2006/ole">
            <mc:AlternateContent xmlns:mc="http://schemas.openxmlformats.org/markup-compatibility/2006">
              <mc:Choice xmlns:v="urn:schemas-microsoft-com:vml" Requires="v">
                <p:oleObj name="方程式" r:id="rId5" imgW="190440" imgH="228600" progId="Equation.3">
                  <p:embed/>
                </p:oleObj>
              </mc:Choice>
              <mc:Fallback>
                <p:oleObj name="方程式" r:id="rId5" imgW="190440" imgH="228600" progId="Equation.3">
                  <p:embed/>
                  <p:pic>
                    <p:nvPicPr>
                      <p:cNvPr id="26" name="Object 12"/>
                      <p:cNvPicPr>
                        <a:picLocks noChangeAspect="1" noChangeArrowheads="1"/>
                      </p:cNvPicPr>
                      <p:nvPr/>
                    </p:nvPicPr>
                    <p:blipFill>
                      <a:blip r:embed="rId6"/>
                      <a:srcRect/>
                      <a:stretch>
                        <a:fillRect/>
                      </a:stretch>
                    </p:blipFill>
                    <p:spPr bwMode="auto">
                      <a:xfrm>
                        <a:off x="595011" y="2956386"/>
                        <a:ext cx="269992" cy="32357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7" name="文字方塊 23"/>
          <p:cNvSpPr txBox="1"/>
          <p:nvPr/>
        </p:nvSpPr>
        <p:spPr>
          <a:xfrm rot="5400000">
            <a:off x="514969" y="2531269"/>
            <a:ext cx="509067" cy="377476"/>
          </a:xfrm>
          <a:prstGeom prst="rect">
            <a:avLst/>
          </a:prstGeom>
          <a:noFill/>
        </p:spPr>
        <p:txBody>
          <a:bodyPr wrap="square" rtlCol="0">
            <a:spAutoFit/>
          </a:bodyPr>
          <a:lstStyle/>
          <a:p>
            <a:pPr algn="ctr"/>
            <a:r>
              <a:rPr lang="en-US" altLang="zh-TW" sz="1853" dirty="0"/>
              <a:t>……</a:t>
            </a:r>
            <a:endParaRPr lang="zh-TW" altLang="en-US" sz="1853" dirty="0"/>
          </a:p>
        </p:txBody>
      </p:sp>
      <p:cxnSp>
        <p:nvCxnSpPr>
          <p:cNvPr id="55" name="直線單箭頭接點 44"/>
          <p:cNvCxnSpPr>
            <a:cxnSpLocks/>
            <a:stCxn id="16" idx="3"/>
            <a:endCxn id="21" idx="2"/>
          </p:cNvCxnSpPr>
          <p:nvPr/>
        </p:nvCxnSpPr>
        <p:spPr>
          <a:xfrm>
            <a:off x="818387" y="1807495"/>
            <a:ext cx="1218661" cy="55036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ED716A18-38AF-4AAD-AE87-6D64BE0DF0EF}"/>
              </a:ext>
            </a:extLst>
          </p:cNvPr>
          <p:cNvSpPr txBox="1"/>
          <p:nvPr/>
        </p:nvSpPr>
        <p:spPr>
          <a:xfrm>
            <a:off x="226507" y="4822187"/>
            <a:ext cx="2822376" cy="194220"/>
          </a:xfrm>
          <a:prstGeom prst="rect">
            <a:avLst/>
          </a:prstGeom>
          <a:noFill/>
        </p:spPr>
        <p:txBody>
          <a:bodyPr wrap="square" rtlCol="0">
            <a:spAutoFit/>
          </a:bodyPr>
          <a:lstStyle/>
          <a:p>
            <a:pPr algn="ctr"/>
            <a:r>
              <a:rPr lang="en-US" sz="662" dirty="0"/>
              <a:t>Figure credit: Modified from Hung-</a:t>
            </a:r>
            <a:r>
              <a:rPr lang="en-US" sz="662" dirty="0" err="1"/>
              <a:t>yi</a:t>
            </a:r>
            <a:r>
              <a:rPr lang="en-US" sz="662" dirty="0"/>
              <a:t> Lee – Deep Learning Tutorial</a:t>
            </a:r>
          </a:p>
        </p:txBody>
      </p:sp>
      <p:sp>
        <p:nvSpPr>
          <p:cNvPr id="81" name="TextBox 80">
            <a:extLst>
              <a:ext uri="{FF2B5EF4-FFF2-40B4-BE49-F238E27FC236}">
                <a16:creationId xmlns:a16="http://schemas.microsoft.com/office/drawing/2014/main" id="{05F60F13-C58E-ABA7-D75A-6807E9681CEC}"/>
              </a:ext>
            </a:extLst>
          </p:cNvPr>
          <p:cNvSpPr txBox="1"/>
          <p:nvPr/>
        </p:nvSpPr>
        <p:spPr>
          <a:xfrm>
            <a:off x="1191754" y="1673829"/>
            <a:ext cx="401072" cy="338554"/>
          </a:xfrm>
          <a:prstGeom prst="rect">
            <a:avLst/>
          </a:prstGeom>
          <a:noFill/>
        </p:spPr>
        <p:txBody>
          <a:bodyPr wrap="none" rtlCol="0">
            <a:spAutoFit/>
          </a:bodyPr>
          <a:lstStyle/>
          <a:p>
            <a:r>
              <a:rPr lang="en-US" sz="1600" i="1" dirty="0"/>
              <a:t>w</a:t>
            </a:r>
            <a:r>
              <a:rPr lang="en-US" sz="1600" baseline="-25000" dirty="0"/>
              <a:t>1</a:t>
            </a:r>
          </a:p>
        </p:txBody>
      </p: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874F0E63-657C-9EBB-8AF2-E92662E7ADC6}"/>
                  </a:ext>
                </a:extLst>
              </p:cNvPr>
              <p:cNvSpPr txBox="1"/>
              <p:nvPr/>
            </p:nvSpPr>
            <p:spPr>
              <a:xfrm>
                <a:off x="4074458" y="808883"/>
                <a:ext cx="4793107" cy="492443"/>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sz="3200" b="0" i="1" smtClean="0">
                              <a:latin typeface="Cambria Math" panose="02040503050406030204" pitchFamily="18" charset="0"/>
                            </a:rPr>
                          </m:ctrlPr>
                        </m:sSubPr>
                        <m:e>
                          <m:r>
                            <a:rPr lang="en-US" sz="3200" i="1">
                              <a:latin typeface="Cambria Math" panose="02040503050406030204" pitchFamily="18" charset="0"/>
                            </a:rPr>
                            <m:t>𝑥</m:t>
                          </m:r>
                        </m:e>
                        <m:sub>
                          <m:r>
                            <a:rPr lang="en-US" sz="3200" b="0" i="1" smtClean="0">
                              <a:latin typeface="Cambria Math" panose="02040503050406030204" pitchFamily="18" charset="0"/>
                            </a:rPr>
                            <m:t>1</m:t>
                          </m:r>
                        </m:sub>
                      </m:sSub>
                      <m:r>
                        <a:rPr lang="en-US" sz="3200" b="0" i="1" smtClean="0">
                          <a:latin typeface="Cambria Math" panose="02040503050406030204" pitchFamily="18" charset="0"/>
                        </a:rPr>
                        <m:t>=</m:t>
                      </m:r>
                      <m:r>
                        <a:rPr lang="en-US" sz="3200" b="0" i="1" smtClean="0">
                          <a:latin typeface="Cambria Math" panose="02040503050406030204" pitchFamily="18" charset="0"/>
                        </a:rPr>
                        <m:t>𝐴𝑡𝑜𝑚𝑖𝑐</m:t>
                      </m:r>
                      <m:r>
                        <a:rPr lang="en-US" sz="3200" b="0" i="1" smtClean="0">
                          <a:latin typeface="Cambria Math" panose="02040503050406030204" pitchFamily="18" charset="0"/>
                        </a:rPr>
                        <m:t> </m:t>
                      </m:r>
                      <m:r>
                        <a:rPr lang="en-US" sz="3200" b="0" i="1" smtClean="0">
                          <a:latin typeface="Cambria Math" panose="02040503050406030204" pitchFamily="18" charset="0"/>
                        </a:rPr>
                        <m:t>𝑅𝑎𝑑𝑖𝑢𝑠</m:t>
                      </m:r>
                      <m:r>
                        <a:rPr lang="en-US" sz="3200" b="0" i="1" smtClean="0">
                          <a:latin typeface="Cambria Math" panose="02040503050406030204" pitchFamily="18" charset="0"/>
                        </a:rPr>
                        <m:t>=1.5</m:t>
                      </m:r>
                    </m:oMath>
                  </m:oMathPara>
                </a14:m>
                <a:endParaRPr lang="en-US" sz="3200" i="1" dirty="0"/>
              </a:p>
            </p:txBody>
          </p:sp>
        </mc:Choice>
        <mc:Fallback>
          <p:sp>
            <p:nvSpPr>
              <p:cNvPr id="10" name="TextBox 9">
                <a:extLst>
                  <a:ext uri="{FF2B5EF4-FFF2-40B4-BE49-F238E27FC236}">
                    <a16:creationId xmlns:a16="http://schemas.microsoft.com/office/drawing/2014/main" id="{874F0E63-657C-9EBB-8AF2-E92662E7ADC6}"/>
                  </a:ext>
                </a:extLst>
              </p:cNvPr>
              <p:cNvSpPr txBox="1">
                <a:spLocks noRot="1" noChangeAspect="1" noMove="1" noResize="1" noEditPoints="1" noAdjustHandles="1" noChangeArrowheads="1" noChangeShapeType="1" noTextEdit="1"/>
              </p:cNvSpPr>
              <p:nvPr/>
            </p:nvSpPr>
            <p:spPr>
              <a:xfrm>
                <a:off x="4074458" y="808883"/>
                <a:ext cx="4793107" cy="492443"/>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004DDEA3-D7FD-D2C9-931E-B0FD25FDACDD}"/>
                  </a:ext>
                </a:extLst>
              </p:cNvPr>
              <p:cNvSpPr txBox="1"/>
              <p:nvPr/>
            </p:nvSpPr>
            <p:spPr>
              <a:xfrm>
                <a:off x="5423647" y="1408418"/>
                <a:ext cx="1637436" cy="492443"/>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𝑤</m:t>
                          </m:r>
                        </m:e>
                        <m:sub>
                          <m:r>
                            <a:rPr lang="en-US" sz="3200" b="0" i="1" smtClean="0">
                              <a:latin typeface="Cambria Math" panose="02040503050406030204" pitchFamily="18" charset="0"/>
                            </a:rPr>
                            <m:t>1</m:t>
                          </m:r>
                        </m:sub>
                      </m:sSub>
                      <m:r>
                        <a:rPr lang="en-US" sz="3200" b="0" i="1" smtClean="0">
                          <a:latin typeface="Cambria Math" panose="02040503050406030204" pitchFamily="18" charset="0"/>
                        </a:rPr>
                        <m:t>=0.5</m:t>
                      </m:r>
                    </m:oMath>
                  </m:oMathPara>
                </a14:m>
                <a:endParaRPr lang="en-US" sz="3200" i="1" dirty="0"/>
              </a:p>
            </p:txBody>
          </p:sp>
        </mc:Choice>
        <mc:Fallback>
          <p:sp>
            <p:nvSpPr>
              <p:cNvPr id="11" name="TextBox 10">
                <a:extLst>
                  <a:ext uri="{FF2B5EF4-FFF2-40B4-BE49-F238E27FC236}">
                    <a16:creationId xmlns:a16="http://schemas.microsoft.com/office/drawing/2014/main" id="{004DDEA3-D7FD-D2C9-931E-B0FD25FDACDD}"/>
                  </a:ext>
                </a:extLst>
              </p:cNvPr>
              <p:cNvSpPr txBox="1">
                <a:spLocks noRot="1" noChangeAspect="1" noMove="1" noResize="1" noEditPoints="1" noAdjustHandles="1" noChangeArrowheads="1" noChangeShapeType="1" noTextEdit="1"/>
              </p:cNvSpPr>
              <p:nvPr/>
            </p:nvSpPr>
            <p:spPr>
              <a:xfrm>
                <a:off x="5423647" y="1408418"/>
                <a:ext cx="1637436" cy="492443"/>
              </a:xfrm>
              <a:prstGeom prst="rect">
                <a:avLst/>
              </a:prstGeom>
              <a:blipFill>
                <a:blip r:embed="rId8"/>
                <a:stretch>
                  <a:fillRect/>
                </a:stretch>
              </a:blipFill>
            </p:spPr>
            <p:txBody>
              <a:bodyPr/>
              <a:lstStyle/>
              <a:p>
                <a:r>
                  <a:rPr lang="en-US">
                    <a:noFill/>
                  </a:rPr>
                  <a:t> </a:t>
                </a:r>
              </a:p>
            </p:txBody>
          </p:sp>
        </mc:Fallback>
      </mc:AlternateContent>
      <p:cxnSp>
        <p:nvCxnSpPr>
          <p:cNvPr id="12" name="直線單箭頭接點 44">
            <a:extLst>
              <a:ext uri="{FF2B5EF4-FFF2-40B4-BE49-F238E27FC236}">
                <a16:creationId xmlns:a16="http://schemas.microsoft.com/office/drawing/2014/main" id="{719BDCC5-A57B-DCB0-2646-889147A899CB}"/>
              </a:ext>
            </a:extLst>
          </p:cNvPr>
          <p:cNvCxnSpPr>
            <a:cxnSpLocks/>
          </p:cNvCxnSpPr>
          <p:nvPr/>
        </p:nvCxnSpPr>
        <p:spPr>
          <a:xfrm>
            <a:off x="2422306" y="2357863"/>
            <a:ext cx="48457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文字方塊 3">
            <a:extLst>
              <a:ext uri="{FF2B5EF4-FFF2-40B4-BE49-F238E27FC236}">
                <a16:creationId xmlns:a16="http://schemas.microsoft.com/office/drawing/2014/main" id="{C66F6685-E7EC-1619-53BD-B558CA722431}"/>
              </a:ext>
            </a:extLst>
          </p:cNvPr>
          <p:cNvSpPr txBox="1"/>
          <p:nvPr/>
        </p:nvSpPr>
        <p:spPr>
          <a:xfrm>
            <a:off x="2607369" y="1977166"/>
            <a:ext cx="969387" cy="336887"/>
          </a:xfrm>
          <a:prstGeom prst="rect">
            <a:avLst/>
          </a:prstGeom>
          <a:noFill/>
        </p:spPr>
        <p:txBody>
          <a:bodyPr wrap="square" rtlCol="0">
            <a:spAutoFit/>
          </a:bodyPr>
          <a:lstStyle/>
          <a:p>
            <a:pPr algn="ctr"/>
            <a:r>
              <a:rPr lang="en-US" altLang="zh-TW" sz="1589" dirty="0"/>
              <a:t>Output</a:t>
            </a:r>
            <a:endParaRPr lang="zh-TW" altLang="en-US" sz="1589" dirty="0"/>
          </a:p>
        </p:txBody>
      </p:sp>
      <mc:AlternateContent xmlns:mc="http://schemas.openxmlformats.org/markup-compatibility/2006">
        <mc:Choice xmlns:a14="http://schemas.microsoft.com/office/drawing/2010/main" Requires="a14">
          <p:sp>
            <p:nvSpPr>
              <p:cNvPr id="22" name="TextBox 21">
                <a:extLst>
                  <a:ext uri="{FF2B5EF4-FFF2-40B4-BE49-F238E27FC236}">
                    <a16:creationId xmlns:a16="http://schemas.microsoft.com/office/drawing/2014/main" id="{9210DC87-9560-106C-2667-F995ED1963D3}"/>
                  </a:ext>
                </a:extLst>
              </p:cNvPr>
              <p:cNvSpPr txBox="1"/>
              <p:nvPr/>
            </p:nvSpPr>
            <p:spPr>
              <a:xfrm>
                <a:off x="5065058" y="2090105"/>
                <a:ext cx="2259786" cy="492443"/>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𝑤</m:t>
                          </m:r>
                        </m:e>
                        <m:sub>
                          <m:r>
                            <a:rPr lang="en-US" sz="3200" b="0" i="1" smtClean="0">
                              <a:latin typeface="Cambria Math" panose="02040503050406030204" pitchFamily="18" charset="0"/>
                            </a:rPr>
                            <m:t>1</m:t>
                          </m:r>
                        </m:sub>
                      </m:sSub>
                      <m:sSub>
                        <m:sSubPr>
                          <m:ctrlPr>
                            <a:rPr lang="en-US" sz="3200" i="1">
                              <a:latin typeface="Cambria Math" panose="02040503050406030204" pitchFamily="18" charset="0"/>
                            </a:rPr>
                          </m:ctrlPr>
                        </m:sSubPr>
                        <m:e>
                          <m:r>
                            <a:rPr lang="en-US" sz="3200" i="1">
                              <a:latin typeface="Cambria Math" panose="02040503050406030204" pitchFamily="18" charset="0"/>
                            </a:rPr>
                            <m:t>𝑥</m:t>
                          </m:r>
                        </m:e>
                        <m:sub>
                          <m:r>
                            <a:rPr lang="en-US" sz="3200" i="1">
                              <a:latin typeface="Cambria Math" panose="02040503050406030204" pitchFamily="18" charset="0"/>
                            </a:rPr>
                            <m:t>1</m:t>
                          </m:r>
                        </m:sub>
                      </m:sSub>
                      <m:r>
                        <a:rPr lang="en-US" sz="3200" b="0" i="1" smtClean="0">
                          <a:latin typeface="Cambria Math" panose="02040503050406030204" pitchFamily="18" charset="0"/>
                        </a:rPr>
                        <m:t>=0.75</m:t>
                      </m:r>
                    </m:oMath>
                  </m:oMathPara>
                </a14:m>
                <a:endParaRPr lang="en-US" sz="3200" i="1" dirty="0"/>
              </a:p>
            </p:txBody>
          </p:sp>
        </mc:Choice>
        <mc:Fallback>
          <p:sp>
            <p:nvSpPr>
              <p:cNvPr id="22" name="TextBox 21">
                <a:extLst>
                  <a:ext uri="{FF2B5EF4-FFF2-40B4-BE49-F238E27FC236}">
                    <a16:creationId xmlns:a16="http://schemas.microsoft.com/office/drawing/2014/main" id="{9210DC87-9560-106C-2667-F995ED1963D3}"/>
                  </a:ext>
                </a:extLst>
              </p:cNvPr>
              <p:cNvSpPr txBox="1">
                <a:spLocks noRot="1" noChangeAspect="1" noMove="1" noResize="1" noEditPoints="1" noAdjustHandles="1" noChangeArrowheads="1" noChangeShapeType="1" noTextEdit="1"/>
              </p:cNvSpPr>
              <p:nvPr/>
            </p:nvSpPr>
            <p:spPr>
              <a:xfrm>
                <a:off x="5065058" y="2090105"/>
                <a:ext cx="2259786" cy="492443"/>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3" name="TextBox 22">
                <a:extLst>
                  <a:ext uri="{FF2B5EF4-FFF2-40B4-BE49-F238E27FC236}">
                    <a16:creationId xmlns:a16="http://schemas.microsoft.com/office/drawing/2014/main" id="{2AEE59DF-E063-BBAE-21C5-8397527E2425}"/>
                  </a:ext>
                </a:extLst>
              </p:cNvPr>
              <p:cNvSpPr txBox="1"/>
              <p:nvPr/>
            </p:nvSpPr>
            <p:spPr>
              <a:xfrm>
                <a:off x="2523530" y="2656241"/>
                <a:ext cx="4801314" cy="492443"/>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𝑂𝑢𝑡𝑝𝑢𝑡</m:t>
                      </m:r>
                      <m:r>
                        <a:rPr lang="en-US" sz="3200" b="0" i="1" smtClean="0">
                          <a:latin typeface="Cambria Math" panose="02040503050406030204" pitchFamily="18" charset="0"/>
                        </a:rPr>
                        <m:t>= </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𝐹</m:t>
                          </m:r>
                          <m:r>
                            <a:rPr lang="en-US" sz="3200" b="0" i="1" smtClean="0">
                              <a:latin typeface="Cambria Math" panose="02040503050406030204" pitchFamily="18" charset="0"/>
                            </a:rPr>
                            <m:t>(</m:t>
                          </m:r>
                          <m:r>
                            <a:rPr lang="en-US" sz="3200" b="0" i="1" smtClean="0">
                              <a:latin typeface="Cambria Math" panose="02040503050406030204" pitchFamily="18" charset="0"/>
                            </a:rPr>
                            <m:t>𝑤</m:t>
                          </m:r>
                        </m:e>
                        <m:sub>
                          <m:r>
                            <a:rPr lang="en-US" sz="3200" b="0" i="1" smtClean="0">
                              <a:latin typeface="Cambria Math" panose="02040503050406030204" pitchFamily="18" charset="0"/>
                            </a:rPr>
                            <m:t>1</m:t>
                          </m:r>
                        </m:sub>
                      </m:sSub>
                      <m:sSub>
                        <m:sSubPr>
                          <m:ctrlPr>
                            <a:rPr lang="en-US" sz="3200" i="1">
                              <a:latin typeface="Cambria Math" panose="02040503050406030204" pitchFamily="18" charset="0"/>
                            </a:rPr>
                          </m:ctrlPr>
                        </m:sSubPr>
                        <m:e>
                          <m:r>
                            <a:rPr lang="en-US" sz="3200" i="1">
                              <a:latin typeface="Cambria Math" panose="02040503050406030204" pitchFamily="18" charset="0"/>
                            </a:rPr>
                            <m:t>𝑥</m:t>
                          </m:r>
                        </m:e>
                        <m:sub>
                          <m:r>
                            <a:rPr lang="en-US" sz="3200" i="1">
                              <a:latin typeface="Cambria Math" panose="02040503050406030204" pitchFamily="18" charset="0"/>
                            </a:rPr>
                            <m:t>1</m:t>
                          </m:r>
                        </m:sub>
                      </m:sSub>
                      <m:r>
                        <a:rPr lang="en-US" sz="3200" b="0" i="1" smtClean="0">
                          <a:latin typeface="Cambria Math" panose="02040503050406030204" pitchFamily="18" charset="0"/>
                        </a:rPr>
                        <m:t>)</m:t>
                      </m:r>
                      <m:r>
                        <a:rPr lang="en-US" sz="3200" b="0" i="1" smtClean="0">
                          <a:latin typeface="Cambria Math" panose="02040503050406030204" pitchFamily="18" charset="0"/>
                        </a:rPr>
                        <m:t>=0.75</m:t>
                      </m:r>
                    </m:oMath>
                  </m:oMathPara>
                </a14:m>
                <a:endParaRPr lang="en-US" sz="3200" i="1" dirty="0"/>
              </a:p>
            </p:txBody>
          </p:sp>
        </mc:Choice>
        <mc:Fallback>
          <p:sp>
            <p:nvSpPr>
              <p:cNvPr id="23" name="TextBox 22">
                <a:extLst>
                  <a:ext uri="{FF2B5EF4-FFF2-40B4-BE49-F238E27FC236}">
                    <a16:creationId xmlns:a16="http://schemas.microsoft.com/office/drawing/2014/main" id="{2AEE59DF-E063-BBAE-21C5-8397527E2425}"/>
                  </a:ext>
                </a:extLst>
              </p:cNvPr>
              <p:cNvSpPr txBox="1">
                <a:spLocks noRot="1" noChangeAspect="1" noMove="1" noResize="1" noEditPoints="1" noAdjustHandles="1" noChangeArrowheads="1" noChangeShapeType="1" noTextEdit="1"/>
              </p:cNvSpPr>
              <p:nvPr/>
            </p:nvSpPr>
            <p:spPr>
              <a:xfrm>
                <a:off x="2523530" y="2656241"/>
                <a:ext cx="4801314" cy="492443"/>
              </a:xfrm>
              <a:prstGeom prst="rect">
                <a:avLst/>
              </a:prstGeom>
              <a:blipFill>
                <a:blip r:embed="rId10"/>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5097353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a:extLst>
              <a:ext uri="{FF2B5EF4-FFF2-40B4-BE49-F238E27FC236}">
                <a16:creationId xmlns:a16="http://schemas.microsoft.com/office/drawing/2014/main" id="{AA3DD651-0C12-F66A-414A-B5A0D3332D9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2983" r="63786" b="33283"/>
          <a:stretch/>
        </p:blipFill>
        <p:spPr bwMode="auto">
          <a:xfrm>
            <a:off x="6014907" y="2864448"/>
            <a:ext cx="2244518" cy="165069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normAutofit/>
          </a:bodyPr>
          <a:lstStyle/>
          <a:p>
            <a:r>
              <a:rPr lang="en-US" dirty="0">
                <a:solidFill>
                  <a:schemeClr val="tx1"/>
                </a:solidFill>
              </a:rPr>
              <a:t>What Are Key Parts of the NN?</a:t>
            </a:r>
          </a:p>
        </p:txBody>
      </p:sp>
      <p:sp>
        <p:nvSpPr>
          <p:cNvPr id="3" name="Content Placeholder 2"/>
          <p:cNvSpPr>
            <a:spLocks noGrp="1"/>
          </p:cNvSpPr>
          <p:nvPr>
            <p:ph idx="1"/>
          </p:nvPr>
        </p:nvSpPr>
        <p:spPr>
          <a:xfrm>
            <a:off x="110066" y="757027"/>
            <a:ext cx="4724261" cy="2107421"/>
          </a:xfrm>
        </p:spPr>
        <p:txBody>
          <a:bodyPr>
            <a:normAutofit/>
          </a:bodyPr>
          <a:lstStyle/>
          <a:p>
            <a:pPr>
              <a:lnSpc>
                <a:spcPct val="100000"/>
              </a:lnSpc>
            </a:pPr>
            <a:r>
              <a:rPr lang="en-US" sz="1800" dirty="0"/>
              <a:t>The NN has two major parts</a:t>
            </a:r>
          </a:p>
          <a:p>
            <a:pPr lvl="1"/>
            <a:r>
              <a:rPr lang="en-US" sz="1667" dirty="0"/>
              <a:t>Weights: </a:t>
            </a:r>
            <a:br>
              <a:rPr lang="en-US" sz="1667" dirty="0"/>
            </a:br>
            <a:r>
              <a:rPr lang="en-US" sz="1667" dirty="0"/>
              <a:t>Optimized during a fit to a certain NN</a:t>
            </a:r>
          </a:p>
          <a:p>
            <a:pPr lvl="1"/>
            <a:r>
              <a:rPr lang="en-US" sz="1667" dirty="0">
                <a:latin typeface="+mn-lt"/>
              </a:rPr>
              <a:t>Hyperparameters: </a:t>
            </a:r>
            <a:br>
              <a:rPr lang="en-US" sz="1667" dirty="0">
                <a:latin typeface="+mn-lt"/>
              </a:rPr>
            </a:br>
            <a:r>
              <a:rPr lang="en-US" sz="1667" dirty="0">
                <a:latin typeface="+mn-lt"/>
              </a:rPr>
              <a:t>Relate to the type of NN (number of layers, neurons/layer, activation function, </a:t>
            </a:r>
            <a:br>
              <a:rPr lang="en-US" sz="1667" dirty="0">
                <a:latin typeface="+mn-lt"/>
              </a:rPr>
            </a:br>
            <a:r>
              <a:rPr lang="en-US" sz="1667" dirty="0">
                <a:latin typeface="+mn-lt"/>
              </a:rPr>
              <a:t>training methods, …)</a:t>
            </a:r>
          </a:p>
        </p:txBody>
      </p:sp>
      <p:sp>
        <p:nvSpPr>
          <p:cNvPr id="7" name="矩形 58"/>
          <p:cNvSpPr/>
          <p:nvPr/>
        </p:nvSpPr>
        <p:spPr>
          <a:xfrm>
            <a:off x="590336" y="3103813"/>
            <a:ext cx="330188" cy="1737167"/>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sz="1191"/>
          </a:p>
        </p:txBody>
      </p:sp>
      <p:sp>
        <p:nvSpPr>
          <p:cNvPr id="9" name="文字方塊 6"/>
          <p:cNvSpPr txBox="1"/>
          <p:nvPr/>
        </p:nvSpPr>
        <p:spPr>
          <a:xfrm>
            <a:off x="373617" y="2784986"/>
            <a:ext cx="750870" cy="336887"/>
          </a:xfrm>
          <a:prstGeom prst="rect">
            <a:avLst/>
          </a:prstGeom>
          <a:noFill/>
        </p:spPr>
        <p:txBody>
          <a:bodyPr wrap="square" rtlCol="0">
            <a:spAutoFit/>
          </a:bodyPr>
          <a:lstStyle/>
          <a:p>
            <a:pPr algn="ctr"/>
            <a:r>
              <a:rPr lang="en-US" altLang="zh-TW" sz="1589" dirty="0"/>
              <a:t>Input</a:t>
            </a:r>
          </a:p>
        </p:txBody>
      </p:sp>
      <p:sp>
        <p:nvSpPr>
          <p:cNvPr id="14" name="矩形 13"/>
          <p:cNvSpPr/>
          <p:nvPr/>
        </p:nvSpPr>
        <p:spPr>
          <a:xfrm>
            <a:off x="635594" y="3578758"/>
            <a:ext cx="226919" cy="22691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sz="1191"/>
          </a:p>
        </p:txBody>
      </p:sp>
      <p:sp>
        <p:nvSpPr>
          <p:cNvPr id="15" name="矩形 14"/>
          <p:cNvSpPr/>
          <p:nvPr/>
        </p:nvSpPr>
        <p:spPr>
          <a:xfrm>
            <a:off x="639444" y="3201334"/>
            <a:ext cx="226919" cy="22691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sz="1191"/>
          </a:p>
        </p:txBody>
      </p:sp>
      <p:graphicFrame>
        <p:nvGraphicFramePr>
          <p:cNvPr id="16" name="Object 12"/>
          <p:cNvGraphicFramePr>
            <a:graphicFrameLocks noChangeAspect="1"/>
          </p:cNvGraphicFramePr>
          <p:nvPr/>
        </p:nvGraphicFramePr>
        <p:xfrm>
          <a:off x="647848" y="3138300"/>
          <a:ext cx="215363" cy="305711"/>
        </p:xfrm>
        <a:graphic>
          <a:graphicData uri="http://schemas.openxmlformats.org/presentationml/2006/ole">
            <mc:AlternateContent xmlns:mc="http://schemas.openxmlformats.org/markup-compatibility/2006">
              <mc:Choice xmlns:v="urn:schemas-microsoft-com:vml" Requires="v">
                <p:oleObj name="方程式" r:id="rId4" imgW="152280" imgH="215640" progId="Equation.3">
                  <p:embed/>
                </p:oleObj>
              </mc:Choice>
              <mc:Fallback>
                <p:oleObj name="方程式" r:id="rId4" imgW="152280" imgH="215640" progId="Equation.3">
                  <p:embed/>
                  <p:pic>
                    <p:nvPicPr>
                      <p:cNvPr id="16" name="Object 12"/>
                      <p:cNvPicPr>
                        <a:picLocks noChangeAspect="1" noChangeArrowheads="1"/>
                      </p:cNvPicPr>
                      <p:nvPr/>
                    </p:nvPicPr>
                    <p:blipFill>
                      <a:blip r:embed="rId5"/>
                      <a:srcRect/>
                      <a:stretch>
                        <a:fillRect/>
                      </a:stretch>
                    </p:blipFill>
                    <p:spPr bwMode="auto">
                      <a:xfrm>
                        <a:off x="647848" y="3138300"/>
                        <a:ext cx="215363" cy="30571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7" name="Object 12"/>
          <p:cNvGraphicFramePr>
            <a:graphicFrameLocks noChangeAspect="1"/>
          </p:cNvGraphicFramePr>
          <p:nvPr/>
        </p:nvGraphicFramePr>
        <p:xfrm>
          <a:off x="651353" y="3523930"/>
          <a:ext cx="233222" cy="305711"/>
        </p:xfrm>
        <a:graphic>
          <a:graphicData uri="http://schemas.openxmlformats.org/presentationml/2006/ole">
            <mc:AlternateContent xmlns:mc="http://schemas.openxmlformats.org/markup-compatibility/2006">
              <mc:Choice xmlns:v="urn:schemas-microsoft-com:vml" Requires="v">
                <p:oleObj name="方程式" r:id="rId6" imgW="164880" imgH="215640" progId="Equation.3">
                  <p:embed/>
                </p:oleObj>
              </mc:Choice>
              <mc:Fallback>
                <p:oleObj name="方程式" r:id="rId6" imgW="164880" imgH="215640" progId="Equation.3">
                  <p:embed/>
                  <p:pic>
                    <p:nvPicPr>
                      <p:cNvPr id="17" name="Object 12"/>
                      <p:cNvPicPr>
                        <a:picLocks noChangeAspect="1" noChangeArrowheads="1"/>
                      </p:cNvPicPr>
                      <p:nvPr/>
                    </p:nvPicPr>
                    <p:blipFill>
                      <a:blip r:embed="rId7"/>
                      <a:srcRect/>
                      <a:stretch>
                        <a:fillRect/>
                      </a:stretch>
                    </p:blipFill>
                    <p:spPr bwMode="auto">
                      <a:xfrm>
                        <a:off x="651353" y="3523930"/>
                        <a:ext cx="233222" cy="30571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18" name="群組 77"/>
          <p:cNvGrpSpPr/>
          <p:nvPr/>
        </p:nvGrpSpPr>
        <p:grpSpPr>
          <a:xfrm>
            <a:off x="1903501" y="2784986"/>
            <a:ext cx="750870" cy="2071331"/>
            <a:chOff x="2332137" y="1770729"/>
            <a:chExt cx="1134648" cy="3130011"/>
          </a:xfrm>
        </p:grpSpPr>
        <p:sp>
          <p:nvSpPr>
            <p:cNvPr id="19" name="矩形 60"/>
            <p:cNvSpPr/>
            <p:nvPr/>
          </p:nvSpPr>
          <p:spPr>
            <a:xfrm>
              <a:off x="2504565" y="2224872"/>
              <a:ext cx="746342" cy="2675868"/>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sz="1191"/>
            </a:p>
          </p:txBody>
        </p:sp>
        <p:sp>
          <p:nvSpPr>
            <p:cNvPr id="20" name="文字方塊 3"/>
            <p:cNvSpPr txBox="1"/>
            <p:nvPr/>
          </p:nvSpPr>
          <p:spPr>
            <a:xfrm>
              <a:off x="2332137" y="1770729"/>
              <a:ext cx="1134648" cy="509074"/>
            </a:xfrm>
            <a:prstGeom prst="rect">
              <a:avLst/>
            </a:prstGeom>
            <a:noFill/>
          </p:spPr>
          <p:txBody>
            <a:bodyPr wrap="square" rtlCol="0">
              <a:spAutoFit/>
            </a:bodyPr>
            <a:lstStyle/>
            <a:p>
              <a:pPr algn="ctr"/>
              <a:r>
                <a:rPr lang="en-US" altLang="zh-TW" sz="1589" dirty="0"/>
                <a:t>Layer</a:t>
              </a:r>
              <a:endParaRPr lang="zh-TW" altLang="en-US" sz="1589" dirty="0"/>
            </a:p>
          </p:txBody>
        </p:sp>
        <p:sp>
          <p:nvSpPr>
            <p:cNvPr id="21" name="橢圓 17"/>
            <p:cNvSpPr/>
            <p:nvPr/>
          </p:nvSpPr>
          <p:spPr>
            <a:xfrm>
              <a:off x="2601675" y="3080194"/>
              <a:ext cx="574159" cy="574159"/>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1191" dirty="0"/>
                <a:t>j</a:t>
              </a:r>
              <a:endParaRPr lang="zh-TW" altLang="en-US" sz="1191" dirty="0"/>
            </a:p>
          </p:txBody>
        </p:sp>
      </p:grpSp>
      <p:sp>
        <p:nvSpPr>
          <p:cNvPr id="25" name="矩形 21"/>
          <p:cNvSpPr/>
          <p:nvPr/>
        </p:nvSpPr>
        <p:spPr>
          <a:xfrm>
            <a:off x="641897" y="4503744"/>
            <a:ext cx="226919" cy="22691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sz="1191"/>
          </a:p>
        </p:txBody>
      </p:sp>
      <p:graphicFrame>
        <p:nvGraphicFramePr>
          <p:cNvPr id="26" name="Object 12"/>
          <p:cNvGraphicFramePr>
            <a:graphicFrameLocks noChangeAspect="1"/>
          </p:cNvGraphicFramePr>
          <p:nvPr/>
        </p:nvGraphicFramePr>
        <p:xfrm>
          <a:off x="639835" y="4440046"/>
          <a:ext cx="269992" cy="323570"/>
        </p:xfrm>
        <a:graphic>
          <a:graphicData uri="http://schemas.openxmlformats.org/presentationml/2006/ole">
            <mc:AlternateContent xmlns:mc="http://schemas.openxmlformats.org/markup-compatibility/2006">
              <mc:Choice xmlns:v="urn:schemas-microsoft-com:vml" Requires="v">
                <p:oleObj name="方程式" r:id="rId8" imgW="190440" imgH="228600" progId="Equation.3">
                  <p:embed/>
                </p:oleObj>
              </mc:Choice>
              <mc:Fallback>
                <p:oleObj name="方程式" r:id="rId8" imgW="190440" imgH="228600" progId="Equation.3">
                  <p:embed/>
                  <p:pic>
                    <p:nvPicPr>
                      <p:cNvPr id="26" name="Object 12"/>
                      <p:cNvPicPr>
                        <a:picLocks noChangeAspect="1" noChangeArrowheads="1"/>
                      </p:cNvPicPr>
                      <p:nvPr/>
                    </p:nvPicPr>
                    <p:blipFill>
                      <a:blip r:embed="rId9"/>
                      <a:srcRect/>
                      <a:stretch>
                        <a:fillRect/>
                      </a:stretch>
                    </p:blipFill>
                    <p:spPr bwMode="auto">
                      <a:xfrm>
                        <a:off x="639835" y="4440046"/>
                        <a:ext cx="269992" cy="32357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7" name="文字方塊 23"/>
          <p:cNvSpPr txBox="1"/>
          <p:nvPr/>
        </p:nvSpPr>
        <p:spPr>
          <a:xfrm rot="5400000">
            <a:off x="559793" y="4014929"/>
            <a:ext cx="509067" cy="377476"/>
          </a:xfrm>
          <a:prstGeom prst="rect">
            <a:avLst/>
          </a:prstGeom>
          <a:noFill/>
        </p:spPr>
        <p:txBody>
          <a:bodyPr wrap="square" rtlCol="0">
            <a:spAutoFit/>
          </a:bodyPr>
          <a:lstStyle/>
          <a:p>
            <a:pPr algn="ctr"/>
            <a:r>
              <a:rPr lang="en-US" altLang="zh-TW" sz="1853" dirty="0"/>
              <a:t>……</a:t>
            </a:r>
            <a:endParaRPr lang="zh-TW" altLang="en-US" sz="1853" dirty="0"/>
          </a:p>
        </p:txBody>
      </p:sp>
      <p:cxnSp>
        <p:nvCxnSpPr>
          <p:cNvPr id="55" name="直線單箭頭接點 44"/>
          <p:cNvCxnSpPr>
            <a:cxnSpLocks/>
            <a:stCxn id="16" idx="3"/>
            <a:endCxn id="21" idx="2"/>
          </p:cNvCxnSpPr>
          <p:nvPr/>
        </p:nvCxnSpPr>
        <p:spPr>
          <a:xfrm>
            <a:off x="863211" y="3291155"/>
            <a:ext cx="1218661" cy="55036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直線單箭頭接點 47"/>
          <p:cNvCxnSpPr>
            <a:cxnSpLocks/>
            <a:stCxn id="17" idx="3"/>
            <a:endCxn id="21" idx="2"/>
          </p:cNvCxnSpPr>
          <p:nvPr/>
        </p:nvCxnSpPr>
        <p:spPr>
          <a:xfrm>
            <a:off x="884575" y="3676785"/>
            <a:ext cx="1197297" cy="16473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直線單箭頭接點 50"/>
          <p:cNvCxnSpPr>
            <a:cxnSpLocks/>
            <a:stCxn id="26" idx="3"/>
            <a:endCxn id="21" idx="2"/>
          </p:cNvCxnSpPr>
          <p:nvPr/>
        </p:nvCxnSpPr>
        <p:spPr>
          <a:xfrm flipV="1">
            <a:off x="909827" y="3841523"/>
            <a:ext cx="1172045" cy="76030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ED716A18-38AF-4AAD-AE87-6D64BE0DF0EF}"/>
              </a:ext>
            </a:extLst>
          </p:cNvPr>
          <p:cNvSpPr txBox="1"/>
          <p:nvPr/>
        </p:nvSpPr>
        <p:spPr>
          <a:xfrm>
            <a:off x="647848" y="4894872"/>
            <a:ext cx="2822376" cy="194220"/>
          </a:xfrm>
          <a:prstGeom prst="rect">
            <a:avLst/>
          </a:prstGeom>
          <a:noFill/>
        </p:spPr>
        <p:txBody>
          <a:bodyPr wrap="square" rtlCol="0">
            <a:spAutoFit/>
          </a:bodyPr>
          <a:lstStyle/>
          <a:p>
            <a:pPr algn="ctr"/>
            <a:r>
              <a:rPr lang="en-US" sz="662" dirty="0"/>
              <a:t>Figure credit: Modified from Hung-</a:t>
            </a:r>
            <a:r>
              <a:rPr lang="en-US" sz="662" dirty="0" err="1"/>
              <a:t>yi</a:t>
            </a:r>
            <a:r>
              <a:rPr lang="en-US" sz="662" dirty="0"/>
              <a:t> Lee – Deep Learning Tutorial</a:t>
            </a:r>
          </a:p>
        </p:txBody>
      </p:sp>
      <p:sp>
        <p:nvSpPr>
          <p:cNvPr id="81" name="TextBox 80">
            <a:extLst>
              <a:ext uri="{FF2B5EF4-FFF2-40B4-BE49-F238E27FC236}">
                <a16:creationId xmlns:a16="http://schemas.microsoft.com/office/drawing/2014/main" id="{05F60F13-C58E-ABA7-D75A-6807E9681CEC}"/>
              </a:ext>
            </a:extLst>
          </p:cNvPr>
          <p:cNvSpPr txBox="1"/>
          <p:nvPr/>
        </p:nvSpPr>
        <p:spPr>
          <a:xfrm>
            <a:off x="953577" y="3085522"/>
            <a:ext cx="401072" cy="338554"/>
          </a:xfrm>
          <a:prstGeom prst="rect">
            <a:avLst/>
          </a:prstGeom>
          <a:noFill/>
        </p:spPr>
        <p:txBody>
          <a:bodyPr wrap="none" rtlCol="0">
            <a:spAutoFit/>
          </a:bodyPr>
          <a:lstStyle/>
          <a:p>
            <a:r>
              <a:rPr lang="en-US" sz="1600" i="1" dirty="0"/>
              <a:t>w</a:t>
            </a:r>
            <a:r>
              <a:rPr lang="en-US" sz="1600" baseline="-25000" dirty="0"/>
              <a:t>1</a:t>
            </a:r>
          </a:p>
        </p:txBody>
      </p:sp>
      <p:sp>
        <p:nvSpPr>
          <p:cNvPr id="82" name="TextBox 81">
            <a:extLst>
              <a:ext uri="{FF2B5EF4-FFF2-40B4-BE49-F238E27FC236}">
                <a16:creationId xmlns:a16="http://schemas.microsoft.com/office/drawing/2014/main" id="{CE03AAEA-04A9-8F5B-227B-4714CEE84FC9}"/>
              </a:ext>
            </a:extLst>
          </p:cNvPr>
          <p:cNvSpPr txBox="1"/>
          <p:nvPr/>
        </p:nvSpPr>
        <p:spPr>
          <a:xfrm>
            <a:off x="972011" y="3418176"/>
            <a:ext cx="401072" cy="338554"/>
          </a:xfrm>
          <a:prstGeom prst="rect">
            <a:avLst/>
          </a:prstGeom>
          <a:noFill/>
        </p:spPr>
        <p:txBody>
          <a:bodyPr wrap="none" rtlCol="0">
            <a:spAutoFit/>
          </a:bodyPr>
          <a:lstStyle/>
          <a:p>
            <a:r>
              <a:rPr lang="en-US" sz="1600" i="1" dirty="0"/>
              <a:t>w</a:t>
            </a:r>
            <a:r>
              <a:rPr lang="en-US" sz="1600" baseline="-25000" dirty="0"/>
              <a:t>2</a:t>
            </a:r>
          </a:p>
        </p:txBody>
      </p:sp>
      <p:sp>
        <p:nvSpPr>
          <p:cNvPr id="84" name="TextBox 83">
            <a:extLst>
              <a:ext uri="{FF2B5EF4-FFF2-40B4-BE49-F238E27FC236}">
                <a16:creationId xmlns:a16="http://schemas.microsoft.com/office/drawing/2014/main" id="{A4C6B860-50EE-7941-8477-2645836EF12D}"/>
              </a:ext>
            </a:extLst>
          </p:cNvPr>
          <p:cNvSpPr txBox="1"/>
          <p:nvPr/>
        </p:nvSpPr>
        <p:spPr>
          <a:xfrm>
            <a:off x="948053" y="4042204"/>
            <a:ext cx="420308" cy="338554"/>
          </a:xfrm>
          <a:prstGeom prst="rect">
            <a:avLst/>
          </a:prstGeom>
          <a:noFill/>
        </p:spPr>
        <p:txBody>
          <a:bodyPr wrap="none" rtlCol="0">
            <a:spAutoFit/>
          </a:bodyPr>
          <a:lstStyle/>
          <a:p>
            <a:r>
              <a:rPr lang="en-US" sz="1600" i="1" dirty="0" err="1"/>
              <a:t>w</a:t>
            </a:r>
            <a:r>
              <a:rPr lang="en-US" sz="1600" baseline="-25000" dirty="0" err="1"/>
              <a:t>N</a:t>
            </a:r>
            <a:endParaRPr lang="en-US" sz="1600" baseline="-25000" dirty="0"/>
          </a:p>
        </p:txBody>
      </p:sp>
      <p:cxnSp>
        <p:nvCxnSpPr>
          <p:cNvPr id="85" name="直線單箭頭接點 44">
            <a:extLst>
              <a:ext uri="{FF2B5EF4-FFF2-40B4-BE49-F238E27FC236}">
                <a16:creationId xmlns:a16="http://schemas.microsoft.com/office/drawing/2014/main" id="{3AF73DB7-8D4E-F611-7F0B-F6B8B66F8C7C}"/>
              </a:ext>
            </a:extLst>
          </p:cNvPr>
          <p:cNvCxnSpPr>
            <a:cxnSpLocks/>
          </p:cNvCxnSpPr>
          <p:nvPr/>
        </p:nvCxnSpPr>
        <p:spPr>
          <a:xfrm>
            <a:off x="2461830" y="3848330"/>
            <a:ext cx="48457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7196708E-C361-794B-F171-DC5834AFBF3E}"/>
                  </a:ext>
                </a:extLst>
              </p:cNvPr>
              <p:cNvSpPr txBox="1"/>
              <p:nvPr/>
            </p:nvSpPr>
            <p:spPr>
              <a:xfrm>
                <a:off x="2946400" y="3418176"/>
                <a:ext cx="2071016" cy="87126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𝐹</m:t>
                      </m:r>
                      <m:d>
                        <m:dPr>
                          <m:ctrlPr>
                            <a:rPr lang="en-US" sz="1800" b="0" i="1" smtClean="0">
                              <a:latin typeface="Cambria Math" panose="02040503050406030204" pitchFamily="18" charset="0"/>
                            </a:rPr>
                          </m:ctrlPr>
                        </m:dPr>
                        <m:e>
                          <m:nary>
                            <m:naryPr>
                              <m:chr m:val="∑"/>
                              <m:ctrlPr>
                                <a:rPr lang="en-US" sz="1800" i="1">
                                  <a:latin typeface="Cambria Math" panose="02040503050406030204" pitchFamily="18" charset="0"/>
                                </a:rPr>
                              </m:ctrlPr>
                            </m:naryPr>
                            <m:sub>
                              <m:r>
                                <m:rPr>
                                  <m:brk m:alnAt="23"/>
                                </m:rPr>
                                <a:rPr lang="en-US" sz="1800" i="1">
                                  <a:latin typeface="Cambria Math" panose="02040503050406030204" pitchFamily="18" charset="0"/>
                                </a:rPr>
                                <m:t>𝑖</m:t>
                              </m:r>
                              <m:r>
                                <a:rPr lang="en-US" sz="1800" i="1">
                                  <a:latin typeface="Cambria Math" panose="02040503050406030204" pitchFamily="18" charset="0"/>
                                </a:rPr>
                                <m:t>=1</m:t>
                              </m:r>
                            </m:sub>
                            <m:sup>
                              <m:r>
                                <a:rPr lang="en-US" sz="1800" i="1">
                                  <a:latin typeface="Cambria Math" panose="02040503050406030204" pitchFamily="18" charset="0"/>
                                </a:rPr>
                                <m:t>𝑁</m:t>
                              </m:r>
                            </m:sup>
                            <m:e>
                              <m:sSub>
                                <m:sSubPr>
                                  <m:ctrlPr>
                                    <a:rPr lang="en-US" sz="1800" i="1">
                                      <a:latin typeface="Cambria Math" panose="02040503050406030204" pitchFamily="18" charset="0"/>
                                    </a:rPr>
                                  </m:ctrlPr>
                                </m:sSubPr>
                                <m:e>
                                  <m:r>
                                    <a:rPr lang="en-US" sz="1800" i="1">
                                      <a:latin typeface="Cambria Math" panose="02040503050406030204" pitchFamily="18" charset="0"/>
                                    </a:rPr>
                                    <m:t>𝑤</m:t>
                                  </m:r>
                                </m:e>
                                <m:sub>
                                  <m:r>
                                    <a:rPr lang="en-US" sz="1800" i="1">
                                      <a:latin typeface="Cambria Math" panose="02040503050406030204" pitchFamily="18" charset="0"/>
                                    </a:rPr>
                                    <m:t>𝑖</m:t>
                                  </m:r>
                                  <m:r>
                                    <a:rPr lang="en-US" sz="1800" b="0" i="1" smtClean="0">
                                      <a:latin typeface="Cambria Math" panose="02040503050406030204" pitchFamily="18" charset="0"/>
                                    </a:rPr>
                                    <m:t>,</m:t>
                                  </m:r>
                                  <m:r>
                                    <a:rPr lang="en-US" sz="1800" b="0" i="1" smtClean="0">
                                      <a:latin typeface="Cambria Math" panose="02040503050406030204" pitchFamily="18" charset="0"/>
                                    </a:rPr>
                                    <m:t>𝑗</m:t>
                                  </m:r>
                                </m:sub>
                              </m:sSub>
                              <m:sSub>
                                <m:sSubPr>
                                  <m:ctrlPr>
                                    <a:rPr lang="en-US" sz="1800" i="1">
                                      <a:latin typeface="Cambria Math" panose="02040503050406030204" pitchFamily="18" charset="0"/>
                                    </a:rPr>
                                  </m:ctrlPr>
                                </m:sSubPr>
                                <m:e>
                                  <m:r>
                                    <a:rPr lang="en-US" sz="1800" i="1">
                                      <a:latin typeface="Cambria Math" panose="02040503050406030204" pitchFamily="18" charset="0"/>
                                    </a:rPr>
                                    <m:t>𝑥</m:t>
                                  </m:r>
                                </m:e>
                                <m:sub>
                                  <m:r>
                                    <a:rPr lang="en-US" sz="1800" i="1">
                                      <a:latin typeface="Cambria Math" panose="02040503050406030204" pitchFamily="18" charset="0"/>
                                    </a:rPr>
                                    <m:t>𝑖</m:t>
                                  </m:r>
                                </m:sub>
                              </m:sSub>
                              <m:r>
                                <a:rPr lang="en-US" sz="1800" i="1">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𝑏</m:t>
                                  </m:r>
                                </m:e>
                                <m:sub>
                                  <m:r>
                                    <a:rPr lang="en-US" sz="1800" b="0" i="1" smtClean="0">
                                      <a:latin typeface="Cambria Math" panose="02040503050406030204" pitchFamily="18" charset="0"/>
                                    </a:rPr>
                                    <m:t>𝑗</m:t>
                                  </m:r>
                                </m:sub>
                              </m:sSub>
                            </m:e>
                          </m:nary>
                        </m:e>
                      </m:d>
                    </m:oMath>
                  </m:oMathPara>
                </a14:m>
                <a:endParaRPr lang="en-US" sz="1800" dirty="0"/>
              </a:p>
            </p:txBody>
          </p:sp>
        </mc:Choice>
        <mc:Fallback xmlns="">
          <p:sp>
            <p:nvSpPr>
              <p:cNvPr id="86" name="TextBox 85">
                <a:extLst>
                  <a:ext uri="{FF2B5EF4-FFF2-40B4-BE49-F238E27FC236}">
                    <a16:creationId xmlns:a16="http://schemas.microsoft.com/office/drawing/2014/main" id="{7196708E-C361-794B-F171-DC5834AFBF3E}"/>
                  </a:ext>
                </a:extLst>
              </p:cNvPr>
              <p:cNvSpPr txBox="1">
                <a:spLocks noRot="1" noChangeAspect="1" noMove="1" noResize="1" noEditPoints="1" noAdjustHandles="1" noChangeArrowheads="1" noChangeShapeType="1" noTextEdit="1"/>
              </p:cNvSpPr>
              <p:nvPr/>
            </p:nvSpPr>
            <p:spPr>
              <a:xfrm>
                <a:off x="2946400" y="3418176"/>
                <a:ext cx="2071016" cy="871264"/>
              </a:xfrm>
              <a:prstGeom prst="rect">
                <a:avLst/>
              </a:prstGeom>
              <a:blipFill>
                <a:blip r:embed="rId10"/>
                <a:stretch>
                  <a:fillRect l="-19394" t="-95652" b="-15217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A2DC36B9-9EBE-1474-7A17-3FB399FF3061}"/>
                  </a:ext>
                </a:extLst>
              </p:cNvPr>
              <p:cNvSpPr txBox="1"/>
              <p:nvPr/>
            </p:nvSpPr>
            <p:spPr>
              <a:xfrm>
                <a:off x="5061585" y="757290"/>
                <a:ext cx="3972348" cy="2072747"/>
              </a:xfrm>
              <a:prstGeom prst="rect">
                <a:avLst/>
              </a:prstGeom>
              <a:noFill/>
            </p:spPr>
            <p:txBody>
              <a:bodyPr wrap="square" rtlCol="0">
                <a:spAutoFit/>
              </a:bodyPr>
              <a:lstStyle/>
              <a:p>
                <a:pPr marL="285750" indent="-285750">
                  <a:buFont typeface="Arial" panose="020B0604020202020204" pitchFamily="34" charset="0"/>
                  <a:buChar char="•"/>
                </a:pPr>
                <a:r>
                  <a:rPr lang="en-US" sz="1800" i="1" dirty="0"/>
                  <a:t>w</a:t>
                </a:r>
                <a:r>
                  <a:rPr lang="en-US" sz="1800" dirty="0"/>
                  <a:t> are weights, </a:t>
                </a:r>
                <a:r>
                  <a:rPr lang="en-US" sz="1800" i="1" dirty="0"/>
                  <a:t>b</a:t>
                </a:r>
                <a:r>
                  <a:rPr lang="en-US" sz="1800" dirty="0"/>
                  <a:t> are biases. We can represent all of them as: </a:t>
                </a:r>
                <a:br>
                  <a:rPr lang="en-US" sz="1800" dirty="0"/>
                </a:br>
                <a14:m>
                  <m:oMath xmlns:m="http://schemas.openxmlformats.org/officeDocument/2006/math">
                    <m:r>
                      <a:rPr lang="zh-TW" altLang="en-US" sz="1800" i="1" smtClean="0">
                        <a:latin typeface="Cambria Math" panose="02040503050406030204" pitchFamily="18" charset="0"/>
                      </a:rPr>
                      <m:t>𝜃</m:t>
                    </m:r>
                    <m:r>
                      <a:rPr lang="en-US" altLang="zh-TW" sz="1800" i="1">
                        <a:latin typeface="Cambria Math" panose="02040503050406030204" pitchFamily="18" charset="0"/>
                      </a:rPr>
                      <m:t>=</m:t>
                    </m:r>
                    <m:d>
                      <m:dPr>
                        <m:begChr m:val="{"/>
                        <m:endChr m:val="}"/>
                        <m:ctrlPr>
                          <a:rPr lang="en-US" altLang="zh-TW" sz="1800" i="1">
                            <a:latin typeface="Cambria Math" panose="02040503050406030204" pitchFamily="18" charset="0"/>
                          </a:rPr>
                        </m:ctrlPr>
                      </m:dPr>
                      <m:e>
                        <m:sSub>
                          <m:sSubPr>
                            <m:ctrlPr>
                              <a:rPr lang="en-US" sz="1800" i="1">
                                <a:latin typeface="Cambria Math" panose="02040503050406030204" pitchFamily="18" charset="0"/>
                              </a:rPr>
                            </m:ctrlPr>
                          </m:sSubPr>
                          <m:e>
                            <m:r>
                              <a:rPr lang="en-US" sz="1800" i="1">
                                <a:latin typeface="Cambria Math" panose="02040503050406030204" pitchFamily="18" charset="0"/>
                              </a:rPr>
                              <m:t>𝑤</m:t>
                            </m:r>
                          </m:e>
                          <m:sub>
                            <m:r>
                              <a:rPr lang="en-US" sz="1800" i="1">
                                <a:latin typeface="Cambria Math" panose="02040503050406030204" pitchFamily="18" charset="0"/>
                              </a:rPr>
                              <m:t>𝑖</m:t>
                            </m:r>
                            <m:r>
                              <a:rPr lang="en-US" sz="1800" i="1">
                                <a:latin typeface="Cambria Math" panose="02040503050406030204" pitchFamily="18" charset="0"/>
                              </a:rPr>
                              <m:t>,</m:t>
                            </m:r>
                            <m:r>
                              <a:rPr lang="en-US" sz="1800" i="1">
                                <a:latin typeface="Cambria Math" panose="02040503050406030204" pitchFamily="18" charset="0"/>
                              </a:rPr>
                              <m:t>𝑗</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𝑏</m:t>
                            </m:r>
                          </m:e>
                          <m:sub>
                            <m:r>
                              <a:rPr lang="en-US" sz="1800" i="1">
                                <a:latin typeface="Cambria Math" panose="02040503050406030204" pitchFamily="18" charset="0"/>
                              </a:rPr>
                              <m:t>𝑗</m:t>
                            </m:r>
                          </m:sub>
                        </m:sSub>
                      </m:e>
                    </m:d>
                  </m:oMath>
                </a14:m>
                <a:r>
                  <a:rPr lang="en-US" sz="1800" dirty="0"/>
                  <a:t>, </a:t>
                </a:r>
                <a:br>
                  <a:rPr lang="en-US" sz="1800" dirty="0"/>
                </a:br>
                <a:r>
                  <a:rPr lang="en-US" sz="1800" dirty="0"/>
                  <a:t>which we will just call weights.</a:t>
                </a:r>
                <a:br>
                  <a:rPr lang="en-US" sz="1800" dirty="0"/>
                </a:br>
                <a:endParaRPr lang="en-US" sz="1800" dirty="0"/>
              </a:p>
              <a:p>
                <a:pPr marL="285750" indent="-285750">
                  <a:buFont typeface="Arial" panose="020B0604020202020204" pitchFamily="34" charset="0"/>
                  <a:buChar char="•"/>
                </a:pPr>
                <a:r>
                  <a:rPr lang="en-US" sz="1800" i="1" dirty="0"/>
                  <a:t>F</a:t>
                </a:r>
                <a:r>
                  <a:rPr lang="en-US" sz="1800" dirty="0"/>
                  <a:t> is the activation function</a:t>
                </a:r>
                <a:br>
                  <a:rPr lang="en-US" sz="1800" dirty="0"/>
                </a:br>
                <a:r>
                  <a:rPr lang="en-US" sz="1800" dirty="0" err="1"/>
                  <a:t>e.x</a:t>
                </a:r>
                <a:r>
                  <a:rPr lang="en-US" sz="1800" dirty="0"/>
                  <a:t>. Rectified Linear (</a:t>
                </a:r>
                <a:r>
                  <a:rPr lang="en-US" sz="1800" dirty="0" err="1"/>
                  <a:t>ReLU</a:t>
                </a:r>
                <a:r>
                  <a:rPr lang="en-US" sz="1800" dirty="0"/>
                  <a:t>)</a:t>
                </a:r>
              </a:p>
            </p:txBody>
          </p:sp>
        </mc:Choice>
        <mc:Fallback xmlns="">
          <p:sp>
            <p:nvSpPr>
              <p:cNvPr id="96" name="TextBox 95">
                <a:extLst>
                  <a:ext uri="{FF2B5EF4-FFF2-40B4-BE49-F238E27FC236}">
                    <a16:creationId xmlns:a16="http://schemas.microsoft.com/office/drawing/2014/main" id="{A2DC36B9-9EBE-1474-7A17-3FB399FF3061}"/>
                  </a:ext>
                </a:extLst>
              </p:cNvPr>
              <p:cNvSpPr txBox="1">
                <a:spLocks noRot="1" noChangeAspect="1" noMove="1" noResize="1" noEditPoints="1" noAdjustHandles="1" noChangeArrowheads="1" noChangeShapeType="1" noTextEdit="1"/>
              </p:cNvSpPr>
              <p:nvPr/>
            </p:nvSpPr>
            <p:spPr>
              <a:xfrm>
                <a:off x="5061585" y="757290"/>
                <a:ext cx="3972348" cy="2072747"/>
              </a:xfrm>
              <a:prstGeom prst="rect">
                <a:avLst/>
              </a:prstGeom>
              <a:blipFill>
                <a:blip r:embed="rId11"/>
                <a:stretch>
                  <a:fillRect l="-920" t="-1471" b="-3824"/>
                </a:stretch>
              </a:blipFill>
            </p:spPr>
            <p:txBody>
              <a:bodyPr/>
              <a:lstStyle/>
              <a:p>
                <a:r>
                  <a:rPr lang="en-US">
                    <a:noFill/>
                  </a:rPr>
                  <a:t> </a:t>
                </a:r>
              </a:p>
            </p:txBody>
          </p:sp>
        </mc:Fallback>
      </mc:AlternateContent>
      <p:sp>
        <p:nvSpPr>
          <p:cNvPr id="97" name="TextBox 96">
            <a:extLst>
              <a:ext uri="{FF2B5EF4-FFF2-40B4-BE49-F238E27FC236}">
                <a16:creationId xmlns:a16="http://schemas.microsoft.com/office/drawing/2014/main" id="{A7E96A29-4908-8F00-C0AB-59F4BF9E4D94}"/>
              </a:ext>
            </a:extLst>
          </p:cNvPr>
          <p:cNvSpPr txBox="1"/>
          <p:nvPr/>
        </p:nvSpPr>
        <p:spPr>
          <a:xfrm>
            <a:off x="6365641" y="4708263"/>
            <a:ext cx="1521502" cy="296107"/>
          </a:xfrm>
          <a:prstGeom prst="rect">
            <a:avLst/>
          </a:prstGeom>
          <a:noFill/>
        </p:spPr>
        <p:txBody>
          <a:bodyPr wrap="square" rtlCol="0">
            <a:spAutoFit/>
          </a:bodyPr>
          <a:lstStyle/>
          <a:p>
            <a:r>
              <a:rPr lang="en-US" sz="662" dirty="0"/>
              <a:t>Figure credit: </a:t>
            </a:r>
            <a:r>
              <a:rPr lang="en-US" sz="662" dirty="0">
                <a:hlinkClick r:id="rId12"/>
              </a:rPr>
              <a:t>N.S. Johnson, et al., </a:t>
            </a:r>
            <a:r>
              <a:rPr lang="en-US" sz="662" i="1" dirty="0">
                <a:hlinkClick r:id="rId12"/>
              </a:rPr>
              <a:t>Additive Manufacturing, </a:t>
            </a:r>
            <a:r>
              <a:rPr lang="en-US" sz="662" dirty="0">
                <a:hlinkClick r:id="rId12"/>
              </a:rPr>
              <a:t>2023</a:t>
            </a:r>
            <a:endParaRPr lang="en-US" sz="662" dirty="0"/>
          </a:p>
        </p:txBody>
      </p:sp>
    </p:spTree>
    <p:extLst>
      <p:ext uri="{BB962C8B-B14F-4D97-AF65-F5344CB8AC3E}">
        <p14:creationId xmlns:p14="http://schemas.microsoft.com/office/powerpoint/2010/main" val="1781179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chemeClr val="tx1"/>
                </a:solidFill>
              </a:rPr>
              <a:t>What is Deep Learning? </a:t>
            </a:r>
          </a:p>
        </p:txBody>
      </p:sp>
      <p:sp>
        <p:nvSpPr>
          <p:cNvPr id="3" name="Content Placeholder 2"/>
          <p:cNvSpPr>
            <a:spLocks noGrp="1"/>
          </p:cNvSpPr>
          <p:nvPr>
            <p:ph idx="1"/>
          </p:nvPr>
        </p:nvSpPr>
        <p:spPr>
          <a:xfrm>
            <a:off x="239227" y="960928"/>
            <a:ext cx="8712968" cy="1065162"/>
          </a:xfrm>
        </p:spPr>
        <p:txBody>
          <a:bodyPr>
            <a:normAutofit/>
          </a:bodyPr>
          <a:lstStyle/>
          <a:p>
            <a:r>
              <a:rPr lang="en-US" sz="1800" dirty="0">
                <a:latin typeface="+mn-lt"/>
              </a:rPr>
              <a:t>Models with “many” layers (e.g., &gt;3, although value is not precise)</a:t>
            </a:r>
          </a:p>
          <a:p>
            <a:r>
              <a:rPr lang="en-US" sz="1800" dirty="0">
                <a:latin typeface="+mn-lt"/>
              </a:rPr>
              <a:t>Fully Connected Networks (FCN)</a:t>
            </a:r>
          </a:p>
        </p:txBody>
      </p:sp>
      <p:sp>
        <p:nvSpPr>
          <p:cNvPr id="4" name="文字方塊 63"/>
          <p:cNvSpPr txBox="1"/>
          <p:nvPr/>
        </p:nvSpPr>
        <p:spPr>
          <a:xfrm>
            <a:off x="6064525" y="4353086"/>
            <a:ext cx="1278159" cy="581441"/>
          </a:xfrm>
          <a:prstGeom prst="rect">
            <a:avLst/>
          </a:prstGeom>
          <a:noFill/>
        </p:spPr>
        <p:txBody>
          <a:bodyPr wrap="square" rtlCol="0">
            <a:spAutoFit/>
          </a:bodyPr>
          <a:lstStyle/>
          <a:p>
            <a:pPr algn="ctr"/>
            <a:r>
              <a:rPr lang="en-US" altLang="zh-TW" sz="1589" b="1" dirty="0"/>
              <a:t>Output Layer</a:t>
            </a:r>
            <a:endParaRPr lang="zh-TW" altLang="en-US" sz="1589" b="1" dirty="0"/>
          </a:p>
        </p:txBody>
      </p:sp>
      <p:sp>
        <p:nvSpPr>
          <p:cNvPr id="5" name="文字方塊 64"/>
          <p:cNvSpPr txBox="1"/>
          <p:nvPr/>
        </p:nvSpPr>
        <p:spPr>
          <a:xfrm>
            <a:off x="3966808" y="4505899"/>
            <a:ext cx="1367631" cy="336887"/>
          </a:xfrm>
          <a:prstGeom prst="rect">
            <a:avLst/>
          </a:prstGeom>
          <a:noFill/>
        </p:spPr>
        <p:txBody>
          <a:bodyPr wrap="square" rtlCol="0">
            <a:spAutoFit/>
          </a:bodyPr>
          <a:lstStyle/>
          <a:p>
            <a:pPr algn="ctr"/>
            <a:r>
              <a:rPr lang="en-US" altLang="zh-TW" sz="1589" b="1" dirty="0"/>
              <a:t>Hidden Layers</a:t>
            </a:r>
            <a:endParaRPr lang="zh-TW" altLang="en-US" sz="1589" b="1" dirty="0"/>
          </a:p>
        </p:txBody>
      </p:sp>
      <p:sp>
        <p:nvSpPr>
          <p:cNvPr id="6" name="右大括弧 65"/>
          <p:cNvSpPr/>
          <p:nvPr/>
        </p:nvSpPr>
        <p:spPr>
          <a:xfrm rot="5400000">
            <a:off x="4497824" y="3007547"/>
            <a:ext cx="248117" cy="2863599"/>
          </a:xfrm>
          <a:prstGeom prst="rightBrace">
            <a:avLst>
              <a:gd name="adj1" fmla="val 175868"/>
              <a:gd name="adj2" fmla="val 50000"/>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sz="1191"/>
          </a:p>
        </p:txBody>
      </p:sp>
      <p:sp>
        <p:nvSpPr>
          <p:cNvPr id="7" name="矩形 58"/>
          <p:cNvSpPr/>
          <p:nvPr/>
        </p:nvSpPr>
        <p:spPr>
          <a:xfrm>
            <a:off x="2402209" y="2536543"/>
            <a:ext cx="330188" cy="1737167"/>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sz="1191"/>
          </a:p>
        </p:txBody>
      </p:sp>
      <p:sp>
        <p:nvSpPr>
          <p:cNvPr id="8" name="文字方塊 59"/>
          <p:cNvSpPr txBox="1"/>
          <p:nvPr/>
        </p:nvSpPr>
        <p:spPr>
          <a:xfrm>
            <a:off x="1964559" y="4353086"/>
            <a:ext cx="1150078" cy="336887"/>
          </a:xfrm>
          <a:prstGeom prst="rect">
            <a:avLst/>
          </a:prstGeom>
          <a:noFill/>
        </p:spPr>
        <p:txBody>
          <a:bodyPr wrap="square" rtlCol="0">
            <a:spAutoFit/>
          </a:bodyPr>
          <a:lstStyle/>
          <a:p>
            <a:pPr algn="ctr"/>
            <a:r>
              <a:rPr lang="en-US" altLang="zh-TW" sz="1589" b="1" dirty="0"/>
              <a:t>Input Layer</a:t>
            </a:r>
            <a:endParaRPr lang="zh-TW" altLang="en-US" sz="1589" b="1" dirty="0"/>
          </a:p>
        </p:txBody>
      </p:sp>
      <p:sp>
        <p:nvSpPr>
          <p:cNvPr id="9" name="文字方塊 6"/>
          <p:cNvSpPr txBox="1"/>
          <p:nvPr/>
        </p:nvSpPr>
        <p:spPr>
          <a:xfrm>
            <a:off x="2185490" y="2217716"/>
            <a:ext cx="750870" cy="336887"/>
          </a:xfrm>
          <a:prstGeom prst="rect">
            <a:avLst/>
          </a:prstGeom>
          <a:noFill/>
        </p:spPr>
        <p:txBody>
          <a:bodyPr wrap="square" rtlCol="0">
            <a:spAutoFit/>
          </a:bodyPr>
          <a:lstStyle/>
          <a:p>
            <a:pPr algn="ctr"/>
            <a:r>
              <a:rPr lang="en-US" altLang="zh-TW" sz="1589" dirty="0"/>
              <a:t>Input</a:t>
            </a:r>
          </a:p>
        </p:txBody>
      </p:sp>
      <p:sp>
        <p:nvSpPr>
          <p:cNvPr id="10" name="文字方塊 7"/>
          <p:cNvSpPr txBox="1"/>
          <p:nvPr/>
        </p:nvSpPr>
        <p:spPr>
          <a:xfrm>
            <a:off x="6251400" y="2217716"/>
            <a:ext cx="883756" cy="336887"/>
          </a:xfrm>
          <a:prstGeom prst="rect">
            <a:avLst/>
          </a:prstGeom>
          <a:noFill/>
        </p:spPr>
        <p:txBody>
          <a:bodyPr wrap="square" rtlCol="0">
            <a:spAutoFit/>
          </a:bodyPr>
          <a:lstStyle/>
          <a:p>
            <a:pPr algn="ctr"/>
            <a:r>
              <a:rPr lang="en-US" altLang="zh-TW" sz="1589" dirty="0"/>
              <a:t>Output</a:t>
            </a:r>
          </a:p>
        </p:txBody>
      </p:sp>
      <p:cxnSp>
        <p:nvCxnSpPr>
          <p:cNvPr id="11" name="直線單箭頭接點 10"/>
          <p:cNvCxnSpPr/>
          <p:nvPr/>
        </p:nvCxnSpPr>
        <p:spPr>
          <a:xfrm>
            <a:off x="5785331" y="3212058"/>
            <a:ext cx="674073"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單箭頭接點 11"/>
          <p:cNvCxnSpPr/>
          <p:nvPr/>
        </p:nvCxnSpPr>
        <p:spPr>
          <a:xfrm>
            <a:off x="5857674" y="4036544"/>
            <a:ext cx="599392"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單箭頭接點 12"/>
          <p:cNvCxnSpPr/>
          <p:nvPr/>
        </p:nvCxnSpPr>
        <p:spPr>
          <a:xfrm>
            <a:off x="5769527" y="2696673"/>
            <a:ext cx="69509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矩形 13"/>
          <p:cNvSpPr/>
          <p:nvPr/>
        </p:nvSpPr>
        <p:spPr>
          <a:xfrm>
            <a:off x="2447467" y="3011488"/>
            <a:ext cx="226919" cy="22691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sz="1191"/>
          </a:p>
        </p:txBody>
      </p:sp>
      <p:sp>
        <p:nvSpPr>
          <p:cNvPr id="15" name="矩形 14"/>
          <p:cNvSpPr/>
          <p:nvPr/>
        </p:nvSpPr>
        <p:spPr>
          <a:xfrm>
            <a:off x="2451317" y="2634064"/>
            <a:ext cx="226919" cy="22691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sz="1191"/>
          </a:p>
        </p:txBody>
      </p:sp>
      <p:graphicFrame>
        <p:nvGraphicFramePr>
          <p:cNvPr id="16" name="Object 12"/>
          <p:cNvGraphicFramePr>
            <a:graphicFrameLocks noChangeAspect="1"/>
          </p:cNvGraphicFramePr>
          <p:nvPr>
            <p:extLst>
              <p:ext uri="{D42A27DB-BD31-4B8C-83A1-F6EECF244321}">
                <p14:modId xmlns:p14="http://schemas.microsoft.com/office/powerpoint/2010/main" val="2800723489"/>
              </p:ext>
            </p:extLst>
          </p:nvPr>
        </p:nvGraphicFramePr>
        <p:xfrm>
          <a:off x="2459721" y="2571030"/>
          <a:ext cx="215363" cy="305711"/>
        </p:xfrm>
        <a:graphic>
          <a:graphicData uri="http://schemas.openxmlformats.org/presentationml/2006/ole">
            <mc:AlternateContent xmlns:mc="http://schemas.openxmlformats.org/markup-compatibility/2006">
              <mc:Choice xmlns:v="urn:schemas-microsoft-com:vml" Requires="v">
                <p:oleObj name="方程式" r:id="rId3" imgW="152280" imgH="215640" progId="Equation.3">
                  <p:embed/>
                </p:oleObj>
              </mc:Choice>
              <mc:Fallback>
                <p:oleObj name="方程式" r:id="rId3" imgW="152280" imgH="215640" progId="Equation.3">
                  <p:embed/>
                  <p:pic>
                    <p:nvPicPr>
                      <p:cNvPr id="16" name="Object 12"/>
                      <p:cNvPicPr>
                        <a:picLocks noChangeAspect="1" noChangeArrowheads="1"/>
                      </p:cNvPicPr>
                      <p:nvPr/>
                    </p:nvPicPr>
                    <p:blipFill>
                      <a:blip r:embed="rId4"/>
                      <a:srcRect/>
                      <a:stretch>
                        <a:fillRect/>
                      </a:stretch>
                    </p:blipFill>
                    <p:spPr bwMode="auto">
                      <a:xfrm>
                        <a:off x="2459721" y="2571030"/>
                        <a:ext cx="215363" cy="30571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7" name="Object 12"/>
          <p:cNvGraphicFramePr>
            <a:graphicFrameLocks noChangeAspect="1"/>
          </p:cNvGraphicFramePr>
          <p:nvPr>
            <p:extLst>
              <p:ext uri="{D42A27DB-BD31-4B8C-83A1-F6EECF244321}">
                <p14:modId xmlns:p14="http://schemas.microsoft.com/office/powerpoint/2010/main" val="2668741342"/>
              </p:ext>
            </p:extLst>
          </p:nvPr>
        </p:nvGraphicFramePr>
        <p:xfrm>
          <a:off x="2463226" y="2956660"/>
          <a:ext cx="233222" cy="305711"/>
        </p:xfrm>
        <a:graphic>
          <a:graphicData uri="http://schemas.openxmlformats.org/presentationml/2006/ole">
            <mc:AlternateContent xmlns:mc="http://schemas.openxmlformats.org/markup-compatibility/2006">
              <mc:Choice xmlns:v="urn:schemas-microsoft-com:vml" Requires="v">
                <p:oleObj name="方程式" r:id="rId5" imgW="164880" imgH="215640" progId="Equation.3">
                  <p:embed/>
                </p:oleObj>
              </mc:Choice>
              <mc:Fallback>
                <p:oleObj name="方程式" r:id="rId5" imgW="164880" imgH="215640" progId="Equation.3">
                  <p:embed/>
                  <p:pic>
                    <p:nvPicPr>
                      <p:cNvPr id="17" name="Object 12"/>
                      <p:cNvPicPr>
                        <a:picLocks noChangeAspect="1" noChangeArrowheads="1"/>
                      </p:cNvPicPr>
                      <p:nvPr/>
                    </p:nvPicPr>
                    <p:blipFill>
                      <a:blip r:embed="rId6"/>
                      <a:srcRect/>
                      <a:stretch>
                        <a:fillRect/>
                      </a:stretch>
                    </p:blipFill>
                    <p:spPr bwMode="auto">
                      <a:xfrm>
                        <a:off x="2463226" y="2956660"/>
                        <a:ext cx="233222" cy="30571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18" name="群組 77"/>
          <p:cNvGrpSpPr/>
          <p:nvPr/>
        </p:nvGrpSpPr>
        <p:grpSpPr>
          <a:xfrm>
            <a:off x="3071039" y="2217716"/>
            <a:ext cx="750870" cy="2071331"/>
            <a:chOff x="2332137" y="1770729"/>
            <a:chExt cx="1134648" cy="3130011"/>
          </a:xfrm>
        </p:grpSpPr>
        <p:sp>
          <p:nvSpPr>
            <p:cNvPr id="19" name="矩形 60"/>
            <p:cNvSpPr/>
            <p:nvPr/>
          </p:nvSpPr>
          <p:spPr>
            <a:xfrm>
              <a:off x="2504565" y="2224872"/>
              <a:ext cx="746342" cy="2675868"/>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sz="1191"/>
            </a:p>
          </p:txBody>
        </p:sp>
        <p:sp>
          <p:nvSpPr>
            <p:cNvPr id="20" name="文字方塊 3"/>
            <p:cNvSpPr txBox="1"/>
            <p:nvPr/>
          </p:nvSpPr>
          <p:spPr>
            <a:xfrm>
              <a:off x="2332137" y="1770729"/>
              <a:ext cx="1134648" cy="878622"/>
            </a:xfrm>
            <a:prstGeom prst="rect">
              <a:avLst/>
            </a:prstGeom>
            <a:noFill/>
          </p:spPr>
          <p:txBody>
            <a:bodyPr wrap="square" rtlCol="0">
              <a:spAutoFit/>
            </a:bodyPr>
            <a:lstStyle/>
            <a:p>
              <a:pPr algn="ctr"/>
              <a:r>
                <a:rPr lang="en-US" altLang="zh-TW" sz="1589" dirty="0"/>
                <a:t>Layer 1</a:t>
              </a:r>
              <a:endParaRPr lang="zh-TW" altLang="en-US" sz="1589" dirty="0"/>
            </a:p>
          </p:txBody>
        </p:sp>
        <p:sp>
          <p:nvSpPr>
            <p:cNvPr id="21" name="橢圓 17"/>
            <p:cNvSpPr/>
            <p:nvPr/>
          </p:nvSpPr>
          <p:spPr>
            <a:xfrm>
              <a:off x="2601675" y="2235874"/>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sz="1191"/>
            </a:p>
          </p:txBody>
        </p:sp>
        <p:sp>
          <p:nvSpPr>
            <p:cNvPr id="22" name="橢圓 18"/>
            <p:cNvSpPr/>
            <p:nvPr/>
          </p:nvSpPr>
          <p:spPr>
            <a:xfrm>
              <a:off x="2604017" y="3014444"/>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sz="1191"/>
            </a:p>
          </p:txBody>
        </p:sp>
        <p:sp>
          <p:nvSpPr>
            <p:cNvPr id="23" name="橢圓 19"/>
            <p:cNvSpPr/>
            <p:nvPr/>
          </p:nvSpPr>
          <p:spPr>
            <a:xfrm>
              <a:off x="2592384" y="4242456"/>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sz="1191"/>
            </a:p>
          </p:txBody>
        </p:sp>
        <p:sp>
          <p:nvSpPr>
            <p:cNvPr id="24" name="文字方塊 20"/>
            <p:cNvSpPr txBox="1"/>
            <p:nvPr/>
          </p:nvSpPr>
          <p:spPr>
            <a:xfrm rot="5400000">
              <a:off x="2589636" y="3641155"/>
              <a:ext cx="769257" cy="570408"/>
            </a:xfrm>
            <a:prstGeom prst="rect">
              <a:avLst/>
            </a:prstGeom>
            <a:noFill/>
          </p:spPr>
          <p:txBody>
            <a:bodyPr wrap="square" rtlCol="0">
              <a:spAutoFit/>
            </a:bodyPr>
            <a:lstStyle/>
            <a:p>
              <a:pPr algn="ctr"/>
              <a:r>
                <a:rPr lang="en-US" altLang="zh-TW" sz="1853" dirty="0"/>
                <a:t>……</a:t>
              </a:r>
              <a:endParaRPr lang="zh-TW" altLang="en-US" sz="1853" dirty="0"/>
            </a:p>
          </p:txBody>
        </p:sp>
      </p:grpSp>
      <p:sp>
        <p:nvSpPr>
          <p:cNvPr id="25" name="矩形 21"/>
          <p:cNvSpPr/>
          <p:nvPr/>
        </p:nvSpPr>
        <p:spPr>
          <a:xfrm>
            <a:off x="2453770" y="3936474"/>
            <a:ext cx="226919" cy="22691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sz="1191"/>
          </a:p>
        </p:txBody>
      </p:sp>
      <p:graphicFrame>
        <p:nvGraphicFramePr>
          <p:cNvPr id="26" name="Object 12"/>
          <p:cNvGraphicFramePr>
            <a:graphicFrameLocks noChangeAspect="1"/>
          </p:cNvGraphicFramePr>
          <p:nvPr>
            <p:extLst>
              <p:ext uri="{D42A27DB-BD31-4B8C-83A1-F6EECF244321}">
                <p14:modId xmlns:p14="http://schemas.microsoft.com/office/powerpoint/2010/main" val="678054585"/>
              </p:ext>
            </p:extLst>
          </p:nvPr>
        </p:nvGraphicFramePr>
        <p:xfrm>
          <a:off x="2451708" y="3872776"/>
          <a:ext cx="269992" cy="323570"/>
        </p:xfrm>
        <a:graphic>
          <a:graphicData uri="http://schemas.openxmlformats.org/presentationml/2006/ole">
            <mc:AlternateContent xmlns:mc="http://schemas.openxmlformats.org/markup-compatibility/2006">
              <mc:Choice xmlns:v="urn:schemas-microsoft-com:vml" Requires="v">
                <p:oleObj name="方程式" r:id="rId7" imgW="190440" imgH="228600" progId="Equation.3">
                  <p:embed/>
                </p:oleObj>
              </mc:Choice>
              <mc:Fallback>
                <p:oleObj name="方程式" r:id="rId7" imgW="190440" imgH="228600" progId="Equation.3">
                  <p:embed/>
                  <p:pic>
                    <p:nvPicPr>
                      <p:cNvPr id="26" name="Object 12"/>
                      <p:cNvPicPr>
                        <a:picLocks noChangeAspect="1" noChangeArrowheads="1"/>
                      </p:cNvPicPr>
                      <p:nvPr/>
                    </p:nvPicPr>
                    <p:blipFill>
                      <a:blip r:embed="rId8"/>
                      <a:srcRect/>
                      <a:stretch>
                        <a:fillRect/>
                      </a:stretch>
                    </p:blipFill>
                    <p:spPr bwMode="auto">
                      <a:xfrm>
                        <a:off x="2451708" y="3872776"/>
                        <a:ext cx="269992" cy="32357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7" name="文字方塊 23"/>
          <p:cNvSpPr txBox="1"/>
          <p:nvPr/>
        </p:nvSpPr>
        <p:spPr>
          <a:xfrm rot="5400000">
            <a:off x="2371666" y="3447659"/>
            <a:ext cx="509067" cy="377476"/>
          </a:xfrm>
          <a:prstGeom prst="rect">
            <a:avLst/>
          </a:prstGeom>
          <a:noFill/>
        </p:spPr>
        <p:txBody>
          <a:bodyPr wrap="square" rtlCol="0">
            <a:spAutoFit/>
          </a:bodyPr>
          <a:lstStyle/>
          <a:p>
            <a:pPr algn="ctr"/>
            <a:r>
              <a:rPr lang="en-US" altLang="zh-TW" sz="1853" dirty="0"/>
              <a:t>……</a:t>
            </a:r>
            <a:endParaRPr lang="zh-TW" altLang="en-US" sz="1853" dirty="0"/>
          </a:p>
        </p:txBody>
      </p:sp>
      <p:grpSp>
        <p:nvGrpSpPr>
          <p:cNvPr id="28" name="群組 78"/>
          <p:cNvGrpSpPr/>
          <p:nvPr/>
        </p:nvGrpSpPr>
        <p:grpSpPr>
          <a:xfrm>
            <a:off x="3947808" y="2217716"/>
            <a:ext cx="750870" cy="2060513"/>
            <a:chOff x="3657035" y="1770729"/>
            <a:chExt cx="1134648" cy="3113664"/>
          </a:xfrm>
        </p:grpSpPr>
        <p:sp>
          <p:nvSpPr>
            <p:cNvPr id="29" name="矩形 61"/>
            <p:cNvSpPr/>
            <p:nvPr/>
          </p:nvSpPr>
          <p:spPr>
            <a:xfrm>
              <a:off x="3830151" y="2208525"/>
              <a:ext cx="746342" cy="2675868"/>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sz="1191"/>
            </a:p>
          </p:txBody>
        </p:sp>
        <p:sp>
          <p:nvSpPr>
            <p:cNvPr id="30" name="文字方塊 4"/>
            <p:cNvSpPr txBox="1"/>
            <p:nvPr/>
          </p:nvSpPr>
          <p:spPr>
            <a:xfrm>
              <a:off x="3657035" y="1770729"/>
              <a:ext cx="1134648" cy="878622"/>
            </a:xfrm>
            <a:prstGeom prst="rect">
              <a:avLst/>
            </a:prstGeom>
            <a:noFill/>
          </p:spPr>
          <p:txBody>
            <a:bodyPr wrap="square" rtlCol="0">
              <a:spAutoFit/>
            </a:bodyPr>
            <a:lstStyle/>
            <a:p>
              <a:pPr algn="ctr"/>
              <a:r>
                <a:rPr lang="en-US" altLang="zh-TW" sz="1589" dirty="0"/>
                <a:t>Layer 2</a:t>
              </a:r>
              <a:endParaRPr lang="zh-TW" altLang="en-US" sz="1589" dirty="0"/>
            </a:p>
          </p:txBody>
        </p:sp>
        <p:sp>
          <p:nvSpPr>
            <p:cNvPr id="31" name="橢圓 24"/>
            <p:cNvSpPr/>
            <p:nvPr/>
          </p:nvSpPr>
          <p:spPr>
            <a:xfrm>
              <a:off x="3917237" y="2235874"/>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sz="1191"/>
            </a:p>
          </p:txBody>
        </p:sp>
        <p:sp>
          <p:nvSpPr>
            <p:cNvPr id="32" name="橢圓 25"/>
            <p:cNvSpPr/>
            <p:nvPr/>
          </p:nvSpPr>
          <p:spPr>
            <a:xfrm>
              <a:off x="3919579" y="3014444"/>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sz="1191"/>
            </a:p>
          </p:txBody>
        </p:sp>
        <p:sp>
          <p:nvSpPr>
            <p:cNvPr id="33" name="橢圓 26"/>
            <p:cNvSpPr/>
            <p:nvPr/>
          </p:nvSpPr>
          <p:spPr>
            <a:xfrm>
              <a:off x="3907946" y="4242456"/>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sz="1191"/>
            </a:p>
          </p:txBody>
        </p:sp>
        <p:sp>
          <p:nvSpPr>
            <p:cNvPr id="34" name="文字方塊 27"/>
            <p:cNvSpPr txBox="1"/>
            <p:nvPr/>
          </p:nvSpPr>
          <p:spPr>
            <a:xfrm rot="5400000">
              <a:off x="3905199" y="3641155"/>
              <a:ext cx="769257" cy="570408"/>
            </a:xfrm>
            <a:prstGeom prst="rect">
              <a:avLst/>
            </a:prstGeom>
            <a:noFill/>
          </p:spPr>
          <p:txBody>
            <a:bodyPr wrap="square" rtlCol="0">
              <a:spAutoFit/>
            </a:bodyPr>
            <a:lstStyle/>
            <a:p>
              <a:pPr algn="ctr"/>
              <a:r>
                <a:rPr lang="en-US" altLang="zh-TW" sz="1853" dirty="0"/>
                <a:t>……</a:t>
              </a:r>
              <a:endParaRPr lang="zh-TW" altLang="en-US" sz="1853" dirty="0"/>
            </a:p>
          </p:txBody>
        </p:sp>
      </p:grpSp>
      <p:grpSp>
        <p:nvGrpSpPr>
          <p:cNvPr id="35" name="群組 79"/>
          <p:cNvGrpSpPr/>
          <p:nvPr/>
        </p:nvGrpSpPr>
        <p:grpSpPr>
          <a:xfrm>
            <a:off x="5411201" y="2217716"/>
            <a:ext cx="750870" cy="2071331"/>
            <a:chOff x="5868381" y="1770729"/>
            <a:chExt cx="1134648" cy="3130011"/>
          </a:xfrm>
        </p:grpSpPr>
        <p:sp>
          <p:nvSpPr>
            <p:cNvPr id="36" name="矩形 62"/>
            <p:cNvSpPr/>
            <p:nvPr/>
          </p:nvSpPr>
          <p:spPr>
            <a:xfrm>
              <a:off x="6046929" y="2224872"/>
              <a:ext cx="746342" cy="2675868"/>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sz="1191"/>
            </a:p>
          </p:txBody>
        </p:sp>
        <p:sp>
          <p:nvSpPr>
            <p:cNvPr id="37" name="文字方塊 5"/>
            <p:cNvSpPr txBox="1"/>
            <p:nvPr/>
          </p:nvSpPr>
          <p:spPr>
            <a:xfrm>
              <a:off x="5868381" y="1770729"/>
              <a:ext cx="1134648" cy="878622"/>
            </a:xfrm>
            <a:prstGeom prst="rect">
              <a:avLst/>
            </a:prstGeom>
            <a:noFill/>
          </p:spPr>
          <p:txBody>
            <a:bodyPr wrap="square" rtlCol="0">
              <a:spAutoFit/>
            </a:bodyPr>
            <a:lstStyle/>
            <a:p>
              <a:pPr algn="ctr"/>
              <a:r>
                <a:rPr lang="en-US" altLang="zh-TW" sz="1589" dirty="0"/>
                <a:t>Layer L</a:t>
              </a:r>
              <a:endParaRPr lang="zh-TW" altLang="en-US" sz="1589" dirty="0"/>
            </a:p>
          </p:txBody>
        </p:sp>
        <p:sp>
          <p:nvSpPr>
            <p:cNvPr id="38" name="橢圓 28"/>
            <p:cNvSpPr/>
            <p:nvPr/>
          </p:nvSpPr>
          <p:spPr>
            <a:xfrm>
              <a:off x="6122773" y="2216766"/>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sz="1191"/>
            </a:p>
          </p:txBody>
        </p:sp>
        <p:sp>
          <p:nvSpPr>
            <p:cNvPr id="39" name="橢圓 29"/>
            <p:cNvSpPr/>
            <p:nvPr/>
          </p:nvSpPr>
          <p:spPr>
            <a:xfrm>
              <a:off x="6125115" y="2976675"/>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sz="1191"/>
            </a:p>
          </p:txBody>
        </p:sp>
        <p:sp>
          <p:nvSpPr>
            <p:cNvPr id="40" name="橢圓 30"/>
            <p:cNvSpPr/>
            <p:nvPr/>
          </p:nvSpPr>
          <p:spPr>
            <a:xfrm>
              <a:off x="6132143" y="4223348"/>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sz="1191"/>
            </a:p>
          </p:txBody>
        </p:sp>
        <p:sp>
          <p:nvSpPr>
            <p:cNvPr id="41" name="文字方塊 31"/>
            <p:cNvSpPr txBox="1"/>
            <p:nvPr/>
          </p:nvSpPr>
          <p:spPr>
            <a:xfrm rot="5400000">
              <a:off x="6129395" y="3618883"/>
              <a:ext cx="769257" cy="570408"/>
            </a:xfrm>
            <a:prstGeom prst="rect">
              <a:avLst/>
            </a:prstGeom>
            <a:noFill/>
          </p:spPr>
          <p:txBody>
            <a:bodyPr wrap="square" rtlCol="0">
              <a:spAutoFit/>
            </a:bodyPr>
            <a:lstStyle/>
            <a:p>
              <a:pPr algn="ctr"/>
              <a:r>
                <a:rPr lang="en-US" altLang="zh-TW" sz="1853" dirty="0"/>
                <a:t>……</a:t>
              </a:r>
              <a:endParaRPr lang="zh-TW" altLang="en-US" sz="1853" dirty="0"/>
            </a:p>
          </p:txBody>
        </p:sp>
      </p:grpSp>
      <p:sp>
        <p:nvSpPr>
          <p:cNvPr id="42" name="文字方塊 32"/>
          <p:cNvSpPr txBox="1"/>
          <p:nvPr/>
        </p:nvSpPr>
        <p:spPr>
          <a:xfrm>
            <a:off x="4571912" y="2496406"/>
            <a:ext cx="509067" cy="377476"/>
          </a:xfrm>
          <a:prstGeom prst="rect">
            <a:avLst/>
          </a:prstGeom>
          <a:noFill/>
        </p:spPr>
        <p:txBody>
          <a:bodyPr wrap="square" rtlCol="0">
            <a:spAutoFit/>
          </a:bodyPr>
          <a:lstStyle/>
          <a:p>
            <a:pPr algn="ctr"/>
            <a:r>
              <a:rPr lang="en-US" altLang="zh-TW" sz="1853" dirty="0"/>
              <a:t>……</a:t>
            </a:r>
            <a:endParaRPr lang="zh-TW" altLang="en-US" sz="1853" dirty="0"/>
          </a:p>
        </p:txBody>
      </p:sp>
      <p:sp>
        <p:nvSpPr>
          <p:cNvPr id="43" name="文字方塊 33"/>
          <p:cNvSpPr txBox="1"/>
          <p:nvPr/>
        </p:nvSpPr>
        <p:spPr>
          <a:xfrm>
            <a:off x="4576511" y="3000000"/>
            <a:ext cx="509067" cy="377476"/>
          </a:xfrm>
          <a:prstGeom prst="rect">
            <a:avLst/>
          </a:prstGeom>
          <a:noFill/>
        </p:spPr>
        <p:txBody>
          <a:bodyPr wrap="square" rtlCol="0">
            <a:spAutoFit/>
          </a:bodyPr>
          <a:lstStyle/>
          <a:p>
            <a:pPr algn="ctr"/>
            <a:r>
              <a:rPr lang="en-US" altLang="zh-TW" sz="1853" dirty="0"/>
              <a:t>……</a:t>
            </a:r>
            <a:endParaRPr lang="zh-TW" altLang="en-US" sz="1853" dirty="0"/>
          </a:p>
        </p:txBody>
      </p:sp>
      <p:sp>
        <p:nvSpPr>
          <p:cNvPr id="44" name="文字方塊 34"/>
          <p:cNvSpPr txBox="1"/>
          <p:nvPr/>
        </p:nvSpPr>
        <p:spPr>
          <a:xfrm>
            <a:off x="4595711" y="3804266"/>
            <a:ext cx="509067" cy="377476"/>
          </a:xfrm>
          <a:prstGeom prst="rect">
            <a:avLst/>
          </a:prstGeom>
          <a:noFill/>
        </p:spPr>
        <p:txBody>
          <a:bodyPr wrap="square" rtlCol="0">
            <a:spAutoFit/>
          </a:bodyPr>
          <a:lstStyle/>
          <a:p>
            <a:pPr algn="ctr"/>
            <a:r>
              <a:rPr lang="en-US" altLang="zh-TW" sz="1853" dirty="0"/>
              <a:t>……</a:t>
            </a:r>
            <a:endParaRPr lang="zh-TW" altLang="en-US" sz="1853" dirty="0"/>
          </a:p>
        </p:txBody>
      </p:sp>
      <p:grpSp>
        <p:nvGrpSpPr>
          <p:cNvPr id="45" name="群組 80"/>
          <p:cNvGrpSpPr/>
          <p:nvPr/>
        </p:nvGrpSpPr>
        <p:grpSpPr>
          <a:xfrm>
            <a:off x="3623219" y="2715511"/>
            <a:ext cx="498333" cy="1327886"/>
            <a:chOff x="3166542" y="2277312"/>
            <a:chExt cx="753037" cy="2006583"/>
          </a:xfrm>
        </p:grpSpPr>
        <p:cxnSp>
          <p:nvCxnSpPr>
            <p:cNvPr id="46" name="直線單箭頭接點 35"/>
            <p:cNvCxnSpPr>
              <a:cxnSpLocks/>
              <a:stCxn id="21" idx="6"/>
              <a:endCxn id="31" idx="2"/>
            </p:cNvCxnSpPr>
            <p:nvPr/>
          </p:nvCxnSpPr>
          <p:spPr>
            <a:xfrm>
              <a:off x="3175833" y="2277312"/>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線單箭頭接點 36"/>
            <p:cNvCxnSpPr>
              <a:cxnSpLocks/>
              <a:stCxn id="22" idx="6"/>
            </p:cNvCxnSpPr>
            <p:nvPr/>
          </p:nvCxnSpPr>
          <p:spPr>
            <a:xfrm>
              <a:off x="3178176" y="3055883"/>
              <a:ext cx="707754" cy="1158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線單箭頭接點 37"/>
            <p:cNvCxnSpPr>
              <a:cxnSpLocks/>
              <a:stCxn id="23" idx="6"/>
              <a:endCxn id="33" idx="2"/>
            </p:cNvCxnSpPr>
            <p:nvPr/>
          </p:nvCxnSpPr>
          <p:spPr>
            <a:xfrm>
              <a:off x="3166542" y="4283895"/>
              <a:ext cx="741401"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線單箭頭接點 38"/>
            <p:cNvCxnSpPr>
              <a:cxnSpLocks/>
              <a:stCxn id="22" idx="6"/>
              <a:endCxn id="31" idx="2"/>
            </p:cNvCxnSpPr>
            <p:nvPr/>
          </p:nvCxnSpPr>
          <p:spPr>
            <a:xfrm flipV="1">
              <a:off x="3178175" y="2277312"/>
              <a:ext cx="739062" cy="7785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線單箭頭接點 39"/>
            <p:cNvCxnSpPr>
              <a:cxnSpLocks/>
              <a:stCxn id="21" idx="6"/>
              <a:endCxn id="32" idx="2"/>
            </p:cNvCxnSpPr>
            <p:nvPr/>
          </p:nvCxnSpPr>
          <p:spPr>
            <a:xfrm>
              <a:off x="3175833" y="2277312"/>
              <a:ext cx="743746" cy="7785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線單箭頭接點 40"/>
            <p:cNvCxnSpPr>
              <a:cxnSpLocks/>
              <a:stCxn id="21" idx="6"/>
              <a:endCxn id="33" idx="2"/>
            </p:cNvCxnSpPr>
            <p:nvPr/>
          </p:nvCxnSpPr>
          <p:spPr>
            <a:xfrm>
              <a:off x="3175833" y="2277312"/>
              <a:ext cx="732113" cy="20065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直線單箭頭接點 41"/>
            <p:cNvCxnSpPr>
              <a:cxnSpLocks/>
              <a:stCxn id="22" idx="6"/>
              <a:endCxn id="33" idx="2"/>
            </p:cNvCxnSpPr>
            <p:nvPr/>
          </p:nvCxnSpPr>
          <p:spPr>
            <a:xfrm>
              <a:off x="3178175" y="3055882"/>
              <a:ext cx="729771" cy="12280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直線單箭頭接點 42"/>
            <p:cNvCxnSpPr>
              <a:cxnSpLocks/>
              <a:stCxn id="23" idx="6"/>
              <a:endCxn id="31" idx="2"/>
            </p:cNvCxnSpPr>
            <p:nvPr/>
          </p:nvCxnSpPr>
          <p:spPr>
            <a:xfrm flipV="1">
              <a:off x="3166542" y="2277312"/>
              <a:ext cx="750695" cy="20065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直線單箭頭接點 43"/>
            <p:cNvCxnSpPr>
              <a:cxnSpLocks/>
              <a:stCxn id="23" idx="6"/>
              <a:endCxn id="32" idx="2"/>
            </p:cNvCxnSpPr>
            <p:nvPr/>
          </p:nvCxnSpPr>
          <p:spPr>
            <a:xfrm flipV="1">
              <a:off x="3166542" y="3055882"/>
              <a:ext cx="753037" cy="12280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55" name="直線單箭頭接點 44"/>
          <p:cNvCxnSpPr>
            <a:cxnSpLocks/>
            <a:endCxn id="21" idx="2"/>
          </p:cNvCxnSpPr>
          <p:nvPr/>
        </p:nvCxnSpPr>
        <p:spPr>
          <a:xfrm flipV="1">
            <a:off x="2680688" y="2715510"/>
            <a:ext cx="568721" cy="1984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直線單箭頭接點 45"/>
          <p:cNvCxnSpPr>
            <a:cxnSpLocks/>
            <a:stCxn id="15" idx="3"/>
            <a:endCxn id="22" idx="2"/>
          </p:cNvCxnSpPr>
          <p:nvPr/>
        </p:nvCxnSpPr>
        <p:spPr>
          <a:xfrm>
            <a:off x="2678237" y="2747523"/>
            <a:ext cx="572723" cy="48321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直線單箭頭接點 46"/>
          <p:cNvCxnSpPr>
            <a:cxnSpLocks/>
            <a:stCxn id="15" idx="3"/>
            <a:endCxn id="23" idx="2"/>
          </p:cNvCxnSpPr>
          <p:nvPr/>
        </p:nvCxnSpPr>
        <p:spPr>
          <a:xfrm>
            <a:off x="2678236" y="2747523"/>
            <a:ext cx="565025" cy="129587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直線單箭頭接點 47"/>
          <p:cNvCxnSpPr>
            <a:cxnSpLocks/>
            <a:stCxn id="17" idx="3"/>
            <a:endCxn id="21" idx="2"/>
          </p:cNvCxnSpPr>
          <p:nvPr/>
        </p:nvCxnSpPr>
        <p:spPr>
          <a:xfrm flipV="1">
            <a:off x="2696448" y="2715511"/>
            <a:ext cx="552962" cy="39400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直線單箭頭接點 48"/>
          <p:cNvCxnSpPr>
            <a:cxnSpLocks/>
            <a:stCxn id="14" idx="3"/>
            <a:endCxn id="22" idx="2"/>
          </p:cNvCxnSpPr>
          <p:nvPr/>
        </p:nvCxnSpPr>
        <p:spPr>
          <a:xfrm>
            <a:off x="2674386" y="3124948"/>
            <a:ext cx="576574" cy="10579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直線單箭頭接點 49"/>
          <p:cNvCxnSpPr>
            <a:cxnSpLocks/>
            <a:stCxn id="14" idx="3"/>
            <a:endCxn id="23" idx="2"/>
          </p:cNvCxnSpPr>
          <p:nvPr/>
        </p:nvCxnSpPr>
        <p:spPr>
          <a:xfrm>
            <a:off x="2674386" y="3124948"/>
            <a:ext cx="568876" cy="91844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直線單箭頭接點 50"/>
          <p:cNvCxnSpPr>
            <a:cxnSpLocks/>
            <a:stCxn id="26" idx="3"/>
            <a:endCxn id="21" idx="2"/>
          </p:cNvCxnSpPr>
          <p:nvPr/>
        </p:nvCxnSpPr>
        <p:spPr>
          <a:xfrm flipV="1">
            <a:off x="2721699" y="2715510"/>
            <a:ext cx="527710" cy="131905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直線單箭頭接點 51"/>
          <p:cNvCxnSpPr>
            <a:cxnSpLocks/>
            <a:stCxn id="26" idx="3"/>
            <a:endCxn id="22" idx="2"/>
          </p:cNvCxnSpPr>
          <p:nvPr/>
        </p:nvCxnSpPr>
        <p:spPr>
          <a:xfrm flipV="1">
            <a:off x="2704249" y="3230741"/>
            <a:ext cx="546710" cy="80378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直線單箭頭接點 52"/>
          <p:cNvCxnSpPr>
            <a:cxnSpLocks/>
            <a:stCxn id="26" idx="3"/>
            <a:endCxn id="23" idx="2"/>
          </p:cNvCxnSpPr>
          <p:nvPr/>
        </p:nvCxnSpPr>
        <p:spPr>
          <a:xfrm>
            <a:off x="2704249" y="4034523"/>
            <a:ext cx="539012" cy="887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4" name="文字方塊 53"/>
          <p:cNvSpPr txBox="1"/>
          <p:nvPr/>
        </p:nvSpPr>
        <p:spPr>
          <a:xfrm rot="5400000">
            <a:off x="6426368" y="3461255"/>
            <a:ext cx="509067" cy="377476"/>
          </a:xfrm>
          <a:prstGeom prst="rect">
            <a:avLst/>
          </a:prstGeom>
          <a:noFill/>
        </p:spPr>
        <p:txBody>
          <a:bodyPr wrap="square" rtlCol="0">
            <a:spAutoFit/>
          </a:bodyPr>
          <a:lstStyle/>
          <a:p>
            <a:pPr algn="ctr"/>
            <a:r>
              <a:rPr lang="en-US" altLang="zh-TW" sz="1853" dirty="0"/>
              <a:t>……</a:t>
            </a:r>
            <a:endParaRPr lang="zh-TW" altLang="en-US" sz="1853" dirty="0"/>
          </a:p>
        </p:txBody>
      </p:sp>
      <p:sp>
        <p:nvSpPr>
          <p:cNvPr id="65" name="文字方塊 54"/>
          <p:cNvSpPr txBox="1"/>
          <p:nvPr/>
        </p:nvSpPr>
        <p:spPr>
          <a:xfrm>
            <a:off x="6472092" y="2471766"/>
            <a:ext cx="417620" cy="377476"/>
          </a:xfrm>
          <a:prstGeom prst="rect">
            <a:avLst/>
          </a:prstGeom>
          <a:noFill/>
        </p:spPr>
        <p:txBody>
          <a:bodyPr wrap="square" rtlCol="0">
            <a:spAutoFit/>
          </a:bodyPr>
          <a:lstStyle/>
          <a:p>
            <a:r>
              <a:rPr lang="en-US" altLang="zh-TW" sz="1853" i="1" dirty="0"/>
              <a:t>y</a:t>
            </a:r>
            <a:r>
              <a:rPr lang="en-US" altLang="zh-TW" sz="1853" baseline="-25000" dirty="0"/>
              <a:t>1</a:t>
            </a:r>
            <a:endParaRPr lang="zh-TW" altLang="en-US" sz="1853" baseline="-25000" dirty="0"/>
          </a:p>
        </p:txBody>
      </p:sp>
      <p:sp>
        <p:nvSpPr>
          <p:cNvPr id="66" name="文字方塊 55"/>
          <p:cNvSpPr txBox="1"/>
          <p:nvPr/>
        </p:nvSpPr>
        <p:spPr>
          <a:xfrm>
            <a:off x="6464626" y="3000000"/>
            <a:ext cx="417620" cy="377476"/>
          </a:xfrm>
          <a:prstGeom prst="rect">
            <a:avLst/>
          </a:prstGeom>
          <a:noFill/>
        </p:spPr>
        <p:txBody>
          <a:bodyPr wrap="square" rtlCol="0">
            <a:spAutoFit/>
          </a:bodyPr>
          <a:lstStyle/>
          <a:p>
            <a:r>
              <a:rPr lang="en-US" altLang="zh-TW" sz="1853" i="1" dirty="0"/>
              <a:t>y</a:t>
            </a:r>
            <a:r>
              <a:rPr lang="en-US" altLang="zh-TW" sz="1853" baseline="-25000" dirty="0"/>
              <a:t>2</a:t>
            </a:r>
            <a:endParaRPr lang="zh-TW" altLang="en-US" sz="1853" baseline="-25000" dirty="0"/>
          </a:p>
        </p:txBody>
      </p:sp>
      <p:sp>
        <p:nvSpPr>
          <p:cNvPr id="67" name="文字方塊 56"/>
          <p:cNvSpPr txBox="1"/>
          <p:nvPr/>
        </p:nvSpPr>
        <p:spPr>
          <a:xfrm>
            <a:off x="6464625" y="3837948"/>
            <a:ext cx="490461" cy="377476"/>
          </a:xfrm>
          <a:prstGeom prst="rect">
            <a:avLst/>
          </a:prstGeom>
          <a:noFill/>
        </p:spPr>
        <p:txBody>
          <a:bodyPr wrap="square" rtlCol="0">
            <a:spAutoFit/>
          </a:bodyPr>
          <a:lstStyle/>
          <a:p>
            <a:r>
              <a:rPr lang="en-US" altLang="zh-TW" sz="1853" i="1" dirty="0" err="1"/>
              <a:t>y</a:t>
            </a:r>
            <a:r>
              <a:rPr lang="en-US" altLang="zh-TW" sz="1853" baseline="-25000" dirty="0" err="1"/>
              <a:t>M</a:t>
            </a:r>
            <a:endParaRPr lang="zh-TW" altLang="en-US" sz="1853" baseline="-25000" dirty="0"/>
          </a:p>
        </p:txBody>
      </p:sp>
      <p:grpSp>
        <p:nvGrpSpPr>
          <p:cNvPr id="68" name="群組 81"/>
          <p:cNvGrpSpPr/>
          <p:nvPr/>
        </p:nvGrpSpPr>
        <p:grpSpPr>
          <a:xfrm>
            <a:off x="5072849" y="2710787"/>
            <a:ext cx="498333" cy="1332610"/>
            <a:chOff x="5357094" y="2515814"/>
            <a:chExt cx="753037" cy="2013721"/>
          </a:xfrm>
        </p:grpSpPr>
        <p:cxnSp>
          <p:nvCxnSpPr>
            <p:cNvPr id="69" name="直線單箭頭接點 66"/>
            <p:cNvCxnSpPr/>
            <p:nvPr/>
          </p:nvCxnSpPr>
          <p:spPr>
            <a:xfrm>
              <a:off x="5366385" y="2515814"/>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直線單箭頭接點 69"/>
            <p:cNvCxnSpPr/>
            <p:nvPr/>
          </p:nvCxnSpPr>
          <p:spPr>
            <a:xfrm>
              <a:off x="5366385" y="3307566"/>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直線單箭頭接點 70"/>
            <p:cNvCxnSpPr/>
            <p:nvPr/>
          </p:nvCxnSpPr>
          <p:spPr>
            <a:xfrm>
              <a:off x="5357094" y="4529535"/>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直線單箭頭接點 71"/>
            <p:cNvCxnSpPr/>
            <p:nvPr/>
          </p:nvCxnSpPr>
          <p:spPr>
            <a:xfrm flipV="1">
              <a:off x="5368727" y="2515814"/>
              <a:ext cx="739062" cy="7785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3" name="直線單箭頭接點 72"/>
            <p:cNvCxnSpPr/>
            <p:nvPr/>
          </p:nvCxnSpPr>
          <p:spPr>
            <a:xfrm>
              <a:off x="5366385" y="2515814"/>
              <a:ext cx="743746" cy="7785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4" name="直線單箭頭接點 73"/>
            <p:cNvCxnSpPr/>
            <p:nvPr/>
          </p:nvCxnSpPr>
          <p:spPr>
            <a:xfrm>
              <a:off x="5366385" y="2515814"/>
              <a:ext cx="732113" cy="20065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5" name="直線單箭頭接點 74"/>
            <p:cNvCxnSpPr/>
            <p:nvPr/>
          </p:nvCxnSpPr>
          <p:spPr>
            <a:xfrm>
              <a:off x="5368727" y="3294384"/>
              <a:ext cx="729771" cy="12280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6" name="直線單箭頭接點 75"/>
            <p:cNvCxnSpPr/>
            <p:nvPr/>
          </p:nvCxnSpPr>
          <p:spPr>
            <a:xfrm flipV="1">
              <a:off x="5357094" y="2515814"/>
              <a:ext cx="750695" cy="20065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直線單箭頭接點 76"/>
            <p:cNvCxnSpPr/>
            <p:nvPr/>
          </p:nvCxnSpPr>
          <p:spPr>
            <a:xfrm flipV="1">
              <a:off x="5357094" y="3294384"/>
              <a:ext cx="753037" cy="12280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80" name="TextBox 79">
            <a:extLst>
              <a:ext uri="{FF2B5EF4-FFF2-40B4-BE49-F238E27FC236}">
                <a16:creationId xmlns:a16="http://schemas.microsoft.com/office/drawing/2014/main" id="{ED716A18-38AF-4AAD-AE87-6D64BE0DF0EF}"/>
              </a:ext>
            </a:extLst>
          </p:cNvPr>
          <p:cNvSpPr txBox="1"/>
          <p:nvPr/>
        </p:nvSpPr>
        <p:spPr>
          <a:xfrm>
            <a:off x="2320694" y="4938406"/>
            <a:ext cx="4574626" cy="194220"/>
          </a:xfrm>
          <a:prstGeom prst="rect">
            <a:avLst/>
          </a:prstGeom>
          <a:noFill/>
        </p:spPr>
        <p:txBody>
          <a:bodyPr wrap="square" rtlCol="0">
            <a:spAutoFit/>
          </a:bodyPr>
          <a:lstStyle/>
          <a:p>
            <a:pPr algn="ctr"/>
            <a:r>
              <a:rPr lang="en-US" sz="662" dirty="0"/>
              <a:t>Figure credit: Hung-</a:t>
            </a:r>
            <a:r>
              <a:rPr lang="en-US" sz="662" dirty="0" err="1"/>
              <a:t>yi</a:t>
            </a:r>
            <a:r>
              <a:rPr lang="en-US" sz="662" dirty="0"/>
              <a:t> Lee – Deep Learning Tutorial</a:t>
            </a:r>
          </a:p>
        </p:txBody>
      </p:sp>
    </p:spTree>
    <p:extLst>
      <p:ext uri="{BB962C8B-B14F-4D97-AF65-F5344CB8AC3E}">
        <p14:creationId xmlns:p14="http://schemas.microsoft.com/office/powerpoint/2010/main" val="9701481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D8BAED-77F5-6C13-D8A1-CE1772C99DF4}"/>
              </a:ext>
            </a:extLst>
          </p:cNvPr>
          <p:cNvSpPr>
            <a:spLocks noGrp="1"/>
          </p:cNvSpPr>
          <p:nvPr>
            <p:ph type="title"/>
          </p:nvPr>
        </p:nvSpPr>
        <p:spPr/>
        <p:txBody>
          <a:bodyPr/>
          <a:lstStyle/>
          <a:p>
            <a:pPr algn="l"/>
            <a:r>
              <a:rPr lang="en-US" dirty="0"/>
              <a:t>Challenge With </a:t>
            </a:r>
            <a:r>
              <a:rPr lang="en-US" dirty="0" err="1"/>
              <a:t>Featurizing</a:t>
            </a:r>
            <a:r>
              <a:rPr lang="en-US" dirty="0"/>
              <a:t> Image Data</a:t>
            </a:r>
          </a:p>
        </p:txBody>
      </p:sp>
      <p:pic>
        <p:nvPicPr>
          <p:cNvPr id="11" name="Picture 10">
            <a:extLst>
              <a:ext uri="{FF2B5EF4-FFF2-40B4-BE49-F238E27FC236}">
                <a16:creationId xmlns:a16="http://schemas.microsoft.com/office/drawing/2014/main" id="{741D7E18-6861-765F-1D8C-6C5C39B4C292}"/>
              </a:ext>
            </a:extLst>
          </p:cNvPr>
          <p:cNvPicPr>
            <a:picLocks noChangeAspect="1"/>
          </p:cNvPicPr>
          <p:nvPr/>
        </p:nvPicPr>
        <p:blipFill>
          <a:blip r:embed="rId3"/>
          <a:stretch>
            <a:fillRect/>
          </a:stretch>
        </p:blipFill>
        <p:spPr>
          <a:xfrm>
            <a:off x="307323" y="1289140"/>
            <a:ext cx="2500087" cy="2474225"/>
          </a:xfrm>
          <a:prstGeom prst="rect">
            <a:avLst/>
          </a:prstGeom>
        </p:spPr>
      </p:pic>
      <p:sp>
        <p:nvSpPr>
          <p:cNvPr id="12" name="文字方塊 63">
            <a:extLst>
              <a:ext uri="{FF2B5EF4-FFF2-40B4-BE49-F238E27FC236}">
                <a16:creationId xmlns:a16="http://schemas.microsoft.com/office/drawing/2014/main" id="{C9A29FCE-23C6-FEC0-C188-D5B889885D6F}"/>
              </a:ext>
            </a:extLst>
          </p:cNvPr>
          <p:cNvSpPr txBox="1"/>
          <p:nvPr/>
        </p:nvSpPr>
        <p:spPr>
          <a:xfrm>
            <a:off x="7829522" y="3424510"/>
            <a:ext cx="1278159" cy="581441"/>
          </a:xfrm>
          <a:prstGeom prst="rect">
            <a:avLst/>
          </a:prstGeom>
          <a:noFill/>
        </p:spPr>
        <p:txBody>
          <a:bodyPr wrap="square" rtlCol="0">
            <a:spAutoFit/>
          </a:bodyPr>
          <a:lstStyle/>
          <a:p>
            <a:pPr algn="ctr"/>
            <a:r>
              <a:rPr lang="en-US" altLang="zh-TW" sz="1589" b="1" dirty="0"/>
              <a:t>Output Layer</a:t>
            </a:r>
            <a:endParaRPr lang="zh-TW" altLang="en-US" sz="1589" b="1" dirty="0"/>
          </a:p>
        </p:txBody>
      </p:sp>
      <p:sp>
        <p:nvSpPr>
          <p:cNvPr id="13" name="文字方塊 64">
            <a:extLst>
              <a:ext uri="{FF2B5EF4-FFF2-40B4-BE49-F238E27FC236}">
                <a16:creationId xmlns:a16="http://schemas.microsoft.com/office/drawing/2014/main" id="{52FC6FE8-E82E-D5D3-D601-724EEBA6BBBA}"/>
              </a:ext>
            </a:extLst>
          </p:cNvPr>
          <p:cNvSpPr txBox="1"/>
          <p:nvPr/>
        </p:nvSpPr>
        <p:spPr>
          <a:xfrm>
            <a:off x="5731805" y="3577323"/>
            <a:ext cx="1367631" cy="336887"/>
          </a:xfrm>
          <a:prstGeom prst="rect">
            <a:avLst/>
          </a:prstGeom>
          <a:noFill/>
        </p:spPr>
        <p:txBody>
          <a:bodyPr wrap="square" rtlCol="0">
            <a:spAutoFit/>
          </a:bodyPr>
          <a:lstStyle/>
          <a:p>
            <a:pPr algn="ctr"/>
            <a:r>
              <a:rPr lang="en-US" altLang="zh-TW" sz="1589" b="1" dirty="0"/>
              <a:t>Hidden Layers</a:t>
            </a:r>
            <a:endParaRPr lang="zh-TW" altLang="en-US" sz="1589" b="1" dirty="0"/>
          </a:p>
        </p:txBody>
      </p:sp>
      <p:sp>
        <p:nvSpPr>
          <p:cNvPr id="14" name="右大括弧 65">
            <a:extLst>
              <a:ext uri="{FF2B5EF4-FFF2-40B4-BE49-F238E27FC236}">
                <a16:creationId xmlns:a16="http://schemas.microsoft.com/office/drawing/2014/main" id="{42B2DF6B-E621-A9B3-F7DA-0852040E5F1C}"/>
              </a:ext>
            </a:extLst>
          </p:cNvPr>
          <p:cNvSpPr/>
          <p:nvPr/>
        </p:nvSpPr>
        <p:spPr>
          <a:xfrm rot="5400000">
            <a:off x="6262821" y="2078971"/>
            <a:ext cx="248117" cy="2863599"/>
          </a:xfrm>
          <a:prstGeom prst="rightBrace">
            <a:avLst>
              <a:gd name="adj1" fmla="val 175868"/>
              <a:gd name="adj2" fmla="val 50000"/>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sz="1191"/>
          </a:p>
        </p:txBody>
      </p:sp>
      <p:sp>
        <p:nvSpPr>
          <p:cNvPr id="15" name="矩形 58">
            <a:extLst>
              <a:ext uri="{FF2B5EF4-FFF2-40B4-BE49-F238E27FC236}">
                <a16:creationId xmlns:a16="http://schemas.microsoft.com/office/drawing/2014/main" id="{D6B00AD8-A92F-5F31-601F-63C7F8DF571E}"/>
              </a:ext>
            </a:extLst>
          </p:cNvPr>
          <p:cNvSpPr/>
          <p:nvPr/>
        </p:nvSpPr>
        <p:spPr>
          <a:xfrm>
            <a:off x="4167206" y="1607967"/>
            <a:ext cx="330188" cy="1737167"/>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sz="1191"/>
          </a:p>
        </p:txBody>
      </p:sp>
      <p:sp>
        <p:nvSpPr>
          <p:cNvPr id="16" name="文字方塊 59">
            <a:extLst>
              <a:ext uri="{FF2B5EF4-FFF2-40B4-BE49-F238E27FC236}">
                <a16:creationId xmlns:a16="http://schemas.microsoft.com/office/drawing/2014/main" id="{846A526E-5E6F-25F6-9B21-C3831AF78B02}"/>
              </a:ext>
            </a:extLst>
          </p:cNvPr>
          <p:cNvSpPr txBox="1"/>
          <p:nvPr/>
        </p:nvSpPr>
        <p:spPr>
          <a:xfrm>
            <a:off x="3729556" y="3424510"/>
            <a:ext cx="1150078" cy="336887"/>
          </a:xfrm>
          <a:prstGeom prst="rect">
            <a:avLst/>
          </a:prstGeom>
          <a:noFill/>
        </p:spPr>
        <p:txBody>
          <a:bodyPr wrap="square" rtlCol="0">
            <a:spAutoFit/>
          </a:bodyPr>
          <a:lstStyle/>
          <a:p>
            <a:pPr algn="ctr"/>
            <a:r>
              <a:rPr lang="en-US" altLang="zh-TW" sz="1589" b="1" dirty="0"/>
              <a:t>Input Layer</a:t>
            </a:r>
            <a:endParaRPr lang="zh-TW" altLang="en-US" sz="1589" b="1" dirty="0"/>
          </a:p>
        </p:txBody>
      </p:sp>
      <p:sp>
        <p:nvSpPr>
          <p:cNvPr id="17" name="文字方塊 6">
            <a:extLst>
              <a:ext uri="{FF2B5EF4-FFF2-40B4-BE49-F238E27FC236}">
                <a16:creationId xmlns:a16="http://schemas.microsoft.com/office/drawing/2014/main" id="{845C9753-AA13-F7C5-5E7D-7B071ECCFC88}"/>
              </a:ext>
            </a:extLst>
          </p:cNvPr>
          <p:cNvSpPr txBox="1"/>
          <p:nvPr/>
        </p:nvSpPr>
        <p:spPr>
          <a:xfrm>
            <a:off x="3950487" y="1289140"/>
            <a:ext cx="750870" cy="336887"/>
          </a:xfrm>
          <a:prstGeom prst="rect">
            <a:avLst/>
          </a:prstGeom>
          <a:noFill/>
        </p:spPr>
        <p:txBody>
          <a:bodyPr wrap="square" rtlCol="0">
            <a:spAutoFit/>
          </a:bodyPr>
          <a:lstStyle/>
          <a:p>
            <a:pPr algn="ctr"/>
            <a:r>
              <a:rPr lang="en-US" altLang="zh-TW" sz="1589" dirty="0"/>
              <a:t>Input</a:t>
            </a:r>
          </a:p>
        </p:txBody>
      </p:sp>
      <p:sp>
        <p:nvSpPr>
          <p:cNvPr id="18" name="文字方塊 7">
            <a:extLst>
              <a:ext uri="{FF2B5EF4-FFF2-40B4-BE49-F238E27FC236}">
                <a16:creationId xmlns:a16="http://schemas.microsoft.com/office/drawing/2014/main" id="{FC4545EC-7057-6B78-4FF7-18F5B6AF37DF}"/>
              </a:ext>
            </a:extLst>
          </p:cNvPr>
          <p:cNvSpPr txBox="1"/>
          <p:nvPr/>
        </p:nvSpPr>
        <p:spPr>
          <a:xfrm>
            <a:off x="8016397" y="1289140"/>
            <a:ext cx="883756" cy="336887"/>
          </a:xfrm>
          <a:prstGeom prst="rect">
            <a:avLst/>
          </a:prstGeom>
          <a:noFill/>
        </p:spPr>
        <p:txBody>
          <a:bodyPr wrap="square" rtlCol="0">
            <a:spAutoFit/>
          </a:bodyPr>
          <a:lstStyle/>
          <a:p>
            <a:pPr algn="ctr"/>
            <a:r>
              <a:rPr lang="en-US" altLang="zh-TW" sz="1589" dirty="0"/>
              <a:t>Output</a:t>
            </a:r>
          </a:p>
        </p:txBody>
      </p:sp>
      <p:cxnSp>
        <p:nvCxnSpPr>
          <p:cNvPr id="19" name="直線單箭頭接點 10">
            <a:extLst>
              <a:ext uri="{FF2B5EF4-FFF2-40B4-BE49-F238E27FC236}">
                <a16:creationId xmlns:a16="http://schemas.microsoft.com/office/drawing/2014/main" id="{1A9385CE-CB11-A9FD-F3C9-F4100C8ACD6E}"/>
              </a:ext>
            </a:extLst>
          </p:cNvPr>
          <p:cNvCxnSpPr/>
          <p:nvPr/>
        </p:nvCxnSpPr>
        <p:spPr>
          <a:xfrm>
            <a:off x="7550328" y="2283482"/>
            <a:ext cx="674073"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線單箭頭接點 11">
            <a:extLst>
              <a:ext uri="{FF2B5EF4-FFF2-40B4-BE49-F238E27FC236}">
                <a16:creationId xmlns:a16="http://schemas.microsoft.com/office/drawing/2014/main" id="{A5175119-6189-ACD8-EC75-5356AF704B03}"/>
              </a:ext>
            </a:extLst>
          </p:cNvPr>
          <p:cNvCxnSpPr/>
          <p:nvPr/>
        </p:nvCxnSpPr>
        <p:spPr>
          <a:xfrm>
            <a:off x="7622671" y="3107968"/>
            <a:ext cx="599392"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單箭頭接點 12">
            <a:extLst>
              <a:ext uri="{FF2B5EF4-FFF2-40B4-BE49-F238E27FC236}">
                <a16:creationId xmlns:a16="http://schemas.microsoft.com/office/drawing/2014/main" id="{D5326964-024B-3AE0-8836-DF77067F9ECD}"/>
              </a:ext>
            </a:extLst>
          </p:cNvPr>
          <p:cNvCxnSpPr/>
          <p:nvPr/>
        </p:nvCxnSpPr>
        <p:spPr>
          <a:xfrm>
            <a:off x="7534524" y="1768097"/>
            <a:ext cx="69509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矩形 13">
            <a:extLst>
              <a:ext uri="{FF2B5EF4-FFF2-40B4-BE49-F238E27FC236}">
                <a16:creationId xmlns:a16="http://schemas.microsoft.com/office/drawing/2014/main" id="{F952A95A-26D9-8CEE-4CC9-33FDE4470D5B}"/>
              </a:ext>
            </a:extLst>
          </p:cNvPr>
          <p:cNvSpPr/>
          <p:nvPr/>
        </p:nvSpPr>
        <p:spPr>
          <a:xfrm>
            <a:off x="4212464" y="2082912"/>
            <a:ext cx="226919" cy="22691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sz="1191"/>
          </a:p>
        </p:txBody>
      </p:sp>
      <p:sp>
        <p:nvSpPr>
          <p:cNvPr id="23" name="矩形 14">
            <a:extLst>
              <a:ext uri="{FF2B5EF4-FFF2-40B4-BE49-F238E27FC236}">
                <a16:creationId xmlns:a16="http://schemas.microsoft.com/office/drawing/2014/main" id="{18CCB643-7BD7-D1B2-214F-85A4AD154DB4}"/>
              </a:ext>
            </a:extLst>
          </p:cNvPr>
          <p:cNvSpPr/>
          <p:nvPr/>
        </p:nvSpPr>
        <p:spPr>
          <a:xfrm>
            <a:off x="4216314" y="1705488"/>
            <a:ext cx="226919" cy="22691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sz="1191"/>
          </a:p>
        </p:txBody>
      </p:sp>
      <p:graphicFrame>
        <p:nvGraphicFramePr>
          <p:cNvPr id="24" name="Object 12">
            <a:extLst>
              <a:ext uri="{FF2B5EF4-FFF2-40B4-BE49-F238E27FC236}">
                <a16:creationId xmlns:a16="http://schemas.microsoft.com/office/drawing/2014/main" id="{6FB64B44-B94C-69D6-2568-C9EF8DB2C167}"/>
              </a:ext>
            </a:extLst>
          </p:cNvPr>
          <p:cNvGraphicFramePr>
            <a:graphicFrameLocks noChangeAspect="1"/>
          </p:cNvGraphicFramePr>
          <p:nvPr>
            <p:extLst>
              <p:ext uri="{D42A27DB-BD31-4B8C-83A1-F6EECF244321}">
                <p14:modId xmlns:p14="http://schemas.microsoft.com/office/powerpoint/2010/main" val="1900335307"/>
              </p:ext>
            </p:extLst>
          </p:nvPr>
        </p:nvGraphicFramePr>
        <p:xfrm>
          <a:off x="4224718" y="1642454"/>
          <a:ext cx="215363" cy="305711"/>
        </p:xfrm>
        <a:graphic>
          <a:graphicData uri="http://schemas.openxmlformats.org/presentationml/2006/ole">
            <mc:AlternateContent xmlns:mc="http://schemas.openxmlformats.org/markup-compatibility/2006">
              <mc:Choice xmlns:v="urn:schemas-microsoft-com:vml" Requires="v">
                <p:oleObj name="方程式" r:id="rId4" imgW="152280" imgH="215640" progId="Equation.3">
                  <p:embed/>
                </p:oleObj>
              </mc:Choice>
              <mc:Fallback>
                <p:oleObj name="方程式" r:id="rId4" imgW="152280" imgH="215640" progId="Equation.3">
                  <p:embed/>
                  <p:pic>
                    <p:nvPicPr>
                      <p:cNvPr id="16" name="Object 12"/>
                      <p:cNvPicPr>
                        <a:picLocks noChangeAspect="1" noChangeArrowheads="1"/>
                      </p:cNvPicPr>
                      <p:nvPr/>
                    </p:nvPicPr>
                    <p:blipFill>
                      <a:blip r:embed="rId5"/>
                      <a:srcRect/>
                      <a:stretch>
                        <a:fillRect/>
                      </a:stretch>
                    </p:blipFill>
                    <p:spPr bwMode="auto">
                      <a:xfrm>
                        <a:off x="4224718" y="1642454"/>
                        <a:ext cx="215363" cy="30571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5" name="Object 12">
            <a:extLst>
              <a:ext uri="{FF2B5EF4-FFF2-40B4-BE49-F238E27FC236}">
                <a16:creationId xmlns:a16="http://schemas.microsoft.com/office/drawing/2014/main" id="{E4EB1F7B-BFB9-AA44-F9B1-F81ADD6EEC64}"/>
              </a:ext>
            </a:extLst>
          </p:cNvPr>
          <p:cNvGraphicFramePr>
            <a:graphicFrameLocks noChangeAspect="1"/>
          </p:cNvGraphicFramePr>
          <p:nvPr>
            <p:extLst>
              <p:ext uri="{D42A27DB-BD31-4B8C-83A1-F6EECF244321}">
                <p14:modId xmlns:p14="http://schemas.microsoft.com/office/powerpoint/2010/main" val="4051037237"/>
              </p:ext>
            </p:extLst>
          </p:nvPr>
        </p:nvGraphicFramePr>
        <p:xfrm>
          <a:off x="4228223" y="2028084"/>
          <a:ext cx="233222" cy="305711"/>
        </p:xfrm>
        <a:graphic>
          <a:graphicData uri="http://schemas.openxmlformats.org/presentationml/2006/ole">
            <mc:AlternateContent xmlns:mc="http://schemas.openxmlformats.org/markup-compatibility/2006">
              <mc:Choice xmlns:v="urn:schemas-microsoft-com:vml" Requires="v">
                <p:oleObj name="方程式" r:id="rId6" imgW="164880" imgH="215640" progId="Equation.3">
                  <p:embed/>
                </p:oleObj>
              </mc:Choice>
              <mc:Fallback>
                <p:oleObj name="方程式" r:id="rId6" imgW="164880" imgH="215640" progId="Equation.3">
                  <p:embed/>
                  <p:pic>
                    <p:nvPicPr>
                      <p:cNvPr id="17" name="Object 12"/>
                      <p:cNvPicPr>
                        <a:picLocks noChangeAspect="1" noChangeArrowheads="1"/>
                      </p:cNvPicPr>
                      <p:nvPr/>
                    </p:nvPicPr>
                    <p:blipFill>
                      <a:blip r:embed="rId7"/>
                      <a:srcRect/>
                      <a:stretch>
                        <a:fillRect/>
                      </a:stretch>
                    </p:blipFill>
                    <p:spPr bwMode="auto">
                      <a:xfrm>
                        <a:off x="4228223" y="2028084"/>
                        <a:ext cx="233222" cy="30571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26" name="群組 77">
            <a:extLst>
              <a:ext uri="{FF2B5EF4-FFF2-40B4-BE49-F238E27FC236}">
                <a16:creationId xmlns:a16="http://schemas.microsoft.com/office/drawing/2014/main" id="{1B73C6D9-6B90-BECA-DA61-0B0D96E7694A}"/>
              </a:ext>
            </a:extLst>
          </p:cNvPr>
          <p:cNvGrpSpPr/>
          <p:nvPr/>
        </p:nvGrpSpPr>
        <p:grpSpPr>
          <a:xfrm>
            <a:off x="4836036" y="1289140"/>
            <a:ext cx="750870" cy="2071331"/>
            <a:chOff x="2332137" y="1770729"/>
            <a:chExt cx="1134648" cy="3130011"/>
          </a:xfrm>
        </p:grpSpPr>
        <p:sp>
          <p:nvSpPr>
            <p:cNvPr id="27" name="矩形 60">
              <a:extLst>
                <a:ext uri="{FF2B5EF4-FFF2-40B4-BE49-F238E27FC236}">
                  <a16:creationId xmlns:a16="http://schemas.microsoft.com/office/drawing/2014/main" id="{71A42A60-DED8-406C-EC38-D2E7840D5525}"/>
                </a:ext>
              </a:extLst>
            </p:cNvPr>
            <p:cNvSpPr/>
            <p:nvPr/>
          </p:nvSpPr>
          <p:spPr>
            <a:xfrm>
              <a:off x="2504565" y="2224872"/>
              <a:ext cx="746342" cy="2675868"/>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sz="1191"/>
            </a:p>
          </p:txBody>
        </p:sp>
        <p:sp>
          <p:nvSpPr>
            <p:cNvPr id="28" name="文字方塊 3">
              <a:extLst>
                <a:ext uri="{FF2B5EF4-FFF2-40B4-BE49-F238E27FC236}">
                  <a16:creationId xmlns:a16="http://schemas.microsoft.com/office/drawing/2014/main" id="{D3479DE2-8C30-E390-BBF6-F0568ED8769C}"/>
                </a:ext>
              </a:extLst>
            </p:cNvPr>
            <p:cNvSpPr txBox="1"/>
            <p:nvPr/>
          </p:nvSpPr>
          <p:spPr>
            <a:xfrm>
              <a:off x="2332137" y="1770729"/>
              <a:ext cx="1134648" cy="878622"/>
            </a:xfrm>
            <a:prstGeom prst="rect">
              <a:avLst/>
            </a:prstGeom>
            <a:noFill/>
          </p:spPr>
          <p:txBody>
            <a:bodyPr wrap="square" rtlCol="0">
              <a:spAutoFit/>
            </a:bodyPr>
            <a:lstStyle/>
            <a:p>
              <a:pPr algn="ctr"/>
              <a:r>
                <a:rPr lang="en-US" altLang="zh-TW" sz="1589" dirty="0"/>
                <a:t>Layer 1</a:t>
              </a:r>
              <a:endParaRPr lang="zh-TW" altLang="en-US" sz="1589" dirty="0"/>
            </a:p>
          </p:txBody>
        </p:sp>
        <p:sp>
          <p:nvSpPr>
            <p:cNvPr id="29" name="橢圓 17">
              <a:extLst>
                <a:ext uri="{FF2B5EF4-FFF2-40B4-BE49-F238E27FC236}">
                  <a16:creationId xmlns:a16="http://schemas.microsoft.com/office/drawing/2014/main" id="{959EC2F5-2090-5448-2978-2B172EE57BB9}"/>
                </a:ext>
              </a:extLst>
            </p:cNvPr>
            <p:cNvSpPr/>
            <p:nvPr/>
          </p:nvSpPr>
          <p:spPr>
            <a:xfrm>
              <a:off x="2601675" y="2235874"/>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sz="1191"/>
            </a:p>
          </p:txBody>
        </p:sp>
        <p:sp>
          <p:nvSpPr>
            <p:cNvPr id="30" name="橢圓 18">
              <a:extLst>
                <a:ext uri="{FF2B5EF4-FFF2-40B4-BE49-F238E27FC236}">
                  <a16:creationId xmlns:a16="http://schemas.microsoft.com/office/drawing/2014/main" id="{FD1AC8E8-FF3E-5A43-7C32-3EA3341A13BB}"/>
                </a:ext>
              </a:extLst>
            </p:cNvPr>
            <p:cNvSpPr/>
            <p:nvPr/>
          </p:nvSpPr>
          <p:spPr>
            <a:xfrm>
              <a:off x="2604017" y="3014444"/>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sz="1191"/>
            </a:p>
          </p:txBody>
        </p:sp>
        <p:sp>
          <p:nvSpPr>
            <p:cNvPr id="31" name="橢圓 19">
              <a:extLst>
                <a:ext uri="{FF2B5EF4-FFF2-40B4-BE49-F238E27FC236}">
                  <a16:creationId xmlns:a16="http://schemas.microsoft.com/office/drawing/2014/main" id="{20DC4841-49C4-BC39-F8FD-64C218DE70C1}"/>
                </a:ext>
              </a:extLst>
            </p:cNvPr>
            <p:cNvSpPr/>
            <p:nvPr/>
          </p:nvSpPr>
          <p:spPr>
            <a:xfrm>
              <a:off x="2592384" y="4242456"/>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sz="1191"/>
            </a:p>
          </p:txBody>
        </p:sp>
        <p:sp>
          <p:nvSpPr>
            <p:cNvPr id="32" name="文字方塊 20">
              <a:extLst>
                <a:ext uri="{FF2B5EF4-FFF2-40B4-BE49-F238E27FC236}">
                  <a16:creationId xmlns:a16="http://schemas.microsoft.com/office/drawing/2014/main" id="{0AAD25DB-C939-C011-FA8D-7C466FFD873F}"/>
                </a:ext>
              </a:extLst>
            </p:cNvPr>
            <p:cNvSpPr txBox="1"/>
            <p:nvPr/>
          </p:nvSpPr>
          <p:spPr>
            <a:xfrm rot="5400000">
              <a:off x="2589636" y="3641155"/>
              <a:ext cx="769257" cy="570408"/>
            </a:xfrm>
            <a:prstGeom prst="rect">
              <a:avLst/>
            </a:prstGeom>
            <a:noFill/>
          </p:spPr>
          <p:txBody>
            <a:bodyPr wrap="square" rtlCol="0">
              <a:spAutoFit/>
            </a:bodyPr>
            <a:lstStyle/>
            <a:p>
              <a:pPr algn="ctr"/>
              <a:r>
                <a:rPr lang="en-US" altLang="zh-TW" sz="1853" dirty="0"/>
                <a:t>……</a:t>
              </a:r>
              <a:endParaRPr lang="zh-TW" altLang="en-US" sz="1853" dirty="0"/>
            </a:p>
          </p:txBody>
        </p:sp>
      </p:grpSp>
      <p:sp>
        <p:nvSpPr>
          <p:cNvPr id="33" name="矩形 21">
            <a:extLst>
              <a:ext uri="{FF2B5EF4-FFF2-40B4-BE49-F238E27FC236}">
                <a16:creationId xmlns:a16="http://schemas.microsoft.com/office/drawing/2014/main" id="{51B4F297-700C-5DC9-F263-5C296711CE50}"/>
              </a:ext>
            </a:extLst>
          </p:cNvPr>
          <p:cNvSpPr/>
          <p:nvPr/>
        </p:nvSpPr>
        <p:spPr>
          <a:xfrm>
            <a:off x="4218767" y="3007898"/>
            <a:ext cx="226919" cy="22691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sz="1191"/>
          </a:p>
        </p:txBody>
      </p:sp>
      <p:graphicFrame>
        <p:nvGraphicFramePr>
          <p:cNvPr id="34" name="Object 12">
            <a:extLst>
              <a:ext uri="{FF2B5EF4-FFF2-40B4-BE49-F238E27FC236}">
                <a16:creationId xmlns:a16="http://schemas.microsoft.com/office/drawing/2014/main" id="{8FE419EB-7BD2-7A0F-7EC3-0C426A4255A2}"/>
              </a:ext>
            </a:extLst>
          </p:cNvPr>
          <p:cNvGraphicFramePr>
            <a:graphicFrameLocks noChangeAspect="1"/>
          </p:cNvGraphicFramePr>
          <p:nvPr>
            <p:extLst>
              <p:ext uri="{D42A27DB-BD31-4B8C-83A1-F6EECF244321}">
                <p14:modId xmlns:p14="http://schemas.microsoft.com/office/powerpoint/2010/main" val="1811894338"/>
              </p:ext>
            </p:extLst>
          </p:nvPr>
        </p:nvGraphicFramePr>
        <p:xfrm>
          <a:off x="4216705" y="2944200"/>
          <a:ext cx="269992" cy="323570"/>
        </p:xfrm>
        <a:graphic>
          <a:graphicData uri="http://schemas.openxmlformats.org/presentationml/2006/ole">
            <mc:AlternateContent xmlns:mc="http://schemas.openxmlformats.org/markup-compatibility/2006">
              <mc:Choice xmlns:v="urn:schemas-microsoft-com:vml" Requires="v">
                <p:oleObj name="方程式" r:id="rId8" imgW="190440" imgH="228600" progId="Equation.3">
                  <p:embed/>
                </p:oleObj>
              </mc:Choice>
              <mc:Fallback>
                <p:oleObj name="方程式" r:id="rId8" imgW="190440" imgH="228600" progId="Equation.3">
                  <p:embed/>
                  <p:pic>
                    <p:nvPicPr>
                      <p:cNvPr id="26" name="Object 12"/>
                      <p:cNvPicPr>
                        <a:picLocks noChangeAspect="1" noChangeArrowheads="1"/>
                      </p:cNvPicPr>
                      <p:nvPr/>
                    </p:nvPicPr>
                    <p:blipFill>
                      <a:blip r:embed="rId9"/>
                      <a:srcRect/>
                      <a:stretch>
                        <a:fillRect/>
                      </a:stretch>
                    </p:blipFill>
                    <p:spPr bwMode="auto">
                      <a:xfrm>
                        <a:off x="4216705" y="2944200"/>
                        <a:ext cx="269992" cy="32357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5" name="文字方塊 23">
            <a:extLst>
              <a:ext uri="{FF2B5EF4-FFF2-40B4-BE49-F238E27FC236}">
                <a16:creationId xmlns:a16="http://schemas.microsoft.com/office/drawing/2014/main" id="{042B5F2A-7A6B-87D5-DB4B-A24C89B2D29B}"/>
              </a:ext>
            </a:extLst>
          </p:cNvPr>
          <p:cNvSpPr txBox="1"/>
          <p:nvPr/>
        </p:nvSpPr>
        <p:spPr>
          <a:xfrm rot="5400000">
            <a:off x="4136663" y="2519083"/>
            <a:ext cx="509067" cy="377476"/>
          </a:xfrm>
          <a:prstGeom prst="rect">
            <a:avLst/>
          </a:prstGeom>
          <a:noFill/>
        </p:spPr>
        <p:txBody>
          <a:bodyPr wrap="square" rtlCol="0">
            <a:spAutoFit/>
          </a:bodyPr>
          <a:lstStyle/>
          <a:p>
            <a:pPr algn="ctr"/>
            <a:r>
              <a:rPr lang="en-US" altLang="zh-TW" sz="1853" dirty="0"/>
              <a:t>……</a:t>
            </a:r>
            <a:endParaRPr lang="zh-TW" altLang="en-US" sz="1853" dirty="0"/>
          </a:p>
        </p:txBody>
      </p:sp>
      <p:grpSp>
        <p:nvGrpSpPr>
          <p:cNvPr id="36" name="群組 78">
            <a:extLst>
              <a:ext uri="{FF2B5EF4-FFF2-40B4-BE49-F238E27FC236}">
                <a16:creationId xmlns:a16="http://schemas.microsoft.com/office/drawing/2014/main" id="{D0E3C831-0F7A-0A12-2B09-B7C4BE9B4EED}"/>
              </a:ext>
            </a:extLst>
          </p:cNvPr>
          <p:cNvGrpSpPr/>
          <p:nvPr/>
        </p:nvGrpSpPr>
        <p:grpSpPr>
          <a:xfrm>
            <a:off x="5712805" y="1289140"/>
            <a:ext cx="750870" cy="2060513"/>
            <a:chOff x="3657035" y="1770729"/>
            <a:chExt cx="1134648" cy="3113664"/>
          </a:xfrm>
        </p:grpSpPr>
        <p:sp>
          <p:nvSpPr>
            <p:cNvPr id="37" name="矩形 61">
              <a:extLst>
                <a:ext uri="{FF2B5EF4-FFF2-40B4-BE49-F238E27FC236}">
                  <a16:creationId xmlns:a16="http://schemas.microsoft.com/office/drawing/2014/main" id="{1C018EFD-143C-CE9E-A977-402CEA3A1223}"/>
                </a:ext>
              </a:extLst>
            </p:cNvPr>
            <p:cNvSpPr/>
            <p:nvPr/>
          </p:nvSpPr>
          <p:spPr>
            <a:xfrm>
              <a:off x="3830151" y="2208525"/>
              <a:ext cx="746342" cy="2675868"/>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sz="1191"/>
            </a:p>
          </p:txBody>
        </p:sp>
        <p:sp>
          <p:nvSpPr>
            <p:cNvPr id="38" name="文字方塊 4">
              <a:extLst>
                <a:ext uri="{FF2B5EF4-FFF2-40B4-BE49-F238E27FC236}">
                  <a16:creationId xmlns:a16="http://schemas.microsoft.com/office/drawing/2014/main" id="{339CB83C-7506-4B10-197E-8D5879E72018}"/>
                </a:ext>
              </a:extLst>
            </p:cNvPr>
            <p:cNvSpPr txBox="1"/>
            <p:nvPr/>
          </p:nvSpPr>
          <p:spPr>
            <a:xfrm>
              <a:off x="3657035" y="1770729"/>
              <a:ext cx="1134648" cy="878622"/>
            </a:xfrm>
            <a:prstGeom prst="rect">
              <a:avLst/>
            </a:prstGeom>
            <a:noFill/>
          </p:spPr>
          <p:txBody>
            <a:bodyPr wrap="square" rtlCol="0">
              <a:spAutoFit/>
            </a:bodyPr>
            <a:lstStyle/>
            <a:p>
              <a:pPr algn="ctr"/>
              <a:r>
                <a:rPr lang="en-US" altLang="zh-TW" sz="1589" dirty="0"/>
                <a:t>Layer 2</a:t>
              </a:r>
              <a:endParaRPr lang="zh-TW" altLang="en-US" sz="1589" dirty="0"/>
            </a:p>
          </p:txBody>
        </p:sp>
        <p:sp>
          <p:nvSpPr>
            <p:cNvPr id="39" name="橢圓 24">
              <a:extLst>
                <a:ext uri="{FF2B5EF4-FFF2-40B4-BE49-F238E27FC236}">
                  <a16:creationId xmlns:a16="http://schemas.microsoft.com/office/drawing/2014/main" id="{BFF993CB-D729-EE19-9DB2-24BFD4F63819}"/>
                </a:ext>
              </a:extLst>
            </p:cNvPr>
            <p:cNvSpPr/>
            <p:nvPr/>
          </p:nvSpPr>
          <p:spPr>
            <a:xfrm>
              <a:off x="3917237" y="2235874"/>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sz="1191"/>
            </a:p>
          </p:txBody>
        </p:sp>
        <p:sp>
          <p:nvSpPr>
            <p:cNvPr id="40" name="橢圓 25">
              <a:extLst>
                <a:ext uri="{FF2B5EF4-FFF2-40B4-BE49-F238E27FC236}">
                  <a16:creationId xmlns:a16="http://schemas.microsoft.com/office/drawing/2014/main" id="{36D30724-91D0-F3D0-515C-06AFC905D172}"/>
                </a:ext>
              </a:extLst>
            </p:cNvPr>
            <p:cNvSpPr/>
            <p:nvPr/>
          </p:nvSpPr>
          <p:spPr>
            <a:xfrm>
              <a:off x="3919579" y="3014444"/>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sz="1191"/>
            </a:p>
          </p:txBody>
        </p:sp>
        <p:sp>
          <p:nvSpPr>
            <p:cNvPr id="41" name="橢圓 26">
              <a:extLst>
                <a:ext uri="{FF2B5EF4-FFF2-40B4-BE49-F238E27FC236}">
                  <a16:creationId xmlns:a16="http://schemas.microsoft.com/office/drawing/2014/main" id="{BFD66EB4-B63D-F6AF-3E0C-4B336DE1D98B}"/>
                </a:ext>
              </a:extLst>
            </p:cNvPr>
            <p:cNvSpPr/>
            <p:nvPr/>
          </p:nvSpPr>
          <p:spPr>
            <a:xfrm>
              <a:off x="3907946" y="4242456"/>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sz="1191"/>
            </a:p>
          </p:txBody>
        </p:sp>
        <p:sp>
          <p:nvSpPr>
            <p:cNvPr id="42" name="文字方塊 27">
              <a:extLst>
                <a:ext uri="{FF2B5EF4-FFF2-40B4-BE49-F238E27FC236}">
                  <a16:creationId xmlns:a16="http://schemas.microsoft.com/office/drawing/2014/main" id="{98323C21-C7F3-5961-2FF9-A2A142C5C199}"/>
                </a:ext>
              </a:extLst>
            </p:cNvPr>
            <p:cNvSpPr txBox="1"/>
            <p:nvPr/>
          </p:nvSpPr>
          <p:spPr>
            <a:xfrm rot="5400000">
              <a:off x="3905199" y="3641155"/>
              <a:ext cx="769257" cy="570408"/>
            </a:xfrm>
            <a:prstGeom prst="rect">
              <a:avLst/>
            </a:prstGeom>
            <a:noFill/>
          </p:spPr>
          <p:txBody>
            <a:bodyPr wrap="square" rtlCol="0">
              <a:spAutoFit/>
            </a:bodyPr>
            <a:lstStyle/>
            <a:p>
              <a:pPr algn="ctr"/>
              <a:r>
                <a:rPr lang="en-US" altLang="zh-TW" sz="1853" dirty="0"/>
                <a:t>……</a:t>
              </a:r>
              <a:endParaRPr lang="zh-TW" altLang="en-US" sz="1853" dirty="0"/>
            </a:p>
          </p:txBody>
        </p:sp>
      </p:grpSp>
      <p:grpSp>
        <p:nvGrpSpPr>
          <p:cNvPr id="43" name="群組 79">
            <a:extLst>
              <a:ext uri="{FF2B5EF4-FFF2-40B4-BE49-F238E27FC236}">
                <a16:creationId xmlns:a16="http://schemas.microsoft.com/office/drawing/2014/main" id="{4C4CC956-D84D-4ED4-26F6-CA1DA3ED2EBF}"/>
              </a:ext>
            </a:extLst>
          </p:cNvPr>
          <p:cNvGrpSpPr/>
          <p:nvPr/>
        </p:nvGrpSpPr>
        <p:grpSpPr>
          <a:xfrm>
            <a:off x="7176198" y="1289140"/>
            <a:ext cx="750870" cy="2071331"/>
            <a:chOff x="5868381" y="1770729"/>
            <a:chExt cx="1134648" cy="3130011"/>
          </a:xfrm>
        </p:grpSpPr>
        <p:sp>
          <p:nvSpPr>
            <p:cNvPr id="44" name="矩形 62">
              <a:extLst>
                <a:ext uri="{FF2B5EF4-FFF2-40B4-BE49-F238E27FC236}">
                  <a16:creationId xmlns:a16="http://schemas.microsoft.com/office/drawing/2014/main" id="{2C34C25B-3843-8C62-47FC-1E1BF6787607}"/>
                </a:ext>
              </a:extLst>
            </p:cNvPr>
            <p:cNvSpPr/>
            <p:nvPr/>
          </p:nvSpPr>
          <p:spPr>
            <a:xfrm>
              <a:off x="6046929" y="2224872"/>
              <a:ext cx="746342" cy="2675868"/>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sz="1191"/>
            </a:p>
          </p:txBody>
        </p:sp>
        <p:sp>
          <p:nvSpPr>
            <p:cNvPr id="45" name="文字方塊 5">
              <a:extLst>
                <a:ext uri="{FF2B5EF4-FFF2-40B4-BE49-F238E27FC236}">
                  <a16:creationId xmlns:a16="http://schemas.microsoft.com/office/drawing/2014/main" id="{8FB96927-2553-69FB-D5C7-D821D3AE2B8D}"/>
                </a:ext>
              </a:extLst>
            </p:cNvPr>
            <p:cNvSpPr txBox="1"/>
            <p:nvPr/>
          </p:nvSpPr>
          <p:spPr>
            <a:xfrm>
              <a:off x="5868381" y="1770729"/>
              <a:ext cx="1134648" cy="878622"/>
            </a:xfrm>
            <a:prstGeom prst="rect">
              <a:avLst/>
            </a:prstGeom>
            <a:noFill/>
          </p:spPr>
          <p:txBody>
            <a:bodyPr wrap="square" rtlCol="0">
              <a:spAutoFit/>
            </a:bodyPr>
            <a:lstStyle/>
            <a:p>
              <a:pPr algn="ctr"/>
              <a:r>
                <a:rPr lang="en-US" altLang="zh-TW" sz="1589" dirty="0"/>
                <a:t>Layer L</a:t>
              </a:r>
              <a:endParaRPr lang="zh-TW" altLang="en-US" sz="1589" dirty="0"/>
            </a:p>
          </p:txBody>
        </p:sp>
        <p:sp>
          <p:nvSpPr>
            <p:cNvPr id="46" name="橢圓 28">
              <a:extLst>
                <a:ext uri="{FF2B5EF4-FFF2-40B4-BE49-F238E27FC236}">
                  <a16:creationId xmlns:a16="http://schemas.microsoft.com/office/drawing/2014/main" id="{AD580C3A-3AB2-FF21-72FF-E6C70C217A46}"/>
                </a:ext>
              </a:extLst>
            </p:cNvPr>
            <p:cNvSpPr/>
            <p:nvPr/>
          </p:nvSpPr>
          <p:spPr>
            <a:xfrm>
              <a:off x="6122773" y="2216766"/>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sz="1191"/>
            </a:p>
          </p:txBody>
        </p:sp>
        <p:sp>
          <p:nvSpPr>
            <p:cNvPr id="47" name="橢圓 29">
              <a:extLst>
                <a:ext uri="{FF2B5EF4-FFF2-40B4-BE49-F238E27FC236}">
                  <a16:creationId xmlns:a16="http://schemas.microsoft.com/office/drawing/2014/main" id="{01DD1A01-A53E-040A-81D5-6B14000D54F7}"/>
                </a:ext>
              </a:extLst>
            </p:cNvPr>
            <p:cNvSpPr/>
            <p:nvPr/>
          </p:nvSpPr>
          <p:spPr>
            <a:xfrm>
              <a:off x="6125115" y="2976675"/>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sz="1191"/>
            </a:p>
          </p:txBody>
        </p:sp>
        <p:sp>
          <p:nvSpPr>
            <p:cNvPr id="48" name="橢圓 30">
              <a:extLst>
                <a:ext uri="{FF2B5EF4-FFF2-40B4-BE49-F238E27FC236}">
                  <a16:creationId xmlns:a16="http://schemas.microsoft.com/office/drawing/2014/main" id="{681D349E-A6A9-28BF-F2A3-8773B260CA4D}"/>
                </a:ext>
              </a:extLst>
            </p:cNvPr>
            <p:cNvSpPr/>
            <p:nvPr/>
          </p:nvSpPr>
          <p:spPr>
            <a:xfrm>
              <a:off x="6132143" y="4223348"/>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sz="1191"/>
            </a:p>
          </p:txBody>
        </p:sp>
        <p:sp>
          <p:nvSpPr>
            <p:cNvPr id="49" name="文字方塊 31">
              <a:extLst>
                <a:ext uri="{FF2B5EF4-FFF2-40B4-BE49-F238E27FC236}">
                  <a16:creationId xmlns:a16="http://schemas.microsoft.com/office/drawing/2014/main" id="{186E0550-C0F6-ABAD-1707-FB08036461BA}"/>
                </a:ext>
              </a:extLst>
            </p:cNvPr>
            <p:cNvSpPr txBox="1"/>
            <p:nvPr/>
          </p:nvSpPr>
          <p:spPr>
            <a:xfrm rot="5400000">
              <a:off x="6129395" y="3618883"/>
              <a:ext cx="769257" cy="570408"/>
            </a:xfrm>
            <a:prstGeom prst="rect">
              <a:avLst/>
            </a:prstGeom>
            <a:noFill/>
          </p:spPr>
          <p:txBody>
            <a:bodyPr wrap="square" rtlCol="0">
              <a:spAutoFit/>
            </a:bodyPr>
            <a:lstStyle/>
            <a:p>
              <a:pPr algn="ctr"/>
              <a:r>
                <a:rPr lang="en-US" altLang="zh-TW" sz="1853" dirty="0"/>
                <a:t>……</a:t>
              </a:r>
              <a:endParaRPr lang="zh-TW" altLang="en-US" sz="1853" dirty="0"/>
            </a:p>
          </p:txBody>
        </p:sp>
      </p:grpSp>
      <p:sp>
        <p:nvSpPr>
          <p:cNvPr id="50" name="文字方塊 32">
            <a:extLst>
              <a:ext uri="{FF2B5EF4-FFF2-40B4-BE49-F238E27FC236}">
                <a16:creationId xmlns:a16="http://schemas.microsoft.com/office/drawing/2014/main" id="{10343809-9E08-3D21-36A5-108D0C036344}"/>
              </a:ext>
            </a:extLst>
          </p:cNvPr>
          <p:cNvSpPr txBox="1"/>
          <p:nvPr/>
        </p:nvSpPr>
        <p:spPr>
          <a:xfrm>
            <a:off x="6336909" y="1567830"/>
            <a:ext cx="509067" cy="377476"/>
          </a:xfrm>
          <a:prstGeom prst="rect">
            <a:avLst/>
          </a:prstGeom>
          <a:noFill/>
        </p:spPr>
        <p:txBody>
          <a:bodyPr wrap="square" rtlCol="0">
            <a:spAutoFit/>
          </a:bodyPr>
          <a:lstStyle/>
          <a:p>
            <a:pPr algn="ctr"/>
            <a:r>
              <a:rPr lang="en-US" altLang="zh-TW" sz="1853" dirty="0"/>
              <a:t>……</a:t>
            </a:r>
            <a:endParaRPr lang="zh-TW" altLang="en-US" sz="1853" dirty="0"/>
          </a:p>
        </p:txBody>
      </p:sp>
      <p:sp>
        <p:nvSpPr>
          <p:cNvPr id="51" name="文字方塊 33">
            <a:extLst>
              <a:ext uri="{FF2B5EF4-FFF2-40B4-BE49-F238E27FC236}">
                <a16:creationId xmlns:a16="http://schemas.microsoft.com/office/drawing/2014/main" id="{ACE368E9-FFB0-426C-FF26-C6104877245E}"/>
              </a:ext>
            </a:extLst>
          </p:cNvPr>
          <p:cNvSpPr txBox="1"/>
          <p:nvPr/>
        </p:nvSpPr>
        <p:spPr>
          <a:xfrm>
            <a:off x="6341508" y="2071424"/>
            <a:ext cx="509067" cy="377476"/>
          </a:xfrm>
          <a:prstGeom prst="rect">
            <a:avLst/>
          </a:prstGeom>
          <a:noFill/>
        </p:spPr>
        <p:txBody>
          <a:bodyPr wrap="square" rtlCol="0">
            <a:spAutoFit/>
          </a:bodyPr>
          <a:lstStyle/>
          <a:p>
            <a:pPr algn="ctr"/>
            <a:r>
              <a:rPr lang="en-US" altLang="zh-TW" sz="1853" dirty="0"/>
              <a:t>……</a:t>
            </a:r>
            <a:endParaRPr lang="zh-TW" altLang="en-US" sz="1853" dirty="0"/>
          </a:p>
        </p:txBody>
      </p:sp>
      <p:sp>
        <p:nvSpPr>
          <p:cNvPr id="52" name="文字方塊 34">
            <a:extLst>
              <a:ext uri="{FF2B5EF4-FFF2-40B4-BE49-F238E27FC236}">
                <a16:creationId xmlns:a16="http://schemas.microsoft.com/office/drawing/2014/main" id="{BE6D16A7-BA54-9161-16FC-7BF0CA2CC1DC}"/>
              </a:ext>
            </a:extLst>
          </p:cNvPr>
          <p:cNvSpPr txBox="1"/>
          <p:nvPr/>
        </p:nvSpPr>
        <p:spPr>
          <a:xfrm>
            <a:off x="6360708" y="2875690"/>
            <a:ext cx="509067" cy="377476"/>
          </a:xfrm>
          <a:prstGeom prst="rect">
            <a:avLst/>
          </a:prstGeom>
          <a:noFill/>
        </p:spPr>
        <p:txBody>
          <a:bodyPr wrap="square" rtlCol="0">
            <a:spAutoFit/>
          </a:bodyPr>
          <a:lstStyle/>
          <a:p>
            <a:pPr algn="ctr"/>
            <a:r>
              <a:rPr lang="en-US" altLang="zh-TW" sz="1853" dirty="0"/>
              <a:t>……</a:t>
            </a:r>
            <a:endParaRPr lang="zh-TW" altLang="en-US" sz="1853" dirty="0"/>
          </a:p>
        </p:txBody>
      </p:sp>
      <p:grpSp>
        <p:nvGrpSpPr>
          <p:cNvPr id="53" name="群組 80">
            <a:extLst>
              <a:ext uri="{FF2B5EF4-FFF2-40B4-BE49-F238E27FC236}">
                <a16:creationId xmlns:a16="http://schemas.microsoft.com/office/drawing/2014/main" id="{892F17A9-87FD-61BE-DF5C-1F534AFD525F}"/>
              </a:ext>
            </a:extLst>
          </p:cNvPr>
          <p:cNvGrpSpPr/>
          <p:nvPr/>
        </p:nvGrpSpPr>
        <p:grpSpPr>
          <a:xfrm>
            <a:off x="5388216" y="1786936"/>
            <a:ext cx="498332" cy="1327885"/>
            <a:chOff x="5833485" y="874178"/>
            <a:chExt cx="753045" cy="2006585"/>
          </a:xfrm>
        </p:grpSpPr>
        <p:cxnSp>
          <p:nvCxnSpPr>
            <p:cNvPr id="54" name="直線單箭頭接點 35">
              <a:extLst>
                <a:ext uri="{FF2B5EF4-FFF2-40B4-BE49-F238E27FC236}">
                  <a16:creationId xmlns:a16="http://schemas.microsoft.com/office/drawing/2014/main" id="{DE061E0A-D043-3A5A-6701-70C9370680D8}"/>
                </a:ext>
              </a:extLst>
            </p:cNvPr>
            <p:cNvCxnSpPr>
              <a:cxnSpLocks/>
              <a:stCxn id="29" idx="6"/>
              <a:endCxn id="39" idx="2"/>
            </p:cNvCxnSpPr>
            <p:nvPr/>
          </p:nvCxnSpPr>
          <p:spPr>
            <a:xfrm>
              <a:off x="5842783" y="874178"/>
              <a:ext cx="741411"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直線單箭頭接點 36">
              <a:extLst>
                <a:ext uri="{FF2B5EF4-FFF2-40B4-BE49-F238E27FC236}">
                  <a16:creationId xmlns:a16="http://schemas.microsoft.com/office/drawing/2014/main" id="{913B8B77-6DD6-3B9C-C8E0-B0657BAE21F7}"/>
                </a:ext>
              </a:extLst>
            </p:cNvPr>
            <p:cNvCxnSpPr>
              <a:cxnSpLocks/>
              <a:stCxn id="30" idx="6"/>
            </p:cNvCxnSpPr>
            <p:nvPr/>
          </p:nvCxnSpPr>
          <p:spPr>
            <a:xfrm>
              <a:off x="5845299" y="1652708"/>
              <a:ext cx="707746" cy="1158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直線單箭頭接點 37">
              <a:extLst>
                <a:ext uri="{FF2B5EF4-FFF2-40B4-BE49-F238E27FC236}">
                  <a16:creationId xmlns:a16="http://schemas.microsoft.com/office/drawing/2014/main" id="{B097F1FE-B797-2B54-5FAB-A6903F5301B4}"/>
                </a:ext>
              </a:extLst>
            </p:cNvPr>
            <p:cNvCxnSpPr>
              <a:cxnSpLocks/>
              <a:stCxn id="31" idx="6"/>
              <a:endCxn id="41" idx="2"/>
            </p:cNvCxnSpPr>
            <p:nvPr/>
          </p:nvCxnSpPr>
          <p:spPr>
            <a:xfrm>
              <a:off x="5833485" y="2880763"/>
              <a:ext cx="74141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直線單箭頭接點 38">
              <a:extLst>
                <a:ext uri="{FF2B5EF4-FFF2-40B4-BE49-F238E27FC236}">
                  <a16:creationId xmlns:a16="http://schemas.microsoft.com/office/drawing/2014/main" id="{CDB5B754-36F5-8F40-C3EA-530492F738BE}"/>
                </a:ext>
              </a:extLst>
            </p:cNvPr>
            <p:cNvCxnSpPr>
              <a:cxnSpLocks/>
              <a:stCxn id="30" idx="6"/>
              <a:endCxn id="39" idx="2"/>
            </p:cNvCxnSpPr>
            <p:nvPr/>
          </p:nvCxnSpPr>
          <p:spPr>
            <a:xfrm flipV="1">
              <a:off x="5845121" y="874178"/>
              <a:ext cx="739068" cy="77857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直線單箭頭接點 39">
              <a:extLst>
                <a:ext uri="{FF2B5EF4-FFF2-40B4-BE49-F238E27FC236}">
                  <a16:creationId xmlns:a16="http://schemas.microsoft.com/office/drawing/2014/main" id="{8E92C858-7ECB-9EBB-B29C-3C8F4477EC82}"/>
                </a:ext>
              </a:extLst>
            </p:cNvPr>
            <p:cNvCxnSpPr>
              <a:cxnSpLocks/>
              <a:stCxn id="29" idx="6"/>
              <a:endCxn id="40" idx="2"/>
            </p:cNvCxnSpPr>
            <p:nvPr/>
          </p:nvCxnSpPr>
          <p:spPr>
            <a:xfrm>
              <a:off x="5842777" y="874178"/>
              <a:ext cx="743751" cy="77857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直線單箭頭接點 40">
              <a:extLst>
                <a:ext uri="{FF2B5EF4-FFF2-40B4-BE49-F238E27FC236}">
                  <a16:creationId xmlns:a16="http://schemas.microsoft.com/office/drawing/2014/main" id="{989ECA2D-D48D-CF9D-8534-A018F5540B59}"/>
                </a:ext>
              </a:extLst>
            </p:cNvPr>
            <p:cNvCxnSpPr>
              <a:cxnSpLocks/>
              <a:stCxn id="29" idx="6"/>
              <a:endCxn id="41" idx="2"/>
            </p:cNvCxnSpPr>
            <p:nvPr/>
          </p:nvCxnSpPr>
          <p:spPr>
            <a:xfrm>
              <a:off x="5842777" y="874178"/>
              <a:ext cx="732118" cy="200658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直線單箭頭接點 41">
              <a:extLst>
                <a:ext uri="{FF2B5EF4-FFF2-40B4-BE49-F238E27FC236}">
                  <a16:creationId xmlns:a16="http://schemas.microsoft.com/office/drawing/2014/main" id="{BEAB2B99-DD80-2893-FC77-AE3EA9787773}"/>
                </a:ext>
              </a:extLst>
            </p:cNvPr>
            <p:cNvCxnSpPr>
              <a:cxnSpLocks/>
              <a:stCxn id="30" idx="6"/>
              <a:endCxn id="41" idx="2"/>
            </p:cNvCxnSpPr>
            <p:nvPr/>
          </p:nvCxnSpPr>
          <p:spPr>
            <a:xfrm>
              <a:off x="5845124" y="1652749"/>
              <a:ext cx="729777" cy="122801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直線單箭頭接點 42">
              <a:extLst>
                <a:ext uri="{FF2B5EF4-FFF2-40B4-BE49-F238E27FC236}">
                  <a16:creationId xmlns:a16="http://schemas.microsoft.com/office/drawing/2014/main" id="{502B5640-11FF-ADBC-FB26-34CBAC2A5B48}"/>
                </a:ext>
              </a:extLst>
            </p:cNvPr>
            <p:cNvCxnSpPr>
              <a:cxnSpLocks/>
              <a:stCxn id="31" idx="6"/>
              <a:endCxn id="39" idx="2"/>
            </p:cNvCxnSpPr>
            <p:nvPr/>
          </p:nvCxnSpPr>
          <p:spPr>
            <a:xfrm flipV="1">
              <a:off x="5833487" y="874178"/>
              <a:ext cx="750703" cy="200658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直線單箭頭接點 43">
              <a:extLst>
                <a:ext uri="{FF2B5EF4-FFF2-40B4-BE49-F238E27FC236}">
                  <a16:creationId xmlns:a16="http://schemas.microsoft.com/office/drawing/2014/main" id="{E63F517A-4BDE-4A1A-DE1D-E53DD1FF4CD2}"/>
                </a:ext>
              </a:extLst>
            </p:cNvPr>
            <p:cNvCxnSpPr>
              <a:cxnSpLocks/>
              <a:stCxn id="31" idx="6"/>
              <a:endCxn id="40" idx="2"/>
            </p:cNvCxnSpPr>
            <p:nvPr/>
          </p:nvCxnSpPr>
          <p:spPr>
            <a:xfrm flipV="1">
              <a:off x="5833487" y="1652749"/>
              <a:ext cx="753043" cy="122801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63" name="直線單箭頭接點 44">
            <a:extLst>
              <a:ext uri="{FF2B5EF4-FFF2-40B4-BE49-F238E27FC236}">
                <a16:creationId xmlns:a16="http://schemas.microsoft.com/office/drawing/2014/main" id="{BC4C38B2-BC40-9FAB-CBBA-EE8D419FFD73}"/>
              </a:ext>
            </a:extLst>
          </p:cNvPr>
          <p:cNvCxnSpPr>
            <a:cxnSpLocks/>
            <a:endCxn id="29" idx="2"/>
          </p:cNvCxnSpPr>
          <p:nvPr/>
        </p:nvCxnSpPr>
        <p:spPr>
          <a:xfrm flipV="1">
            <a:off x="4445685" y="1786934"/>
            <a:ext cx="568721" cy="1984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直線單箭頭接點 45">
            <a:extLst>
              <a:ext uri="{FF2B5EF4-FFF2-40B4-BE49-F238E27FC236}">
                <a16:creationId xmlns:a16="http://schemas.microsoft.com/office/drawing/2014/main" id="{EA0E4045-672B-D988-2196-C1C8241E0398}"/>
              </a:ext>
            </a:extLst>
          </p:cNvPr>
          <p:cNvCxnSpPr>
            <a:cxnSpLocks/>
            <a:stCxn id="23" idx="3"/>
            <a:endCxn id="30" idx="2"/>
          </p:cNvCxnSpPr>
          <p:nvPr/>
        </p:nvCxnSpPr>
        <p:spPr>
          <a:xfrm>
            <a:off x="4443234" y="1818947"/>
            <a:ext cx="572723" cy="48321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直線單箭頭接點 46">
            <a:extLst>
              <a:ext uri="{FF2B5EF4-FFF2-40B4-BE49-F238E27FC236}">
                <a16:creationId xmlns:a16="http://schemas.microsoft.com/office/drawing/2014/main" id="{1ECA1E5E-41A1-13E7-D70A-32CBD6A64C36}"/>
              </a:ext>
            </a:extLst>
          </p:cNvPr>
          <p:cNvCxnSpPr>
            <a:cxnSpLocks/>
            <a:stCxn id="23" idx="3"/>
            <a:endCxn id="31" idx="2"/>
          </p:cNvCxnSpPr>
          <p:nvPr/>
        </p:nvCxnSpPr>
        <p:spPr>
          <a:xfrm>
            <a:off x="4443233" y="1818947"/>
            <a:ext cx="565025" cy="129587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直線單箭頭接點 47">
            <a:extLst>
              <a:ext uri="{FF2B5EF4-FFF2-40B4-BE49-F238E27FC236}">
                <a16:creationId xmlns:a16="http://schemas.microsoft.com/office/drawing/2014/main" id="{55FCBDFF-E278-288A-8990-E7CF20A88E14}"/>
              </a:ext>
            </a:extLst>
          </p:cNvPr>
          <p:cNvCxnSpPr>
            <a:cxnSpLocks/>
            <a:stCxn id="25" idx="3"/>
            <a:endCxn id="29" idx="2"/>
          </p:cNvCxnSpPr>
          <p:nvPr/>
        </p:nvCxnSpPr>
        <p:spPr>
          <a:xfrm flipV="1">
            <a:off x="4461445" y="1786935"/>
            <a:ext cx="552962" cy="39400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直線單箭頭接點 48">
            <a:extLst>
              <a:ext uri="{FF2B5EF4-FFF2-40B4-BE49-F238E27FC236}">
                <a16:creationId xmlns:a16="http://schemas.microsoft.com/office/drawing/2014/main" id="{C7B258B7-8C48-F10C-2DDC-FDCFE9DE2DA4}"/>
              </a:ext>
            </a:extLst>
          </p:cNvPr>
          <p:cNvCxnSpPr>
            <a:cxnSpLocks/>
            <a:stCxn id="22" idx="3"/>
            <a:endCxn id="30" idx="2"/>
          </p:cNvCxnSpPr>
          <p:nvPr/>
        </p:nvCxnSpPr>
        <p:spPr>
          <a:xfrm>
            <a:off x="4439383" y="2196372"/>
            <a:ext cx="576574" cy="10579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直線單箭頭接點 49">
            <a:extLst>
              <a:ext uri="{FF2B5EF4-FFF2-40B4-BE49-F238E27FC236}">
                <a16:creationId xmlns:a16="http://schemas.microsoft.com/office/drawing/2014/main" id="{93592A38-8824-5C49-BAD3-A6EFBE9C88B6}"/>
              </a:ext>
            </a:extLst>
          </p:cNvPr>
          <p:cNvCxnSpPr>
            <a:cxnSpLocks/>
            <a:stCxn id="22" idx="3"/>
            <a:endCxn id="31" idx="2"/>
          </p:cNvCxnSpPr>
          <p:nvPr/>
        </p:nvCxnSpPr>
        <p:spPr>
          <a:xfrm>
            <a:off x="4439383" y="2196372"/>
            <a:ext cx="568876" cy="91844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直線單箭頭接點 50">
            <a:extLst>
              <a:ext uri="{FF2B5EF4-FFF2-40B4-BE49-F238E27FC236}">
                <a16:creationId xmlns:a16="http://schemas.microsoft.com/office/drawing/2014/main" id="{6F7A1E34-72F5-EBD3-A890-21C28AABEB90}"/>
              </a:ext>
            </a:extLst>
          </p:cNvPr>
          <p:cNvCxnSpPr>
            <a:cxnSpLocks/>
            <a:stCxn id="34" idx="3"/>
            <a:endCxn id="29" idx="2"/>
          </p:cNvCxnSpPr>
          <p:nvPr/>
        </p:nvCxnSpPr>
        <p:spPr>
          <a:xfrm flipV="1">
            <a:off x="4486696" y="1786934"/>
            <a:ext cx="527710" cy="131905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直線單箭頭接點 51">
            <a:extLst>
              <a:ext uri="{FF2B5EF4-FFF2-40B4-BE49-F238E27FC236}">
                <a16:creationId xmlns:a16="http://schemas.microsoft.com/office/drawing/2014/main" id="{90F91104-019D-50A7-5E65-02E62AE195FF}"/>
              </a:ext>
            </a:extLst>
          </p:cNvPr>
          <p:cNvCxnSpPr>
            <a:cxnSpLocks/>
            <a:stCxn id="34" idx="3"/>
            <a:endCxn id="30" idx="2"/>
          </p:cNvCxnSpPr>
          <p:nvPr/>
        </p:nvCxnSpPr>
        <p:spPr>
          <a:xfrm flipV="1">
            <a:off x="4469246" y="2302165"/>
            <a:ext cx="546710" cy="80378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直線單箭頭接點 52">
            <a:extLst>
              <a:ext uri="{FF2B5EF4-FFF2-40B4-BE49-F238E27FC236}">
                <a16:creationId xmlns:a16="http://schemas.microsoft.com/office/drawing/2014/main" id="{BD9B05D6-5D13-ED14-1BA3-4B7FC16EFD78}"/>
              </a:ext>
            </a:extLst>
          </p:cNvPr>
          <p:cNvCxnSpPr>
            <a:cxnSpLocks/>
            <a:stCxn id="34" idx="3"/>
            <a:endCxn id="31" idx="2"/>
          </p:cNvCxnSpPr>
          <p:nvPr/>
        </p:nvCxnSpPr>
        <p:spPr>
          <a:xfrm>
            <a:off x="4469246" y="3105947"/>
            <a:ext cx="539012" cy="887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2" name="文字方塊 53">
            <a:extLst>
              <a:ext uri="{FF2B5EF4-FFF2-40B4-BE49-F238E27FC236}">
                <a16:creationId xmlns:a16="http://schemas.microsoft.com/office/drawing/2014/main" id="{968F60FA-71D6-E842-EA02-4DA776D50571}"/>
              </a:ext>
            </a:extLst>
          </p:cNvPr>
          <p:cNvSpPr txBox="1"/>
          <p:nvPr/>
        </p:nvSpPr>
        <p:spPr>
          <a:xfrm rot="5400000">
            <a:off x="8191365" y="2532679"/>
            <a:ext cx="509067" cy="377476"/>
          </a:xfrm>
          <a:prstGeom prst="rect">
            <a:avLst/>
          </a:prstGeom>
          <a:noFill/>
        </p:spPr>
        <p:txBody>
          <a:bodyPr wrap="square" rtlCol="0">
            <a:spAutoFit/>
          </a:bodyPr>
          <a:lstStyle/>
          <a:p>
            <a:pPr algn="ctr"/>
            <a:r>
              <a:rPr lang="en-US" altLang="zh-TW" sz="1853" dirty="0"/>
              <a:t>……</a:t>
            </a:r>
            <a:endParaRPr lang="zh-TW" altLang="en-US" sz="1853" dirty="0"/>
          </a:p>
        </p:txBody>
      </p:sp>
      <p:sp>
        <p:nvSpPr>
          <p:cNvPr id="73" name="文字方塊 54">
            <a:extLst>
              <a:ext uri="{FF2B5EF4-FFF2-40B4-BE49-F238E27FC236}">
                <a16:creationId xmlns:a16="http://schemas.microsoft.com/office/drawing/2014/main" id="{F65E85B4-ACEA-6DFF-74FA-47CD04F39E2D}"/>
              </a:ext>
            </a:extLst>
          </p:cNvPr>
          <p:cNvSpPr txBox="1"/>
          <p:nvPr/>
        </p:nvSpPr>
        <p:spPr>
          <a:xfrm>
            <a:off x="8237089" y="1543190"/>
            <a:ext cx="417620" cy="377476"/>
          </a:xfrm>
          <a:prstGeom prst="rect">
            <a:avLst/>
          </a:prstGeom>
          <a:noFill/>
        </p:spPr>
        <p:txBody>
          <a:bodyPr wrap="square" rtlCol="0">
            <a:spAutoFit/>
          </a:bodyPr>
          <a:lstStyle/>
          <a:p>
            <a:r>
              <a:rPr lang="en-US" altLang="zh-TW" sz="1853" i="1" dirty="0"/>
              <a:t>y</a:t>
            </a:r>
            <a:r>
              <a:rPr lang="en-US" altLang="zh-TW" sz="1853" baseline="-25000" dirty="0"/>
              <a:t>1</a:t>
            </a:r>
            <a:endParaRPr lang="zh-TW" altLang="en-US" sz="1853" baseline="-25000" dirty="0"/>
          </a:p>
        </p:txBody>
      </p:sp>
      <p:sp>
        <p:nvSpPr>
          <p:cNvPr id="74" name="文字方塊 55">
            <a:extLst>
              <a:ext uri="{FF2B5EF4-FFF2-40B4-BE49-F238E27FC236}">
                <a16:creationId xmlns:a16="http://schemas.microsoft.com/office/drawing/2014/main" id="{CB54A343-3133-9EEC-E166-5AAE9E254AA3}"/>
              </a:ext>
            </a:extLst>
          </p:cNvPr>
          <p:cNvSpPr txBox="1"/>
          <p:nvPr/>
        </p:nvSpPr>
        <p:spPr>
          <a:xfrm>
            <a:off x="8229623" y="2071424"/>
            <a:ext cx="417620" cy="377476"/>
          </a:xfrm>
          <a:prstGeom prst="rect">
            <a:avLst/>
          </a:prstGeom>
          <a:noFill/>
        </p:spPr>
        <p:txBody>
          <a:bodyPr wrap="square" rtlCol="0">
            <a:spAutoFit/>
          </a:bodyPr>
          <a:lstStyle/>
          <a:p>
            <a:r>
              <a:rPr lang="en-US" altLang="zh-TW" sz="1853" i="1" dirty="0"/>
              <a:t>y</a:t>
            </a:r>
            <a:r>
              <a:rPr lang="en-US" altLang="zh-TW" sz="1853" baseline="-25000" dirty="0"/>
              <a:t>2</a:t>
            </a:r>
            <a:endParaRPr lang="zh-TW" altLang="en-US" sz="1853" baseline="-25000" dirty="0"/>
          </a:p>
        </p:txBody>
      </p:sp>
      <p:sp>
        <p:nvSpPr>
          <p:cNvPr id="75" name="文字方塊 56">
            <a:extLst>
              <a:ext uri="{FF2B5EF4-FFF2-40B4-BE49-F238E27FC236}">
                <a16:creationId xmlns:a16="http://schemas.microsoft.com/office/drawing/2014/main" id="{0295C880-2588-92FF-B85C-8B9C321E6407}"/>
              </a:ext>
            </a:extLst>
          </p:cNvPr>
          <p:cNvSpPr txBox="1"/>
          <p:nvPr/>
        </p:nvSpPr>
        <p:spPr>
          <a:xfrm>
            <a:off x="8229622" y="2909372"/>
            <a:ext cx="490461" cy="377476"/>
          </a:xfrm>
          <a:prstGeom prst="rect">
            <a:avLst/>
          </a:prstGeom>
          <a:noFill/>
        </p:spPr>
        <p:txBody>
          <a:bodyPr wrap="square" rtlCol="0">
            <a:spAutoFit/>
          </a:bodyPr>
          <a:lstStyle/>
          <a:p>
            <a:r>
              <a:rPr lang="en-US" altLang="zh-TW" sz="1853" i="1" dirty="0" err="1"/>
              <a:t>y</a:t>
            </a:r>
            <a:r>
              <a:rPr lang="en-US" altLang="zh-TW" sz="1853" baseline="-25000" dirty="0" err="1"/>
              <a:t>M</a:t>
            </a:r>
            <a:endParaRPr lang="zh-TW" altLang="en-US" sz="1853" baseline="-25000" dirty="0"/>
          </a:p>
        </p:txBody>
      </p:sp>
      <p:grpSp>
        <p:nvGrpSpPr>
          <p:cNvPr id="76" name="群組 81">
            <a:extLst>
              <a:ext uri="{FF2B5EF4-FFF2-40B4-BE49-F238E27FC236}">
                <a16:creationId xmlns:a16="http://schemas.microsoft.com/office/drawing/2014/main" id="{788DF1AB-398B-4324-139D-D707C2E5B2F5}"/>
              </a:ext>
            </a:extLst>
          </p:cNvPr>
          <p:cNvGrpSpPr/>
          <p:nvPr/>
        </p:nvGrpSpPr>
        <p:grpSpPr>
          <a:xfrm>
            <a:off x="6837846" y="1782211"/>
            <a:ext cx="498333" cy="1332610"/>
            <a:chOff x="5357094" y="2515814"/>
            <a:chExt cx="753037" cy="2013721"/>
          </a:xfrm>
        </p:grpSpPr>
        <p:cxnSp>
          <p:nvCxnSpPr>
            <p:cNvPr id="77" name="直線單箭頭接點 66">
              <a:extLst>
                <a:ext uri="{FF2B5EF4-FFF2-40B4-BE49-F238E27FC236}">
                  <a16:creationId xmlns:a16="http://schemas.microsoft.com/office/drawing/2014/main" id="{CA200342-D208-98FB-4523-AA6AE2EA741F}"/>
                </a:ext>
              </a:extLst>
            </p:cNvPr>
            <p:cNvCxnSpPr/>
            <p:nvPr/>
          </p:nvCxnSpPr>
          <p:spPr>
            <a:xfrm>
              <a:off x="5366385" y="2515814"/>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8" name="直線單箭頭接點 69">
              <a:extLst>
                <a:ext uri="{FF2B5EF4-FFF2-40B4-BE49-F238E27FC236}">
                  <a16:creationId xmlns:a16="http://schemas.microsoft.com/office/drawing/2014/main" id="{6AEDDC06-CC1B-3BD2-0280-FD774779075B}"/>
                </a:ext>
              </a:extLst>
            </p:cNvPr>
            <p:cNvCxnSpPr/>
            <p:nvPr/>
          </p:nvCxnSpPr>
          <p:spPr>
            <a:xfrm>
              <a:off x="5366385" y="3307566"/>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9" name="直線單箭頭接點 70">
              <a:extLst>
                <a:ext uri="{FF2B5EF4-FFF2-40B4-BE49-F238E27FC236}">
                  <a16:creationId xmlns:a16="http://schemas.microsoft.com/office/drawing/2014/main" id="{7F006A74-067E-7B06-5704-D07B58F44159}"/>
                </a:ext>
              </a:extLst>
            </p:cNvPr>
            <p:cNvCxnSpPr/>
            <p:nvPr/>
          </p:nvCxnSpPr>
          <p:spPr>
            <a:xfrm>
              <a:off x="5357094" y="4529535"/>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直線單箭頭接點 71">
              <a:extLst>
                <a:ext uri="{FF2B5EF4-FFF2-40B4-BE49-F238E27FC236}">
                  <a16:creationId xmlns:a16="http://schemas.microsoft.com/office/drawing/2014/main" id="{6DA4B90E-4791-1EB8-EFB4-1CCF080AE1D4}"/>
                </a:ext>
              </a:extLst>
            </p:cNvPr>
            <p:cNvCxnSpPr/>
            <p:nvPr/>
          </p:nvCxnSpPr>
          <p:spPr>
            <a:xfrm flipV="1">
              <a:off x="5368727" y="2515814"/>
              <a:ext cx="739062" cy="7785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直線單箭頭接點 72">
              <a:extLst>
                <a:ext uri="{FF2B5EF4-FFF2-40B4-BE49-F238E27FC236}">
                  <a16:creationId xmlns:a16="http://schemas.microsoft.com/office/drawing/2014/main" id="{4D8EC3E9-3199-60F7-C08C-D52372B692D6}"/>
                </a:ext>
              </a:extLst>
            </p:cNvPr>
            <p:cNvCxnSpPr/>
            <p:nvPr/>
          </p:nvCxnSpPr>
          <p:spPr>
            <a:xfrm>
              <a:off x="5366385" y="2515814"/>
              <a:ext cx="743746" cy="7785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直線單箭頭接點 73">
              <a:extLst>
                <a:ext uri="{FF2B5EF4-FFF2-40B4-BE49-F238E27FC236}">
                  <a16:creationId xmlns:a16="http://schemas.microsoft.com/office/drawing/2014/main" id="{C1AB395A-984D-F76C-FC55-AB269FDB0621}"/>
                </a:ext>
              </a:extLst>
            </p:cNvPr>
            <p:cNvCxnSpPr/>
            <p:nvPr/>
          </p:nvCxnSpPr>
          <p:spPr>
            <a:xfrm>
              <a:off x="5366385" y="2515814"/>
              <a:ext cx="732113" cy="20065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直線單箭頭接點 74">
              <a:extLst>
                <a:ext uri="{FF2B5EF4-FFF2-40B4-BE49-F238E27FC236}">
                  <a16:creationId xmlns:a16="http://schemas.microsoft.com/office/drawing/2014/main" id="{A42C9319-9A96-95D8-07A7-FAEADF4654FB}"/>
                </a:ext>
              </a:extLst>
            </p:cNvPr>
            <p:cNvCxnSpPr/>
            <p:nvPr/>
          </p:nvCxnSpPr>
          <p:spPr>
            <a:xfrm>
              <a:off x="5368727" y="3294384"/>
              <a:ext cx="729771" cy="12280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直線單箭頭接點 75">
              <a:extLst>
                <a:ext uri="{FF2B5EF4-FFF2-40B4-BE49-F238E27FC236}">
                  <a16:creationId xmlns:a16="http://schemas.microsoft.com/office/drawing/2014/main" id="{CF88915C-BE3A-C0E5-DAFF-9C9928FBE382}"/>
                </a:ext>
              </a:extLst>
            </p:cNvPr>
            <p:cNvCxnSpPr/>
            <p:nvPr/>
          </p:nvCxnSpPr>
          <p:spPr>
            <a:xfrm flipV="1">
              <a:off x="5357094" y="2515814"/>
              <a:ext cx="750695" cy="20065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直線單箭頭接點 76">
              <a:extLst>
                <a:ext uri="{FF2B5EF4-FFF2-40B4-BE49-F238E27FC236}">
                  <a16:creationId xmlns:a16="http://schemas.microsoft.com/office/drawing/2014/main" id="{BAF4EFD2-4B4D-F41F-617C-656B1F7195AE}"/>
                </a:ext>
              </a:extLst>
            </p:cNvPr>
            <p:cNvCxnSpPr/>
            <p:nvPr/>
          </p:nvCxnSpPr>
          <p:spPr>
            <a:xfrm flipV="1">
              <a:off x="5357094" y="3294384"/>
              <a:ext cx="753037" cy="12280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11" name="TextBox 110">
            <a:extLst>
              <a:ext uri="{FF2B5EF4-FFF2-40B4-BE49-F238E27FC236}">
                <a16:creationId xmlns:a16="http://schemas.microsoft.com/office/drawing/2014/main" id="{87C16D9D-9CF0-AF4C-D098-8E43B940A15A}"/>
              </a:ext>
            </a:extLst>
          </p:cNvPr>
          <p:cNvSpPr txBox="1"/>
          <p:nvPr/>
        </p:nvSpPr>
        <p:spPr>
          <a:xfrm>
            <a:off x="4085691" y="4009830"/>
            <a:ext cx="4574626" cy="194220"/>
          </a:xfrm>
          <a:prstGeom prst="rect">
            <a:avLst/>
          </a:prstGeom>
          <a:noFill/>
        </p:spPr>
        <p:txBody>
          <a:bodyPr wrap="square" rtlCol="0">
            <a:spAutoFit/>
          </a:bodyPr>
          <a:lstStyle/>
          <a:p>
            <a:pPr algn="ctr"/>
            <a:r>
              <a:rPr lang="en-US" sz="662" dirty="0"/>
              <a:t>Figure credit: Hung-</a:t>
            </a:r>
            <a:r>
              <a:rPr lang="en-US" sz="662" dirty="0" err="1"/>
              <a:t>yi</a:t>
            </a:r>
            <a:r>
              <a:rPr lang="en-US" sz="662" dirty="0"/>
              <a:t> Lee – Deep Learning Tutorial</a:t>
            </a:r>
          </a:p>
        </p:txBody>
      </p:sp>
      <p:cxnSp>
        <p:nvCxnSpPr>
          <p:cNvPr id="112" name="直線單箭頭接點 44">
            <a:extLst>
              <a:ext uri="{FF2B5EF4-FFF2-40B4-BE49-F238E27FC236}">
                <a16:creationId xmlns:a16="http://schemas.microsoft.com/office/drawing/2014/main" id="{9F1CE440-593D-0952-3FB7-5CAE00C0297B}"/>
              </a:ext>
            </a:extLst>
          </p:cNvPr>
          <p:cNvCxnSpPr>
            <a:cxnSpLocks/>
            <a:stCxn id="11" idx="3"/>
          </p:cNvCxnSpPr>
          <p:nvPr/>
        </p:nvCxnSpPr>
        <p:spPr>
          <a:xfrm flipV="1">
            <a:off x="2807409" y="2492145"/>
            <a:ext cx="1280160" cy="34108"/>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98805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D8BAED-77F5-6C13-D8A1-CE1772C99DF4}"/>
              </a:ext>
            </a:extLst>
          </p:cNvPr>
          <p:cNvSpPr>
            <a:spLocks noGrp="1"/>
          </p:cNvSpPr>
          <p:nvPr>
            <p:ph type="title"/>
          </p:nvPr>
        </p:nvSpPr>
        <p:spPr/>
        <p:txBody>
          <a:bodyPr/>
          <a:lstStyle/>
          <a:p>
            <a:pPr algn="l"/>
            <a:r>
              <a:rPr lang="en-US" dirty="0"/>
              <a:t>Challenge With </a:t>
            </a:r>
            <a:r>
              <a:rPr lang="en-US" dirty="0" err="1"/>
              <a:t>Featurizing</a:t>
            </a:r>
            <a:r>
              <a:rPr lang="en-US" dirty="0"/>
              <a:t> Image Data</a:t>
            </a:r>
          </a:p>
        </p:txBody>
      </p:sp>
      <p:sp>
        <p:nvSpPr>
          <p:cNvPr id="4" name="Rectangle 3">
            <a:extLst>
              <a:ext uri="{FF2B5EF4-FFF2-40B4-BE49-F238E27FC236}">
                <a16:creationId xmlns:a16="http://schemas.microsoft.com/office/drawing/2014/main" id="{F7D10ED0-0795-8DFC-3986-4CA75E38E010}"/>
              </a:ext>
            </a:extLst>
          </p:cNvPr>
          <p:cNvSpPr/>
          <p:nvPr/>
        </p:nvSpPr>
        <p:spPr>
          <a:xfrm>
            <a:off x="883963" y="1424560"/>
            <a:ext cx="2234153" cy="22341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1" name="Straight Connector 80">
            <a:extLst>
              <a:ext uri="{FF2B5EF4-FFF2-40B4-BE49-F238E27FC236}">
                <a16:creationId xmlns:a16="http://schemas.microsoft.com/office/drawing/2014/main" id="{713F343A-4671-5421-672D-47E1FA88A8C8}"/>
              </a:ext>
            </a:extLst>
          </p:cNvPr>
          <p:cNvCxnSpPr/>
          <p:nvPr/>
        </p:nvCxnSpPr>
        <p:spPr>
          <a:xfrm>
            <a:off x="1421291" y="1434581"/>
            <a:ext cx="0" cy="222413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2B9943FE-B8D9-D70D-0F25-697D7EED4A39}"/>
              </a:ext>
            </a:extLst>
          </p:cNvPr>
          <p:cNvCxnSpPr/>
          <p:nvPr/>
        </p:nvCxnSpPr>
        <p:spPr>
          <a:xfrm>
            <a:off x="2001039" y="1424560"/>
            <a:ext cx="0" cy="222413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415E9380-BD79-F0B5-4ABF-82AE3C586381}"/>
              </a:ext>
            </a:extLst>
          </p:cNvPr>
          <p:cNvCxnSpPr/>
          <p:nvPr/>
        </p:nvCxnSpPr>
        <p:spPr>
          <a:xfrm>
            <a:off x="2580787" y="1414539"/>
            <a:ext cx="0" cy="222413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87" name="Group 86">
            <a:extLst>
              <a:ext uri="{FF2B5EF4-FFF2-40B4-BE49-F238E27FC236}">
                <a16:creationId xmlns:a16="http://schemas.microsoft.com/office/drawing/2014/main" id="{0BFB03D5-1EDC-2E02-D89E-FAF17C95B811}"/>
              </a:ext>
            </a:extLst>
          </p:cNvPr>
          <p:cNvGrpSpPr/>
          <p:nvPr/>
        </p:nvGrpSpPr>
        <p:grpSpPr>
          <a:xfrm rot="5400000">
            <a:off x="1416281" y="1424560"/>
            <a:ext cx="1159496" cy="2244174"/>
            <a:chOff x="1255336" y="2507913"/>
            <a:chExt cx="1159496" cy="2244174"/>
          </a:xfrm>
        </p:grpSpPr>
        <p:cxnSp>
          <p:nvCxnSpPr>
            <p:cNvPr id="84" name="Straight Connector 83">
              <a:extLst>
                <a:ext uri="{FF2B5EF4-FFF2-40B4-BE49-F238E27FC236}">
                  <a16:creationId xmlns:a16="http://schemas.microsoft.com/office/drawing/2014/main" id="{53BFD48D-9ED1-23E4-EE49-EE3AC1DD8A44}"/>
                </a:ext>
              </a:extLst>
            </p:cNvPr>
            <p:cNvCxnSpPr>
              <a:cxnSpLocks/>
            </p:cNvCxnSpPr>
            <p:nvPr/>
          </p:nvCxnSpPr>
          <p:spPr>
            <a:xfrm>
              <a:off x="1255336" y="2527955"/>
              <a:ext cx="0" cy="222413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D3A07602-7203-E497-7749-C28C361502D5}"/>
                </a:ext>
              </a:extLst>
            </p:cNvPr>
            <p:cNvCxnSpPr>
              <a:cxnSpLocks/>
            </p:cNvCxnSpPr>
            <p:nvPr/>
          </p:nvCxnSpPr>
          <p:spPr>
            <a:xfrm>
              <a:off x="1835084" y="2517934"/>
              <a:ext cx="0" cy="222413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6888F30D-0894-C59D-21DF-8874BA956B87}"/>
                </a:ext>
              </a:extLst>
            </p:cNvPr>
            <p:cNvCxnSpPr>
              <a:cxnSpLocks/>
            </p:cNvCxnSpPr>
            <p:nvPr/>
          </p:nvCxnSpPr>
          <p:spPr>
            <a:xfrm>
              <a:off x="2414832" y="2507913"/>
              <a:ext cx="0" cy="222413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88" name="TextBox 87">
            <a:extLst>
              <a:ext uri="{FF2B5EF4-FFF2-40B4-BE49-F238E27FC236}">
                <a16:creationId xmlns:a16="http://schemas.microsoft.com/office/drawing/2014/main" id="{9224BB07-A00F-A4E3-E133-89FAB1D655B5}"/>
              </a:ext>
            </a:extLst>
          </p:cNvPr>
          <p:cNvSpPr txBox="1"/>
          <p:nvPr/>
        </p:nvSpPr>
        <p:spPr>
          <a:xfrm>
            <a:off x="1004329" y="1505118"/>
            <a:ext cx="301686" cy="369332"/>
          </a:xfrm>
          <a:prstGeom prst="rect">
            <a:avLst/>
          </a:prstGeom>
          <a:noFill/>
        </p:spPr>
        <p:txBody>
          <a:bodyPr wrap="none" rtlCol="0">
            <a:spAutoFit/>
          </a:bodyPr>
          <a:lstStyle/>
          <a:p>
            <a:r>
              <a:rPr lang="en-US" sz="1800" dirty="0"/>
              <a:t>1</a:t>
            </a:r>
          </a:p>
        </p:txBody>
      </p:sp>
      <p:sp>
        <p:nvSpPr>
          <p:cNvPr id="89" name="TextBox 88">
            <a:extLst>
              <a:ext uri="{FF2B5EF4-FFF2-40B4-BE49-F238E27FC236}">
                <a16:creationId xmlns:a16="http://schemas.microsoft.com/office/drawing/2014/main" id="{75F955F1-BA83-829E-2BFC-FAA07B8FE052}"/>
              </a:ext>
            </a:extLst>
          </p:cNvPr>
          <p:cNvSpPr txBox="1"/>
          <p:nvPr/>
        </p:nvSpPr>
        <p:spPr>
          <a:xfrm>
            <a:off x="1568215" y="1505118"/>
            <a:ext cx="301686" cy="369332"/>
          </a:xfrm>
          <a:prstGeom prst="rect">
            <a:avLst/>
          </a:prstGeom>
          <a:noFill/>
        </p:spPr>
        <p:txBody>
          <a:bodyPr wrap="none" rtlCol="0">
            <a:spAutoFit/>
          </a:bodyPr>
          <a:lstStyle/>
          <a:p>
            <a:r>
              <a:rPr lang="en-US" sz="1800" dirty="0"/>
              <a:t>1</a:t>
            </a:r>
          </a:p>
        </p:txBody>
      </p:sp>
      <p:sp>
        <p:nvSpPr>
          <p:cNvPr id="90" name="TextBox 89">
            <a:extLst>
              <a:ext uri="{FF2B5EF4-FFF2-40B4-BE49-F238E27FC236}">
                <a16:creationId xmlns:a16="http://schemas.microsoft.com/office/drawing/2014/main" id="{0A9FCBA9-140D-93E3-7C29-8FA9B0935754}"/>
              </a:ext>
            </a:extLst>
          </p:cNvPr>
          <p:cNvSpPr txBox="1"/>
          <p:nvPr/>
        </p:nvSpPr>
        <p:spPr>
          <a:xfrm>
            <a:off x="2132101" y="1505118"/>
            <a:ext cx="301686" cy="369332"/>
          </a:xfrm>
          <a:prstGeom prst="rect">
            <a:avLst/>
          </a:prstGeom>
          <a:noFill/>
        </p:spPr>
        <p:txBody>
          <a:bodyPr wrap="none" rtlCol="0">
            <a:spAutoFit/>
          </a:bodyPr>
          <a:lstStyle/>
          <a:p>
            <a:r>
              <a:rPr lang="en-US" sz="1800" dirty="0"/>
              <a:t>2</a:t>
            </a:r>
          </a:p>
        </p:txBody>
      </p:sp>
      <p:sp>
        <p:nvSpPr>
          <p:cNvPr id="91" name="TextBox 90">
            <a:extLst>
              <a:ext uri="{FF2B5EF4-FFF2-40B4-BE49-F238E27FC236}">
                <a16:creationId xmlns:a16="http://schemas.microsoft.com/office/drawing/2014/main" id="{3A8AEC99-2794-D8FD-6588-B7739562AF4C}"/>
              </a:ext>
            </a:extLst>
          </p:cNvPr>
          <p:cNvSpPr txBox="1"/>
          <p:nvPr/>
        </p:nvSpPr>
        <p:spPr>
          <a:xfrm>
            <a:off x="2695987" y="1505118"/>
            <a:ext cx="301686" cy="369332"/>
          </a:xfrm>
          <a:prstGeom prst="rect">
            <a:avLst/>
          </a:prstGeom>
          <a:noFill/>
        </p:spPr>
        <p:txBody>
          <a:bodyPr wrap="none" rtlCol="0">
            <a:spAutoFit/>
          </a:bodyPr>
          <a:lstStyle/>
          <a:p>
            <a:r>
              <a:rPr lang="en-US" sz="1800" dirty="0"/>
              <a:t>2</a:t>
            </a:r>
          </a:p>
        </p:txBody>
      </p:sp>
      <p:sp>
        <p:nvSpPr>
          <p:cNvPr id="92" name="TextBox 91">
            <a:extLst>
              <a:ext uri="{FF2B5EF4-FFF2-40B4-BE49-F238E27FC236}">
                <a16:creationId xmlns:a16="http://schemas.microsoft.com/office/drawing/2014/main" id="{E77FBE53-87F8-4587-F5E1-3A690B676189}"/>
              </a:ext>
            </a:extLst>
          </p:cNvPr>
          <p:cNvSpPr txBox="1"/>
          <p:nvPr/>
        </p:nvSpPr>
        <p:spPr>
          <a:xfrm>
            <a:off x="1004329" y="2064658"/>
            <a:ext cx="301686" cy="369332"/>
          </a:xfrm>
          <a:prstGeom prst="rect">
            <a:avLst/>
          </a:prstGeom>
          <a:noFill/>
        </p:spPr>
        <p:txBody>
          <a:bodyPr wrap="none" rtlCol="0">
            <a:spAutoFit/>
          </a:bodyPr>
          <a:lstStyle/>
          <a:p>
            <a:r>
              <a:rPr lang="en-US" sz="1800" dirty="0"/>
              <a:t>1</a:t>
            </a:r>
          </a:p>
        </p:txBody>
      </p:sp>
      <p:sp>
        <p:nvSpPr>
          <p:cNvPr id="93" name="TextBox 92">
            <a:extLst>
              <a:ext uri="{FF2B5EF4-FFF2-40B4-BE49-F238E27FC236}">
                <a16:creationId xmlns:a16="http://schemas.microsoft.com/office/drawing/2014/main" id="{27F5F6FE-CFD1-7217-B736-60E34DB852B5}"/>
              </a:ext>
            </a:extLst>
          </p:cNvPr>
          <p:cNvSpPr txBox="1"/>
          <p:nvPr/>
        </p:nvSpPr>
        <p:spPr>
          <a:xfrm>
            <a:off x="1568215" y="2064658"/>
            <a:ext cx="301686" cy="369332"/>
          </a:xfrm>
          <a:prstGeom prst="rect">
            <a:avLst/>
          </a:prstGeom>
          <a:noFill/>
        </p:spPr>
        <p:txBody>
          <a:bodyPr wrap="none" rtlCol="0">
            <a:spAutoFit/>
          </a:bodyPr>
          <a:lstStyle/>
          <a:p>
            <a:r>
              <a:rPr lang="en-US" sz="1800" dirty="0"/>
              <a:t>1</a:t>
            </a:r>
          </a:p>
        </p:txBody>
      </p:sp>
      <p:sp>
        <p:nvSpPr>
          <p:cNvPr id="94" name="TextBox 93">
            <a:extLst>
              <a:ext uri="{FF2B5EF4-FFF2-40B4-BE49-F238E27FC236}">
                <a16:creationId xmlns:a16="http://schemas.microsoft.com/office/drawing/2014/main" id="{3074CD29-031A-9785-212F-FDF332665DFF}"/>
              </a:ext>
            </a:extLst>
          </p:cNvPr>
          <p:cNvSpPr txBox="1"/>
          <p:nvPr/>
        </p:nvSpPr>
        <p:spPr>
          <a:xfrm>
            <a:off x="2132101" y="2064658"/>
            <a:ext cx="301686" cy="369332"/>
          </a:xfrm>
          <a:prstGeom prst="rect">
            <a:avLst/>
          </a:prstGeom>
          <a:noFill/>
        </p:spPr>
        <p:txBody>
          <a:bodyPr wrap="none" rtlCol="0">
            <a:spAutoFit/>
          </a:bodyPr>
          <a:lstStyle/>
          <a:p>
            <a:r>
              <a:rPr lang="en-US" sz="1800" dirty="0"/>
              <a:t>2</a:t>
            </a:r>
          </a:p>
        </p:txBody>
      </p:sp>
      <p:sp>
        <p:nvSpPr>
          <p:cNvPr id="95" name="TextBox 94">
            <a:extLst>
              <a:ext uri="{FF2B5EF4-FFF2-40B4-BE49-F238E27FC236}">
                <a16:creationId xmlns:a16="http://schemas.microsoft.com/office/drawing/2014/main" id="{4805D458-A61D-70DD-29A6-AEA2921AC2CD}"/>
              </a:ext>
            </a:extLst>
          </p:cNvPr>
          <p:cNvSpPr txBox="1"/>
          <p:nvPr/>
        </p:nvSpPr>
        <p:spPr>
          <a:xfrm>
            <a:off x="2695987" y="2064658"/>
            <a:ext cx="301686" cy="369332"/>
          </a:xfrm>
          <a:prstGeom prst="rect">
            <a:avLst/>
          </a:prstGeom>
          <a:noFill/>
        </p:spPr>
        <p:txBody>
          <a:bodyPr wrap="none" rtlCol="0">
            <a:spAutoFit/>
          </a:bodyPr>
          <a:lstStyle/>
          <a:p>
            <a:r>
              <a:rPr lang="en-US" sz="1800" dirty="0"/>
              <a:t>2</a:t>
            </a:r>
          </a:p>
        </p:txBody>
      </p:sp>
      <p:sp>
        <p:nvSpPr>
          <p:cNvPr id="96" name="TextBox 95">
            <a:extLst>
              <a:ext uri="{FF2B5EF4-FFF2-40B4-BE49-F238E27FC236}">
                <a16:creationId xmlns:a16="http://schemas.microsoft.com/office/drawing/2014/main" id="{6EAA5C12-1325-082E-4A9C-1D920AB86A7F}"/>
              </a:ext>
            </a:extLst>
          </p:cNvPr>
          <p:cNvSpPr txBox="1"/>
          <p:nvPr/>
        </p:nvSpPr>
        <p:spPr>
          <a:xfrm>
            <a:off x="1004329" y="2624198"/>
            <a:ext cx="301686" cy="369332"/>
          </a:xfrm>
          <a:prstGeom prst="rect">
            <a:avLst/>
          </a:prstGeom>
          <a:noFill/>
        </p:spPr>
        <p:txBody>
          <a:bodyPr wrap="none" rtlCol="0">
            <a:spAutoFit/>
          </a:bodyPr>
          <a:lstStyle/>
          <a:p>
            <a:r>
              <a:rPr lang="en-US" sz="1800" dirty="0"/>
              <a:t>3</a:t>
            </a:r>
          </a:p>
        </p:txBody>
      </p:sp>
      <p:sp>
        <p:nvSpPr>
          <p:cNvPr id="97" name="TextBox 96">
            <a:extLst>
              <a:ext uri="{FF2B5EF4-FFF2-40B4-BE49-F238E27FC236}">
                <a16:creationId xmlns:a16="http://schemas.microsoft.com/office/drawing/2014/main" id="{9EC16B4B-8160-F809-5E4E-D413562AC107}"/>
              </a:ext>
            </a:extLst>
          </p:cNvPr>
          <p:cNvSpPr txBox="1"/>
          <p:nvPr/>
        </p:nvSpPr>
        <p:spPr>
          <a:xfrm>
            <a:off x="1568215" y="2624198"/>
            <a:ext cx="301686" cy="369332"/>
          </a:xfrm>
          <a:prstGeom prst="rect">
            <a:avLst/>
          </a:prstGeom>
          <a:noFill/>
        </p:spPr>
        <p:txBody>
          <a:bodyPr wrap="none" rtlCol="0">
            <a:spAutoFit/>
          </a:bodyPr>
          <a:lstStyle/>
          <a:p>
            <a:r>
              <a:rPr lang="en-US" sz="1800" dirty="0"/>
              <a:t>3</a:t>
            </a:r>
          </a:p>
        </p:txBody>
      </p:sp>
      <p:sp>
        <p:nvSpPr>
          <p:cNvPr id="98" name="TextBox 97">
            <a:extLst>
              <a:ext uri="{FF2B5EF4-FFF2-40B4-BE49-F238E27FC236}">
                <a16:creationId xmlns:a16="http://schemas.microsoft.com/office/drawing/2014/main" id="{F8A18B67-7AD4-C3E6-0593-4940321F82F1}"/>
              </a:ext>
            </a:extLst>
          </p:cNvPr>
          <p:cNvSpPr txBox="1"/>
          <p:nvPr/>
        </p:nvSpPr>
        <p:spPr>
          <a:xfrm>
            <a:off x="2132101" y="2624198"/>
            <a:ext cx="301686" cy="369332"/>
          </a:xfrm>
          <a:prstGeom prst="rect">
            <a:avLst/>
          </a:prstGeom>
          <a:noFill/>
        </p:spPr>
        <p:txBody>
          <a:bodyPr wrap="none" rtlCol="0">
            <a:spAutoFit/>
          </a:bodyPr>
          <a:lstStyle/>
          <a:p>
            <a:r>
              <a:rPr lang="en-US" sz="1800" dirty="0"/>
              <a:t>4</a:t>
            </a:r>
          </a:p>
        </p:txBody>
      </p:sp>
      <p:sp>
        <p:nvSpPr>
          <p:cNvPr id="99" name="TextBox 98">
            <a:extLst>
              <a:ext uri="{FF2B5EF4-FFF2-40B4-BE49-F238E27FC236}">
                <a16:creationId xmlns:a16="http://schemas.microsoft.com/office/drawing/2014/main" id="{3E7FDF7E-5A04-44BA-7DEA-446660360709}"/>
              </a:ext>
            </a:extLst>
          </p:cNvPr>
          <p:cNvSpPr txBox="1"/>
          <p:nvPr/>
        </p:nvSpPr>
        <p:spPr>
          <a:xfrm>
            <a:off x="2695987" y="2624198"/>
            <a:ext cx="301686" cy="369332"/>
          </a:xfrm>
          <a:prstGeom prst="rect">
            <a:avLst/>
          </a:prstGeom>
          <a:noFill/>
        </p:spPr>
        <p:txBody>
          <a:bodyPr wrap="none" rtlCol="0">
            <a:spAutoFit/>
          </a:bodyPr>
          <a:lstStyle/>
          <a:p>
            <a:r>
              <a:rPr lang="en-US" sz="1800" dirty="0"/>
              <a:t>4</a:t>
            </a:r>
          </a:p>
        </p:txBody>
      </p:sp>
      <p:sp>
        <p:nvSpPr>
          <p:cNvPr id="100" name="TextBox 99">
            <a:extLst>
              <a:ext uri="{FF2B5EF4-FFF2-40B4-BE49-F238E27FC236}">
                <a16:creationId xmlns:a16="http://schemas.microsoft.com/office/drawing/2014/main" id="{53937E4E-A902-7669-690B-B2636CFF4905}"/>
              </a:ext>
            </a:extLst>
          </p:cNvPr>
          <p:cNvSpPr txBox="1"/>
          <p:nvPr/>
        </p:nvSpPr>
        <p:spPr>
          <a:xfrm>
            <a:off x="1004329" y="3183738"/>
            <a:ext cx="301686" cy="369332"/>
          </a:xfrm>
          <a:prstGeom prst="rect">
            <a:avLst/>
          </a:prstGeom>
          <a:noFill/>
        </p:spPr>
        <p:txBody>
          <a:bodyPr wrap="none" rtlCol="0">
            <a:spAutoFit/>
          </a:bodyPr>
          <a:lstStyle/>
          <a:p>
            <a:r>
              <a:rPr lang="en-US" sz="1800" dirty="0"/>
              <a:t>3</a:t>
            </a:r>
          </a:p>
        </p:txBody>
      </p:sp>
      <p:sp>
        <p:nvSpPr>
          <p:cNvPr id="101" name="TextBox 100">
            <a:extLst>
              <a:ext uri="{FF2B5EF4-FFF2-40B4-BE49-F238E27FC236}">
                <a16:creationId xmlns:a16="http://schemas.microsoft.com/office/drawing/2014/main" id="{229D11FC-5133-14DC-93EA-BF667BE396D6}"/>
              </a:ext>
            </a:extLst>
          </p:cNvPr>
          <p:cNvSpPr txBox="1"/>
          <p:nvPr/>
        </p:nvSpPr>
        <p:spPr>
          <a:xfrm>
            <a:off x="1568215" y="3183738"/>
            <a:ext cx="301686" cy="369332"/>
          </a:xfrm>
          <a:prstGeom prst="rect">
            <a:avLst/>
          </a:prstGeom>
          <a:noFill/>
        </p:spPr>
        <p:txBody>
          <a:bodyPr wrap="none" rtlCol="0">
            <a:spAutoFit/>
          </a:bodyPr>
          <a:lstStyle/>
          <a:p>
            <a:r>
              <a:rPr lang="en-US" sz="1800" dirty="0"/>
              <a:t>3</a:t>
            </a:r>
          </a:p>
        </p:txBody>
      </p:sp>
      <p:sp>
        <p:nvSpPr>
          <p:cNvPr id="102" name="TextBox 101">
            <a:extLst>
              <a:ext uri="{FF2B5EF4-FFF2-40B4-BE49-F238E27FC236}">
                <a16:creationId xmlns:a16="http://schemas.microsoft.com/office/drawing/2014/main" id="{1E4E4756-F4EA-B054-C8CE-1654385A0AA5}"/>
              </a:ext>
            </a:extLst>
          </p:cNvPr>
          <p:cNvSpPr txBox="1"/>
          <p:nvPr/>
        </p:nvSpPr>
        <p:spPr>
          <a:xfrm>
            <a:off x="2132101" y="3183738"/>
            <a:ext cx="301686" cy="369332"/>
          </a:xfrm>
          <a:prstGeom prst="rect">
            <a:avLst/>
          </a:prstGeom>
          <a:noFill/>
        </p:spPr>
        <p:txBody>
          <a:bodyPr wrap="none" rtlCol="0">
            <a:spAutoFit/>
          </a:bodyPr>
          <a:lstStyle/>
          <a:p>
            <a:r>
              <a:rPr lang="en-US" sz="1800" dirty="0"/>
              <a:t>3</a:t>
            </a:r>
          </a:p>
        </p:txBody>
      </p:sp>
      <p:sp>
        <p:nvSpPr>
          <p:cNvPr id="103" name="TextBox 102">
            <a:extLst>
              <a:ext uri="{FF2B5EF4-FFF2-40B4-BE49-F238E27FC236}">
                <a16:creationId xmlns:a16="http://schemas.microsoft.com/office/drawing/2014/main" id="{78172DCA-AF75-623F-2BFB-CD2FCFB1B354}"/>
              </a:ext>
            </a:extLst>
          </p:cNvPr>
          <p:cNvSpPr txBox="1"/>
          <p:nvPr/>
        </p:nvSpPr>
        <p:spPr>
          <a:xfrm>
            <a:off x="2695987" y="3183738"/>
            <a:ext cx="301686" cy="369332"/>
          </a:xfrm>
          <a:prstGeom prst="rect">
            <a:avLst/>
          </a:prstGeom>
          <a:noFill/>
        </p:spPr>
        <p:txBody>
          <a:bodyPr wrap="none" rtlCol="0">
            <a:spAutoFit/>
          </a:bodyPr>
          <a:lstStyle/>
          <a:p>
            <a:r>
              <a:rPr lang="en-US" sz="1800" dirty="0"/>
              <a:t>3</a:t>
            </a:r>
          </a:p>
        </p:txBody>
      </p:sp>
      <p:sp>
        <p:nvSpPr>
          <p:cNvPr id="104" name="Right Arrow 103">
            <a:extLst>
              <a:ext uri="{FF2B5EF4-FFF2-40B4-BE49-F238E27FC236}">
                <a16:creationId xmlns:a16="http://schemas.microsoft.com/office/drawing/2014/main" id="{DAACB002-E542-D655-F973-5C7768CF19A1}"/>
              </a:ext>
            </a:extLst>
          </p:cNvPr>
          <p:cNvSpPr/>
          <p:nvPr/>
        </p:nvSpPr>
        <p:spPr>
          <a:xfrm>
            <a:off x="3443914" y="2060370"/>
            <a:ext cx="716437" cy="680248"/>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TextBox 104">
            <a:extLst>
              <a:ext uri="{FF2B5EF4-FFF2-40B4-BE49-F238E27FC236}">
                <a16:creationId xmlns:a16="http://schemas.microsoft.com/office/drawing/2014/main" id="{0ED7530C-5E09-5351-3DC2-D0ABFFD84AB2}"/>
              </a:ext>
            </a:extLst>
          </p:cNvPr>
          <p:cNvSpPr txBox="1"/>
          <p:nvPr/>
        </p:nvSpPr>
        <p:spPr>
          <a:xfrm>
            <a:off x="4411874" y="2143819"/>
            <a:ext cx="4081567" cy="461665"/>
          </a:xfrm>
          <a:prstGeom prst="rect">
            <a:avLst/>
          </a:prstGeom>
          <a:noFill/>
        </p:spPr>
        <p:txBody>
          <a:bodyPr wrap="none" rtlCol="0">
            <a:spAutoFit/>
          </a:bodyPr>
          <a:lstStyle/>
          <a:p>
            <a:r>
              <a:rPr lang="en-US" sz="2400" dirty="0"/>
              <a:t>(1,1,2,2,1,1,2,2,3,3,4,4,3,3,4,4)</a:t>
            </a:r>
          </a:p>
        </p:txBody>
      </p:sp>
      <p:sp>
        <p:nvSpPr>
          <p:cNvPr id="5" name="Rectangle 4">
            <a:extLst>
              <a:ext uri="{FF2B5EF4-FFF2-40B4-BE49-F238E27FC236}">
                <a16:creationId xmlns:a16="http://schemas.microsoft.com/office/drawing/2014/main" id="{C0912383-5A20-BF1E-814D-6A39218C8C6B}"/>
              </a:ext>
            </a:extLst>
          </p:cNvPr>
          <p:cNvSpPr/>
          <p:nvPr/>
        </p:nvSpPr>
        <p:spPr>
          <a:xfrm>
            <a:off x="804271" y="1345026"/>
            <a:ext cx="2438400" cy="719632"/>
          </a:xfrm>
          <a:prstGeom prst="rect">
            <a:avLst/>
          </a:prstGeom>
          <a:noFill/>
          <a:ln w="508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0AB92C37-11B5-DF1B-3C61-CD8C035064B2}"/>
              </a:ext>
            </a:extLst>
          </p:cNvPr>
          <p:cNvSpPr/>
          <p:nvPr/>
        </p:nvSpPr>
        <p:spPr>
          <a:xfrm>
            <a:off x="4560990" y="2207664"/>
            <a:ext cx="942379" cy="333973"/>
          </a:xfrm>
          <a:prstGeom prst="rect">
            <a:avLst/>
          </a:prstGeom>
          <a:noFill/>
          <a:ln w="508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Bent Arrow 7">
            <a:extLst>
              <a:ext uri="{FF2B5EF4-FFF2-40B4-BE49-F238E27FC236}">
                <a16:creationId xmlns:a16="http://schemas.microsoft.com/office/drawing/2014/main" id="{3367F6FC-F036-A2CE-EB88-24DAEAD33495}"/>
              </a:ext>
            </a:extLst>
          </p:cNvPr>
          <p:cNvSpPr/>
          <p:nvPr/>
        </p:nvSpPr>
        <p:spPr>
          <a:xfrm rot="5400000">
            <a:off x="3983829" y="900757"/>
            <a:ext cx="481545" cy="1934961"/>
          </a:xfrm>
          <a:prstGeom prst="bentArrow">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0" name="TextBox 9">
            <a:extLst>
              <a:ext uri="{FF2B5EF4-FFF2-40B4-BE49-F238E27FC236}">
                <a16:creationId xmlns:a16="http://schemas.microsoft.com/office/drawing/2014/main" id="{2C70A952-6513-50FC-8757-3D412770F463}"/>
              </a:ext>
            </a:extLst>
          </p:cNvPr>
          <p:cNvSpPr txBox="1"/>
          <p:nvPr/>
        </p:nvSpPr>
        <p:spPr>
          <a:xfrm>
            <a:off x="1233195" y="3781557"/>
            <a:ext cx="1505626" cy="307777"/>
          </a:xfrm>
          <a:prstGeom prst="rect">
            <a:avLst/>
          </a:prstGeom>
          <a:noFill/>
        </p:spPr>
        <p:txBody>
          <a:bodyPr wrap="square">
            <a:spAutoFit/>
          </a:bodyPr>
          <a:lstStyle/>
          <a:p>
            <a:pPr algn="ctr"/>
            <a:r>
              <a:rPr lang="en-US" sz="1400" b="1" dirty="0"/>
              <a:t>4x4 Image</a:t>
            </a:r>
            <a:endParaRPr lang="en-US" b="1" dirty="0"/>
          </a:p>
        </p:txBody>
      </p:sp>
      <p:sp>
        <p:nvSpPr>
          <p:cNvPr id="9" name="TextBox 8">
            <a:extLst>
              <a:ext uri="{FF2B5EF4-FFF2-40B4-BE49-F238E27FC236}">
                <a16:creationId xmlns:a16="http://schemas.microsoft.com/office/drawing/2014/main" id="{00A6CCD4-A5D1-055B-28F1-4EB226466CE7}"/>
              </a:ext>
            </a:extLst>
          </p:cNvPr>
          <p:cNvSpPr txBox="1"/>
          <p:nvPr/>
        </p:nvSpPr>
        <p:spPr>
          <a:xfrm>
            <a:off x="804271" y="858913"/>
            <a:ext cx="4870642" cy="338554"/>
          </a:xfrm>
          <a:prstGeom prst="rect">
            <a:avLst/>
          </a:prstGeom>
          <a:noFill/>
        </p:spPr>
        <p:txBody>
          <a:bodyPr wrap="square" rtlCol="0">
            <a:spAutoFit/>
          </a:bodyPr>
          <a:lstStyle/>
          <a:p>
            <a:r>
              <a:rPr lang="en-US" sz="1600" dirty="0"/>
              <a:t>How about we just </a:t>
            </a:r>
            <a:r>
              <a:rPr lang="en-US" sz="1600" b="1" dirty="0"/>
              <a:t>flatten</a:t>
            </a:r>
            <a:r>
              <a:rPr lang="en-US" sz="1600" dirty="0"/>
              <a:t> into one long vector?</a:t>
            </a:r>
          </a:p>
        </p:txBody>
      </p:sp>
    </p:spTree>
    <p:extLst>
      <p:ext uri="{BB962C8B-B14F-4D97-AF65-F5344CB8AC3E}">
        <p14:creationId xmlns:p14="http://schemas.microsoft.com/office/powerpoint/2010/main" val="14588677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D8BAED-77F5-6C13-D8A1-CE1772C99DF4}"/>
              </a:ext>
            </a:extLst>
          </p:cNvPr>
          <p:cNvSpPr>
            <a:spLocks noGrp="1"/>
          </p:cNvSpPr>
          <p:nvPr>
            <p:ph type="title"/>
          </p:nvPr>
        </p:nvSpPr>
        <p:spPr/>
        <p:txBody>
          <a:bodyPr/>
          <a:lstStyle/>
          <a:p>
            <a:pPr algn="l"/>
            <a:r>
              <a:rPr lang="en-US" dirty="0"/>
              <a:t>Challenge With </a:t>
            </a:r>
            <a:r>
              <a:rPr lang="en-US" dirty="0" err="1"/>
              <a:t>Featurizing</a:t>
            </a:r>
            <a:r>
              <a:rPr lang="en-US" dirty="0"/>
              <a:t> Image Data</a:t>
            </a:r>
          </a:p>
        </p:txBody>
      </p:sp>
      <p:sp>
        <p:nvSpPr>
          <p:cNvPr id="105" name="TextBox 104">
            <a:extLst>
              <a:ext uri="{FF2B5EF4-FFF2-40B4-BE49-F238E27FC236}">
                <a16:creationId xmlns:a16="http://schemas.microsoft.com/office/drawing/2014/main" id="{0ED7530C-5E09-5351-3DC2-D0ABFFD84AB2}"/>
              </a:ext>
            </a:extLst>
          </p:cNvPr>
          <p:cNvSpPr txBox="1"/>
          <p:nvPr/>
        </p:nvSpPr>
        <p:spPr>
          <a:xfrm>
            <a:off x="582488" y="1029972"/>
            <a:ext cx="312822" cy="3046988"/>
          </a:xfrm>
          <a:prstGeom prst="rect">
            <a:avLst/>
          </a:prstGeom>
          <a:noFill/>
        </p:spPr>
        <p:txBody>
          <a:bodyPr wrap="square" rtlCol="0">
            <a:spAutoFit/>
          </a:bodyPr>
          <a:lstStyle/>
          <a:p>
            <a:r>
              <a:rPr lang="en-US" sz="1200" dirty="0"/>
              <a:t>[1122112233443344]</a:t>
            </a:r>
          </a:p>
        </p:txBody>
      </p:sp>
      <p:sp>
        <p:nvSpPr>
          <p:cNvPr id="117" name="文字方塊 63">
            <a:extLst>
              <a:ext uri="{FF2B5EF4-FFF2-40B4-BE49-F238E27FC236}">
                <a16:creationId xmlns:a16="http://schemas.microsoft.com/office/drawing/2014/main" id="{A572B053-2CDC-2722-1A53-9CE4C29721D6}"/>
              </a:ext>
            </a:extLst>
          </p:cNvPr>
          <p:cNvSpPr txBox="1"/>
          <p:nvPr/>
        </p:nvSpPr>
        <p:spPr>
          <a:xfrm>
            <a:off x="5386124" y="3394530"/>
            <a:ext cx="1278159" cy="581441"/>
          </a:xfrm>
          <a:prstGeom prst="rect">
            <a:avLst/>
          </a:prstGeom>
          <a:noFill/>
        </p:spPr>
        <p:txBody>
          <a:bodyPr wrap="square" rtlCol="0">
            <a:spAutoFit/>
          </a:bodyPr>
          <a:lstStyle/>
          <a:p>
            <a:pPr algn="ctr"/>
            <a:r>
              <a:rPr lang="en-US" altLang="zh-TW" sz="1589" b="1" dirty="0"/>
              <a:t>Output Layer</a:t>
            </a:r>
            <a:endParaRPr lang="zh-TW" altLang="en-US" sz="1589" b="1" dirty="0"/>
          </a:p>
        </p:txBody>
      </p:sp>
      <p:sp>
        <p:nvSpPr>
          <p:cNvPr id="118" name="文字方塊 64">
            <a:extLst>
              <a:ext uri="{FF2B5EF4-FFF2-40B4-BE49-F238E27FC236}">
                <a16:creationId xmlns:a16="http://schemas.microsoft.com/office/drawing/2014/main" id="{EA3384FA-8C0C-5BF4-0EED-D8732B6D2752}"/>
              </a:ext>
            </a:extLst>
          </p:cNvPr>
          <p:cNvSpPr txBox="1"/>
          <p:nvPr/>
        </p:nvSpPr>
        <p:spPr>
          <a:xfrm>
            <a:off x="3086042" y="3547343"/>
            <a:ext cx="1367631" cy="336887"/>
          </a:xfrm>
          <a:prstGeom prst="rect">
            <a:avLst/>
          </a:prstGeom>
          <a:noFill/>
        </p:spPr>
        <p:txBody>
          <a:bodyPr wrap="square" rtlCol="0">
            <a:spAutoFit/>
          </a:bodyPr>
          <a:lstStyle/>
          <a:p>
            <a:pPr algn="ctr"/>
            <a:r>
              <a:rPr lang="en-US" altLang="zh-TW" sz="1589" b="1" dirty="0"/>
              <a:t>Hidden Layers</a:t>
            </a:r>
            <a:endParaRPr lang="zh-TW" altLang="en-US" sz="1589" b="1" dirty="0"/>
          </a:p>
        </p:txBody>
      </p:sp>
      <p:sp>
        <p:nvSpPr>
          <p:cNvPr id="119" name="右大括弧 65">
            <a:extLst>
              <a:ext uri="{FF2B5EF4-FFF2-40B4-BE49-F238E27FC236}">
                <a16:creationId xmlns:a16="http://schemas.microsoft.com/office/drawing/2014/main" id="{C773C159-BA27-16D7-2FE0-4482F2838631}"/>
              </a:ext>
            </a:extLst>
          </p:cNvPr>
          <p:cNvSpPr/>
          <p:nvPr/>
        </p:nvSpPr>
        <p:spPr>
          <a:xfrm rot="5400000">
            <a:off x="3617058" y="2048991"/>
            <a:ext cx="248117" cy="2863599"/>
          </a:xfrm>
          <a:prstGeom prst="rightBrace">
            <a:avLst>
              <a:gd name="adj1" fmla="val 175868"/>
              <a:gd name="adj2" fmla="val 50000"/>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sz="1191"/>
          </a:p>
        </p:txBody>
      </p:sp>
      <p:sp>
        <p:nvSpPr>
          <p:cNvPr id="120" name="矩形 58">
            <a:extLst>
              <a:ext uri="{FF2B5EF4-FFF2-40B4-BE49-F238E27FC236}">
                <a16:creationId xmlns:a16="http://schemas.microsoft.com/office/drawing/2014/main" id="{0D160FF1-1ACF-D02B-40FC-C4BA31A4148F}"/>
              </a:ext>
            </a:extLst>
          </p:cNvPr>
          <p:cNvSpPr/>
          <p:nvPr/>
        </p:nvSpPr>
        <p:spPr>
          <a:xfrm>
            <a:off x="1521443" y="1577987"/>
            <a:ext cx="330188" cy="1737167"/>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sz="1191"/>
          </a:p>
        </p:txBody>
      </p:sp>
      <p:sp>
        <p:nvSpPr>
          <p:cNvPr id="121" name="文字方塊 59">
            <a:extLst>
              <a:ext uri="{FF2B5EF4-FFF2-40B4-BE49-F238E27FC236}">
                <a16:creationId xmlns:a16="http://schemas.microsoft.com/office/drawing/2014/main" id="{C3AF75E0-90D4-F431-25BF-E82F6C6D6CE4}"/>
              </a:ext>
            </a:extLst>
          </p:cNvPr>
          <p:cNvSpPr txBox="1"/>
          <p:nvPr/>
        </p:nvSpPr>
        <p:spPr>
          <a:xfrm>
            <a:off x="1083793" y="3394530"/>
            <a:ext cx="1150078" cy="336887"/>
          </a:xfrm>
          <a:prstGeom prst="rect">
            <a:avLst/>
          </a:prstGeom>
          <a:noFill/>
        </p:spPr>
        <p:txBody>
          <a:bodyPr wrap="square" rtlCol="0">
            <a:spAutoFit/>
          </a:bodyPr>
          <a:lstStyle/>
          <a:p>
            <a:pPr algn="ctr"/>
            <a:r>
              <a:rPr lang="en-US" altLang="zh-TW" sz="1589" b="1" dirty="0"/>
              <a:t>Input Layer</a:t>
            </a:r>
            <a:endParaRPr lang="zh-TW" altLang="en-US" sz="1589" b="1" dirty="0"/>
          </a:p>
        </p:txBody>
      </p:sp>
      <p:sp>
        <p:nvSpPr>
          <p:cNvPr id="122" name="文字方塊 6">
            <a:extLst>
              <a:ext uri="{FF2B5EF4-FFF2-40B4-BE49-F238E27FC236}">
                <a16:creationId xmlns:a16="http://schemas.microsoft.com/office/drawing/2014/main" id="{698B950F-636E-B545-7F71-22C78B475C11}"/>
              </a:ext>
            </a:extLst>
          </p:cNvPr>
          <p:cNvSpPr txBox="1"/>
          <p:nvPr/>
        </p:nvSpPr>
        <p:spPr>
          <a:xfrm>
            <a:off x="1304724" y="1259160"/>
            <a:ext cx="750870" cy="336887"/>
          </a:xfrm>
          <a:prstGeom prst="rect">
            <a:avLst/>
          </a:prstGeom>
          <a:noFill/>
        </p:spPr>
        <p:txBody>
          <a:bodyPr wrap="square" rtlCol="0">
            <a:spAutoFit/>
          </a:bodyPr>
          <a:lstStyle/>
          <a:p>
            <a:pPr algn="ctr"/>
            <a:r>
              <a:rPr lang="en-US" altLang="zh-TW" sz="1589" dirty="0"/>
              <a:t>Input</a:t>
            </a:r>
          </a:p>
        </p:txBody>
      </p:sp>
      <p:sp>
        <p:nvSpPr>
          <p:cNvPr id="123" name="文字方塊 7">
            <a:extLst>
              <a:ext uri="{FF2B5EF4-FFF2-40B4-BE49-F238E27FC236}">
                <a16:creationId xmlns:a16="http://schemas.microsoft.com/office/drawing/2014/main" id="{665A34B5-A3DF-CBEB-D9FB-D8AB7C2A7E14}"/>
              </a:ext>
            </a:extLst>
          </p:cNvPr>
          <p:cNvSpPr txBox="1"/>
          <p:nvPr/>
        </p:nvSpPr>
        <p:spPr>
          <a:xfrm>
            <a:off x="5370634" y="1259160"/>
            <a:ext cx="883756" cy="336887"/>
          </a:xfrm>
          <a:prstGeom prst="rect">
            <a:avLst/>
          </a:prstGeom>
          <a:noFill/>
        </p:spPr>
        <p:txBody>
          <a:bodyPr wrap="square" rtlCol="0">
            <a:spAutoFit/>
          </a:bodyPr>
          <a:lstStyle/>
          <a:p>
            <a:pPr algn="ctr"/>
            <a:r>
              <a:rPr lang="en-US" altLang="zh-TW" sz="1589" dirty="0"/>
              <a:t>Output</a:t>
            </a:r>
          </a:p>
        </p:txBody>
      </p:sp>
      <p:cxnSp>
        <p:nvCxnSpPr>
          <p:cNvPr id="124" name="直線單箭頭接點 10">
            <a:extLst>
              <a:ext uri="{FF2B5EF4-FFF2-40B4-BE49-F238E27FC236}">
                <a16:creationId xmlns:a16="http://schemas.microsoft.com/office/drawing/2014/main" id="{D06EEEBF-3CDD-969A-2843-3CD1E73D5B06}"/>
              </a:ext>
            </a:extLst>
          </p:cNvPr>
          <p:cNvCxnSpPr/>
          <p:nvPr/>
        </p:nvCxnSpPr>
        <p:spPr>
          <a:xfrm>
            <a:off x="4904565" y="2253502"/>
            <a:ext cx="674073"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直線單箭頭接點 11">
            <a:extLst>
              <a:ext uri="{FF2B5EF4-FFF2-40B4-BE49-F238E27FC236}">
                <a16:creationId xmlns:a16="http://schemas.microsoft.com/office/drawing/2014/main" id="{D9345391-E079-5054-2776-C44247122C0A}"/>
              </a:ext>
            </a:extLst>
          </p:cNvPr>
          <p:cNvCxnSpPr/>
          <p:nvPr/>
        </p:nvCxnSpPr>
        <p:spPr>
          <a:xfrm>
            <a:off x="4976908" y="3077988"/>
            <a:ext cx="599392"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6" name="直線單箭頭接點 12">
            <a:extLst>
              <a:ext uri="{FF2B5EF4-FFF2-40B4-BE49-F238E27FC236}">
                <a16:creationId xmlns:a16="http://schemas.microsoft.com/office/drawing/2014/main" id="{E3D51AFF-3390-3655-E2C4-4189C0214752}"/>
              </a:ext>
            </a:extLst>
          </p:cNvPr>
          <p:cNvCxnSpPr/>
          <p:nvPr/>
        </p:nvCxnSpPr>
        <p:spPr>
          <a:xfrm>
            <a:off x="4888761" y="1738117"/>
            <a:ext cx="69509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7" name="矩形 13">
            <a:extLst>
              <a:ext uri="{FF2B5EF4-FFF2-40B4-BE49-F238E27FC236}">
                <a16:creationId xmlns:a16="http://schemas.microsoft.com/office/drawing/2014/main" id="{CD2E74C7-F21D-58D9-A228-8A95C131B896}"/>
              </a:ext>
            </a:extLst>
          </p:cNvPr>
          <p:cNvSpPr/>
          <p:nvPr/>
        </p:nvSpPr>
        <p:spPr>
          <a:xfrm>
            <a:off x="1566701" y="2052932"/>
            <a:ext cx="226919" cy="22691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sz="1191"/>
          </a:p>
        </p:txBody>
      </p:sp>
      <p:sp>
        <p:nvSpPr>
          <p:cNvPr id="128" name="矩形 14">
            <a:extLst>
              <a:ext uri="{FF2B5EF4-FFF2-40B4-BE49-F238E27FC236}">
                <a16:creationId xmlns:a16="http://schemas.microsoft.com/office/drawing/2014/main" id="{6EA37987-E9AF-870D-AFEB-D57E6C350EE8}"/>
              </a:ext>
            </a:extLst>
          </p:cNvPr>
          <p:cNvSpPr/>
          <p:nvPr/>
        </p:nvSpPr>
        <p:spPr>
          <a:xfrm>
            <a:off x="1570551" y="1675508"/>
            <a:ext cx="226919" cy="22691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sz="1191"/>
          </a:p>
        </p:txBody>
      </p:sp>
      <p:graphicFrame>
        <p:nvGraphicFramePr>
          <p:cNvPr id="129" name="Object 12">
            <a:extLst>
              <a:ext uri="{FF2B5EF4-FFF2-40B4-BE49-F238E27FC236}">
                <a16:creationId xmlns:a16="http://schemas.microsoft.com/office/drawing/2014/main" id="{9EADCDB2-2B70-158F-5705-CA0BF5A33D05}"/>
              </a:ext>
            </a:extLst>
          </p:cNvPr>
          <p:cNvGraphicFramePr>
            <a:graphicFrameLocks noChangeAspect="1"/>
          </p:cNvGraphicFramePr>
          <p:nvPr>
            <p:extLst>
              <p:ext uri="{D42A27DB-BD31-4B8C-83A1-F6EECF244321}">
                <p14:modId xmlns:p14="http://schemas.microsoft.com/office/powerpoint/2010/main" val="3060381379"/>
              </p:ext>
            </p:extLst>
          </p:nvPr>
        </p:nvGraphicFramePr>
        <p:xfrm>
          <a:off x="1578955" y="1612474"/>
          <a:ext cx="215363" cy="305711"/>
        </p:xfrm>
        <a:graphic>
          <a:graphicData uri="http://schemas.openxmlformats.org/presentationml/2006/ole">
            <mc:AlternateContent xmlns:mc="http://schemas.openxmlformats.org/markup-compatibility/2006">
              <mc:Choice xmlns:v="urn:schemas-microsoft-com:vml" Requires="v">
                <p:oleObj name="方程式" r:id="rId3" imgW="152280" imgH="215640" progId="Equation.3">
                  <p:embed/>
                </p:oleObj>
              </mc:Choice>
              <mc:Fallback>
                <p:oleObj name="方程式" r:id="rId3" imgW="152280" imgH="215640" progId="Equation.3">
                  <p:embed/>
                  <p:pic>
                    <p:nvPicPr>
                      <p:cNvPr id="24" name="Object 12">
                        <a:extLst>
                          <a:ext uri="{FF2B5EF4-FFF2-40B4-BE49-F238E27FC236}">
                            <a16:creationId xmlns:a16="http://schemas.microsoft.com/office/drawing/2014/main" id="{6FB64B44-B94C-69D6-2568-C9EF8DB2C167}"/>
                          </a:ext>
                        </a:extLst>
                      </p:cNvPr>
                      <p:cNvPicPr>
                        <a:picLocks noChangeAspect="1" noChangeArrowheads="1"/>
                      </p:cNvPicPr>
                      <p:nvPr/>
                    </p:nvPicPr>
                    <p:blipFill>
                      <a:blip r:embed="rId4"/>
                      <a:srcRect/>
                      <a:stretch>
                        <a:fillRect/>
                      </a:stretch>
                    </p:blipFill>
                    <p:spPr bwMode="auto">
                      <a:xfrm>
                        <a:off x="1578955" y="1612474"/>
                        <a:ext cx="215363" cy="30571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30" name="Object 12">
            <a:extLst>
              <a:ext uri="{FF2B5EF4-FFF2-40B4-BE49-F238E27FC236}">
                <a16:creationId xmlns:a16="http://schemas.microsoft.com/office/drawing/2014/main" id="{20A4483E-4BA2-548B-58BB-9F4B3176B587}"/>
              </a:ext>
            </a:extLst>
          </p:cNvPr>
          <p:cNvGraphicFramePr>
            <a:graphicFrameLocks noChangeAspect="1"/>
          </p:cNvGraphicFramePr>
          <p:nvPr>
            <p:extLst>
              <p:ext uri="{D42A27DB-BD31-4B8C-83A1-F6EECF244321}">
                <p14:modId xmlns:p14="http://schemas.microsoft.com/office/powerpoint/2010/main" val="3055782789"/>
              </p:ext>
            </p:extLst>
          </p:nvPr>
        </p:nvGraphicFramePr>
        <p:xfrm>
          <a:off x="1582460" y="1998104"/>
          <a:ext cx="233222" cy="305711"/>
        </p:xfrm>
        <a:graphic>
          <a:graphicData uri="http://schemas.openxmlformats.org/presentationml/2006/ole">
            <mc:AlternateContent xmlns:mc="http://schemas.openxmlformats.org/markup-compatibility/2006">
              <mc:Choice xmlns:v="urn:schemas-microsoft-com:vml" Requires="v">
                <p:oleObj name="方程式" r:id="rId5" imgW="164880" imgH="215640" progId="Equation.3">
                  <p:embed/>
                </p:oleObj>
              </mc:Choice>
              <mc:Fallback>
                <p:oleObj name="方程式" r:id="rId5" imgW="164880" imgH="215640" progId="Equation.3">
                  <p:embed/>
                  <p:pic>
                    <p:nvPicPr>
                      <p:cNvPr id="25" name="Object 12">
                        <a:extLst>
                          <a:ext uri="{FF2B5EF4-FFF2-40B4-BE49-F238E27FC236}">
                            <a16:creationId xmlns:a16="http://schemas.microsoft.com/office/drawing/2014/main" id="{E4EB1F7B-BFB9-AA44-F9B1-F81ADD6EEC64}"/>
                          </a:ext>
                        </a:extLst>
                      </p:cNvPr>
                      <p:cNvPicPr>
                        <a:picLocks noChangeAspect="1" noChangeArrowheads="1"/>
                      </p:cNvPicPr>
                      <p:nvPr/>
                    </p:nvPicPr>
                    <p:blipFill>
                      <a:blip r:embed="rId6"/>
                      <a:srcRect/>
                      <a:stretch>
                        <a:fillRect/>
                      </a:stretch>
                    </p:blipFill>
                    <p:spPr bwMode="auto">
                      <a:xfrm>
                        <a:off x="1582460" y="1998104"/>
                        <a:ext cx="233222" cy="30571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131" name="群組 77">
            <a:extLst>
              <a:ext uri="{FF2B5EF4-FFF2-40B4-BE49-F238E27FC236}">
                <a16:creationId xmlns:a16="http://schemas.microsoft.com/office/drawing/2014/main" id="{4D42AFF4-5C8A-76B0-9C45-F53C4A2DBEBB}"/>
              </a:ext>
            </a:extLst>
          </p:cNvPr>
          <p:cNvGrpSpPr/>
          <p:nvPr/>
        </p:nvGrpSpPr>
        <p:grpSpPr>
          <a:xfrm>
            <a:off x="2190273" y="1259160"/>
            <a:ext cx="750870" cy="2071331"/>
            <a:chOff x="2332137" y="1770729"/>
            <a:chExt cx="1134648" cy="3130011"/>
          </a:xfrm>
        </p:grpSpPr>
        <p:sp>
          <p:nvSpPr>
            <p:cNvPr id="132" name="矩形 60">
              <a:extLst>
                <a:ext uri="{FF2B5EF4-FFF2-40B4-BE49-F238E27FC236}">
                  <a16:creationId xmlns:a16="http://schemas.microsoft.com/office/drawing/2014/main" id="{F6C7F39D-28D7-0E09-9EF7-B497C658EFAC}"/>
                </a:ext>
              </a:extLst>
            </p:cNvPr>
            <p:cNvSpPr/>
            <p:nvPr/>
          </p:nvSpPr>
          <p:spPr>
            <a:xfrm>
              <a:off x="2504565" y="2224872"/>
              <a:ext cx="746342" cy="2675868"/>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sz="1191"/>
            </a:p>
          </p:txBody>
        </p:sp>
        <p:sp>
          <p:nvSpPr>
            <p:cNvPr id="133" name="文字方塊 3">
              <a:extLst>
                <a:ext uri="{FF2B5EF4-FFF2-40B4-BE49-F238E27FC236}">
                  <a16:creationId xmlns:a16="http://schemas.microsoft.com/office/drawing/2014/main" id="{F78B127D-20CB-C6EB-9358-F9E8311B24EC}"/>
                </a:ext>
              </a:extLst>
            </p:cNvPr>
            <p:cNvSpPr txBox="1"/>
            <p:nvPr/>
          </p:nvSpPr>
          <p:spPr>
            <a:xfrm>
              <a:off x="2332137" y="1770729"/>
              <a:ext cx="1134648" cy="878622"/>
            </a:xfrm>
            <a:prstGeom prst="rect">
              <a:avLst/>
            </a:prstGeom>
            <a:noFill/>
          </p:spPr>
          <p:txBody>
            <a:bodyPr wrap="square" rtlCol="0">
              <a:spAutoFit/>
            </a:bodyPr>
            <a:lstStyle/>
            <a:p>
              <a:pPr algn="ctr"/>
              <a:r>
                <a:rPr lang="en-US" altLang="zh-TW" sz="1589" dirty="0"/>
                <a:t>Layer 1</a:t>
              </a:r>
              <a:endParaRPr lang="zh-TW" altLang="en-US" sz="1589" dirty="0"/>
            </a:p>
          </p:txBody>
        </p:sp>
        <p:sp>
          <p:nvSpPr>
            <p:cNvPr id="134" name="橢圓 17">
              <a:extLst>
                <a:ext uri="{FF2B5EF4-FFF2-40B4-BE49-F238E27FC236}">
                  <a16:creationId xmlns:a16="http://schemas.microsoft.com/office/drawing/2014/main" id="{73F29EEF-FE3D-455F-F876-995391C5F41F}"/>
                </a:ext>
              </a:extLst>
            </p:cNvPr>
            <p:cNvSpPr/>
            <p:nvPr/>
          </p:nvSpPr>
          <p:spPr>
            <a:xfrm>
              <a:off x="2601675" y="2235874"/>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sz="1191"/>
            </a:p>
          </p:txBody>
        </p:sp>
        <p:sp>
          <p:nvSpPr>
            <p:cNvPr id="135" name="橢圓 18">
              <a:extLst>
                <a:ext uri="{FF2B5EF4-FFF2-40B4-BE49-F238E27FC236}">
                  <a16:creationId xmlns:a16="http://schemas.microsoft.com/office/drawing/2014/main" id="{790FF22F-E632-F879-5C0D-03E7BD66648C}"/>
                </a:ext>
              </a:extLst>
            </p:cNvPr>
            <p:cNvSpPr/>
            <p:nvPr/>
          </p:nvSpPr>
          <p:spPr>
            <a:xfrm>
              <a:off x="2604017" y="3014444"/>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sz="1191"/>
            </a:p>
          </p:txBody>
        </p:sp>
        <p:sp>
          <p:nvSpPr>
            <p:cNvPr id="136" name="橢圓 19">
              <a:extLst>
                <a:ext uri="{FF2B5EF4-FFF2-40B4-BE49-F238E27FC236}">
                  <a16:creationId xmlns:a16="http://schemas.microsoft.com/office/drawing/2014/main" id="{479E1788-E6E8-9160-791E-2E91D66B1951}"/>
                </a:ext>
              </a:extLst>
            </p:cNvPr>
            <p:cNvSpPr/>
            <p:nvPr/>
          </p:nvSpPr>
          <p:spPr>
            <a:xfrm>
              <a:off x="2592384" y="4242456"/>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sz="1191"/>
            </a:p>
          </p:txBody>
        </p:sp>
        <p:sp>
          <p:nvSpPr>
            <p:cNvPr id="137" name="文字方塊 20">
              <a:extLst>
                <a:ext uri="{FF2B5EF4-FFF2-40B4-BE49-F238E27FC236}">
                  <a16:creationId xmlns:a16="http://schemas.microsoft.com/office/drawing/2014/main" id="{7808CA1C-7206-419A-3999-AD019E1276D1}"/>
                </a:ext>
              </a:extLst>
            </p:cNvPr>
            <p:cNvSpPr txBox="1"/>
            <p:nvPr/>
          </p:nvSpPr>
          <p:spPr>
            <a:xfrm rot="5400000">
              <a:off x="2589636" y="3641155"/>
              <a:ext cx="769257" cy="570408"/>
            </a:xfrm>
            <a:prstGeom prst="rect">
              <a:avLst/>
            </a:prstGeom>
            <a:noFill/>
          </p:spPr>
          <p:txBody>
            <a:bodyPr wrap="square" rtlCol="0">
              <a:spAutoFit/>
            </a:bodyPr>
            <a:lstStyle/>
            <a:p>
              <a:pPr algn="ctr"/>
              <a:r>
                <a:rPr lang="en-US" altLang="zh-TW" sz="1853" dirty="0"/>
                <a:t>……</a:t>
              </a:r>
              <a:endParaRPr lang="zh-TW" altLang="en-US" sz="1853" dirty="0"/>
            </a:p>
          </p:txBody>
        </p:sp>
      </p:grpSp>
      <p:sp>
        <p:nvSpPr>
          <p:cNvPr id="138" name="矩形 21">
            <a:extLst>
              <a:ext uri="{FF2B5EF4-FFF2-40B4-BE49-F238E27FC236}">
                <a16:creationId xmlns:a16="http://schemas.microsoft.com/office/drawing/2014/main" id="{C4EE1991-2996-B915-53CA-092EEE6D99B1}"/>
              </a:ext>
            </a:extLst>
          </p:cNvPr>
          <p:cNvSpPr/>
          <p:nvPr/>
        </p:nvSpPr>
        <p:spPr>
          <a:xfrm>
            <a:off x="1573004" y="2977918"/>
            <a:ext cx="226919" cy="22691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sz="1191"/>
          </a:p>
        </p:txBody>
      </p:sp>
      <p:graphicFrame>
        <p:nvGraphicFramePr>
          <p:cNvPr id="139" name="Object 12">
            <a:extLst>
              <a:ext uri="{FF2B5EF4-FFF2-40B4-BE49-F238E27FC236}">
                <a16:creationId xmlns:a16="http://schemas.microsoft.com/office/drawing/2014/main" id="{B5D3AF80-66AD-C4EF-CB3B-560753D19321}"/>
              </a:ext>
            </a:extLst>
          </p:cNvPr>
          <p:cNvGraphicFramePr>
            <a:graphicFrameLocks noChangeAspect="1"/>
          </p:cNvGraphicFramePr>
          <p:nvPr>
            <p:extLst>
              <p:ext uri="{D42A27DB-BD31-4B8C-83A1-F6EECF244321}">
                <p14:modId xmlns:p14="http://schemas.microsoft.com/office/powerpoint/2010/main" val="2429056903"/>
              </p:ext>
            </p:extLst>
          </p:nvPr>
        </p:nvGraphicFramePr>
        <p:xfrm>
          <a:off x="1570942" y="2914220"/>
          <a:ext cx="269992" cy="323570"/>
        </p:xfrm>
        <a:graphic>
          <a:graphicData uri="http://schemas.openxmlformats.org/presentationml/2006/ole">
            <mc:AlternateContent xmlns:mc="http://schemas.openxmlformats.org/markup-compatibility/2006">
              <mc:Choice xmlns:v="urn:schemas-microsoft-com:vml" Requires="v">
                <p:oleObj name="方程式" r:id="rId7" imgW="190440" imgH="228600" progId="Equation.3">
                  <p:embed/>
                </p:oleObj>
              </mc:Choice>
              <mc:Fallback>
                <p:oleObj name="方程式" r:id="rId7" imgW="190440" imgH="228600" progId="Equation.3">
                  <p:embed/>
                  <p:pic>
                    <p:nvPicPr>
                      <p:cNvPr id="34" name="Object 12">
                        <a:extLst>
                          <a:ext uri="{FF2B5EF4-FFF2-40B4-BE49-F238E27FC236}">
                            <a16:creationId xmlns:a16="http://schemas.microsoft.com/office/drawing/2014/main" id="{8FE419EB-7BD2-7A0F-7EC3-0C426A4255A2}"/>
                          </a:ext>
                        </a:extLst>
                      </p:cNvPr>
                      <p:cNvPicPr>
                        <a:picLocks noChangeAspect="1" noChangeArrowheads="1"/>
                      </p:cNvPicPr>
                      <p:nvPr/>
                    </p:nvPicPr>
                    <p:blipFill>
                      <a:blip r:embed="rId8"/>
                      <a:srcRect/>
                      <a:stretch>
                        <a:fillRect/>
                      </a:stretch>
                    </p:blipFill>
                    <p:spPr bwMode="auto">
                      <a:xfrm>
                        <a:off x="1570942" y="2914220"/>
                        <a:ext cx="269992" cy="32357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0" name="文字方塊 23">
            <a:extLst>
              <a:ext uri="{FF2B5EF4-FFF2-40B4-BE49-F238E27FC236}">
                <a16:creationId xmlns:a16="http://schemas.microsoft.com/office/drawing/2014/main" id="{D844DBAD-0F96-0731-F0A7-567720C79501}"/>
              </a:ext>
            </a:extLst>
          </p:cNvPr>
          <p:cNvSpPr txBox="1"/>
          <p:nvPr/>
        </p:nvSpPr>
        <p:spPr>
          <a:xfrm rot="5400000">
            <a:off x="1490900" y="2489103"/>
            <a:ext cx="509067" cy="377476"/>
          </a:xfrm>
          <a:prstGeom prst="rect">
            <a:avLst/>
          </a:prstGeom>
          <a:noFill/>
        </p:spPr>
        <p:txBody>
          <a:bodyPr wrap="square" rtlCol="0">
            <a:spAutoFit/>
          </a:bodyPr>
          <a:lstStyle/>
          <a:p>
            <a:pPr algn="ctr"/>
            <a:r>
              <a:rPr lang="en-US" altLang="zh-TW" sz="1853" dirty="0"/>
              <a:t>……</a:t>
            </a:r>
            <a:endParaRPr lang="zh-TW" altLang="en-US" sz="1853" dirty="0"/>
          </a:p>
        </p:txBody>
      </p:sp>
      <p:grpSp>
        <p:nvGrpSpPr>
          <p:cNvPr id="141" name="群組 78">
            <a:extLst>
              <a:ext uri="{FF2B5EF4-FFF2-40B4-BE49-F238E27FC236}">
                <a16:creationId xmlns:a16="http://schemas.microsoft.com/office/drawing/2014/main" id="{6A19EC0B-6DA5-BA03-B86F-B28BA3A3E1A8}"/>
              </a:ext>
            </a:extLst>
          </p:cNvPr>
          <p:cNvGrpSpPr/>
          <p:nvPr/>
        </p:nvGrpSpPr>
        <p:grpSpPr>
          <a:xfrm>
            <a:off x="3067042" y="1259160"/>
            <a:ext cx="750870" cy="2060513"/>
            <a:chOff x="3657035" y="1770729"/>
            <a:chExt cx="1134648" cy="3113664"/>
          </a:xfrm>
        </p:grpSpPr>
        <p:sp>
          <p:nvSpPr>
            <p:cNvPr id="142" name="矩形 61">
              <a:extLst>
                <a:ext uri="{FF2B5EF4-FFF2-40B4-BE49-F238E27FC236}">
                  <a16:creationId xmlns:a16="http://schemas.microsoft.com/office/drawing/2014/main" id="{FBC44FF0-6BA1-0E28-E945-D4E991E3BBCC}"/>
                </a:ext>
              </a:extLst>
            </p:cNvPr>
            <p:cNvSpPr/>
            <p:nvPr/>
          </p:nvSpPr>
          <p:spPr>
            <a:xfrm>
              <a:off x="3830151" y="2208525"/>
              <a:ext cx="746342" cy="2675868"/>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sz="1191"/>
            </a:p>
          </p:txBody>
        </p:sp>
        <p:sp>
          <p:nvSpPr>
            <p:cNvPr id="143" name="文字方塊 4">
              <a:extLst>
                <a:ext uri="{FF2B5EF4-FFF2-40B4-BE49-F238E27FC236}">
                  <a16:creationId xmlns:a16="http://schemas.microsoft.com/office/drawing/2014/main" id="{44D99C46-EADF-4BA7-B970-034E7AEC4380}"/>
                </a:ext>
              </a:extLst>
            </p:cNvPr>
            <p:cNvSpPr txBox="1"/>
            <p:nvPr/>
          </p:nvSpPr>
          <p:spPr>
            <a:xfrm>
              <a:off x="3657035" y="1770729"/>
              <a:ext cx="1134648" cy="878622"/>
            </a:xfrm>
            <a:prstGeom prst="rect">
              <a:avLst/>
            </a:prstGeom>
            <a:noFill/>
          </p:spPr>
          <p:txBody>
            <a:bodyPr wrap="square" rtlCol="0">
              <a:spAutoFit/>
            </a:bodyPr>
            <a:lstStyle/>
            <a:p>
              <a:pPr algn="ctr"/>
              <a:r>
                <a:rPr lang="en-US" altLang="zh-TW" sz="1589" dirty="0"/>
                <a:t>Layer 2</a:t>
              </a:r>
              <a:endParaRPr lang="zh-TW" altLang="en-US" sz="1589" dirty="0"/>
            </a:p>
          </p:txBody>
        </p:sp>
        <p:sp>
          <p:nvSpPr>
            <p:cNvPr id="144" name="橢圓 24">
              <a:extLst>
                <a:ext uri="{FF2B5EF4-FFF2-40B4-BE49-F238E27FC236}">
                  <a16:creationId xmlns:a16="http://schemas.microsoft.com/office/drawing/2014/main" id="{4A455799-A474-9960-4B6C-FD6C68CCC805}"/>
                </a:ext>
              </a:extLst>
            </p:cNvPr>
            <p:cNvSpPr/>
            <p:nvPr/>
          </p:nvSpPr>
          <p:spPr>
            <a:xfrm>
              <a:off x="3917237" y="2235874"/>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sz="1191"/>
            </a:p>
          </p:txBody>
        </p:sp>
        <p:sp>
          <p:nvSpPr>
            <p:cNvPr id="145" name="橢圓 25">
              <a:extLst>
                <a:ext uri="{FF2B5EF4-FFF2-40B4-BE49-F238E27FC236}">
                  <a16:creationId xmlns:a16="http://schemas.microsoft.com/office/drawing/2014/main" id="{3222675D-E039-DC7C-C837-D73DCDFF75CD}"/>
                </a:ext>
              </a:extLst>
            </p:cNvPr>
            <p:cNvSpPr/>
            <p:nvPr/>
          </p:nvSpPr>
          <p:spPr>
            <a:xfrm>
              <a:off x="3919579" y="3014444"/>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sz="1191"/>
            </a:p>
          </p:txBody>
        </p:sp>
        <p:sp>
          <p:nvSpPr>
            <p:cNvPr id="146" name="橢圓 26">
              <a:extLst>
                <a:ext uri="{FF2B5EF4-FFF2-40B4-BE49-F238E27FC236}">
                  <a16:creationId xmlns:a16="http://schemas.microsoft.com/office/drawing/2014/main" id="{2E6F6957-C1E7-6C46-CD4B-A57CBA99E586}"/>
                </a:ext>
              </a:extLst>
            </p:cNvPr>
            <p:cNvSpPr/>
            <p:nvPr/>
          </p:nvSpPr>
          <p:spPr>
            <a:xfrm>
              <a:off x="3907946" y="4242456"/>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sz="1191"/>
            </a:p>
          </p:txBody>
        </p:sp>
        <p:sp>
          <p:nvSpPr>
            <p:cNvPr id="147" name="文字方塊 27">
              <a:extLst>
                <a:ext uri="{FF2B5EF4-FFF2-40B4-BE49-F238E27FC236}">
                  <a16:creationId xmlns:a16="http://schemas.microsoft.com/office/drawing/2014/main" id="{BC0A4CF4-D845-1659-023D-8686BA280858}"/>
                </a:ext>
              </a:extLst>
            </p:cNvPr>
            <p:cNvSpPr txBox="1"/>
            <p:nvPr/>
          </p:nvSpPr>
          <p:spPr>
            <a:xfrm rot="5400000">
              <a:off x="3905199" y="3641155"/>
              <a:ext cx="769257" cy="570408"/>
            </a:xfrm>
            <a:prstGeom prst="rect">
              <a:avLst/>
            </a:prstGeom>
            <a:noFill/>
          </p:spPr>
          <p:txBody>
            <a:bodyPr wrap="square" rtlCol="0">
              <a:spAutoFit/>
            </a:bodyPr>
            <a:lstStyle/>
            <a:p>
              <a:pPr algn="ctr"/>
              <a:r>
                <a:rPr lang="en-US" altLang="zh-TW" sz="1853" dirty="0"/>
                <a:t>……</a:t>
              </a:r>
              <a:endParaRPr lang="zh-TW" altLang="en-US" sz="1853" dirty="0"/>
            </a:p>
          </p:txBody>
        </p:sp>
      </p:grpSp>
      <p:grpSp>
        <p:nvGrpSpPr>
          <p:cNvPr id="148" name="群組 79">
            <a:extLst>
              <a:ext uri="{FF2B5EF4-FFF2-40B4-BE49-F238E27FC236}">
                <a16:creationId xmlns:a16="http://schemas.microsoft.com/office/drawing/2014/main" id="{5E9E9FBD-C628-449B-7523-38CFE3DE0A9B}"/>
              </a:ext>
            </a:extLst>
          </p:cNvPr>
          <p:cNvGrpSpPr/>
          <p:nvPr/>
        </p:nvGrpSpPr>
        <p:grpSpPr>
          <a:xfrm>
            <a:off x="4530435" y="1259160"/>
            <a:ext cx="750870" cy="2071331"/>
            <a:chOff x="5868381" y="1770729"/>
            <a:chExt cx="1134648" cy="3130011"/>
          </a:xfrm>
        </p:grpSpPr>
        <p:sp>
          <p:nvSpPr>
            <p:cNvPr id="149" name="矩形 62">
              <a:extLst>
                <a:ext uri="{FF2B5EF4-FFF2-40B4-BE49-F238E27FC236}">
                  <a16:creationId xmlns:a16="http://schemas.microsoft.com/office/drawing/2014/main" id="{C5210A88-DA92-59A1-7FFD-8CD41361E3C7}"/>
                </a:ext>
              </a:extLst>
            </p:cNvPr>
            <p:cNvSpPr/>
            <p:nvPr/>
          </p:nvSpPr>
          <p:spPr>
            <a:xfrm>
              <a:off x="6046929" y="2224872"/>
              <a:ext cx="746342" cy="2675868"/>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sz="1191"/>
            </a:p>
          </p:txBody>
        </p:sp>
        <p:sp>
          <p:nvSpPr>
            <p:cNvPr id="150" name="文字方塊 5">
              <a:extLst>
                <a:ext uri="{FF2B5EF4-FFF2-40B4-BE49-F238E27FC236}">
                  <a16:creationId xmlns:a16="http://schemas.microsoft.com/office/drawing/2014/main" id="{066E78F7-2D8D-2339-CC16-8A761BEB724E}"/>
                </a:ext>
              </a:extLst>
            </p:cNvPr>
            <p:cNvSpPr txBox="1"/>
            <p:nvPr/>
          </p:nvSpPr>
          <p:spPr>
            <a:xfrm>
              <a:off x="5868381" y="1770729"/>
              <a:ext cx="1134648" cy="878622"/>
            </a:xfrm>
            <a:prstGeom prst="rect">
              <a:avLst/>
            </a:prstGeom>
            <a:noFill/>
          </p:spPr>
          <p:txBody>
            <a:bodyPr wrap="square" rtlCol="0">
              <a:spAutoFit/>
            </a:bodyPr>
            <a:lstStyle/>
            <a:p>
              <a:pPr algn="ctr"/>
              <a:r>
                <a:rPr lang="en-US" altLang="zh-TW" sz="1589" dirty="0"/>
                <a:t>Layer L</a:t>
              </a:r>
              <a:endParaRPr lang="zh-TW" altLang="en-US" sz="1589" dirty="0"/>
            </a:p>
          </p:txBody>
        </p:sp>
        <p:sp>
          <p:nvSpPr>
            <p:cNvPr id="151" name="橢圓 28">
              <a:extLst>
                <a:ext uri="{FF2B5EF4-FFF2-40B4-BE49-F238E27FC236}">
                  <a16:creationId xmlns:a16="http://schemas.microsoft.com/office/drawing/2014/main" id="{0662847A-CF30-F97C-0A9B-DAB3166D8DAB}"/>
                </a:ext>
              </a:extLst>
            </p:cNvPr>
            <p:cNvSpPr/>
            <p:nvPr/>
          </p:nvSpPr>
          <p:spPr>
            <a:xfrm>
              <a:off x="6122773" y="2216766"/>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sz="1191"/>
            </a:p>
          </p:txBody>
        </p:sp>
        <p:sp>
          <p:nvSpPr>
            <p:cNvPr id="152" name="橢圓 29">
              <a:extLst>
                <a:ext uri="{FF2B5EF4-FFF2-40B4-BE49-F238E27FC236}">
                  <a16:creationId xmlns:a16="http://schemas.microsoft.com/office/drawing/2014/main" id="{6D8480A6-3903-494F-F2E9-969980BDCA9D}"/>
                </a:ext>
              </a:extLst>
            </p:cNvPr>
            <p:cNvSpPr/>
            <p:nvPr/>
          </p:nvSpPr>
          <p:spPr>
            <a:xfrm>
              <a:off x="6125115" y="2976675"/>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sz="1191"/>
            </a:p>
          </p:txBody>
        </p:sp>
        <p:sp>
          <p:nvSpPr>
            <p:cNvPr id="153" name="橢圓 30">
              <a:extLst>
                <a:ext uri="{FF2B5EF4-FFF2-40B4-BE49-F238E27FC236}">
                  <a16:creationId xmlns:a16="http://schemas.microsoft.com/office/drawing/2014/main" id="{D1B054E6-A144-5083-BEEC-DE30DE679FB3}"/>
                </a:ext>
              </a:extLst>
            </p:cNvPr>
            <p:cNvSpPr/>
            <p:nvPr/>
          </p:nvSpPr>
          <p:spPr>
            <a:xfrm>
              <a:off x="6132143" y="4223348"/>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sz="1191"/>
            </a:p>
          </p:txBody>
        </p:sp>
        <p:sp>
          <p:nvSpPr>
            <p:cNvPr id="154" name="文字方塊 31">
              <a:extLst>
                <a:ext uri="{FF2B5EF4-FFF2-40B4-BE49-F238E27FC236}">
                  <a16:creationId xmlns:a16="http://schemas.microsoft.com/office/drawing/2014/main" id="{61C624D6-80DB-5CF0-8C09-27BC89B68C2B}"/>
                </a:ext>
              </a:extLst>
            </p:cNvPr>
            <p:cNvSpPr txBox="1"/>
            <p:nvPr/>
          </p:nvSpPr>
          <p:spPr>
            <a:xfrm rot="5400000">
              <a:off x="6129395" y="3618883"/>
              <a:ext cx="769257" cy="570408"/>
            </a:xfrm>
            <a:prstGeom prst="rect">
              <a:avLst/>
            </a:prstGeom>
            <a:noFill/>
          </p:spPr>
          <p:txBody>
            <a:bodyPr wrap="square" rtlCol="0">
              <a:spAutoFit/>
            </a:bodyPr>
            <a:lstStyle/>
            <a:p>
              <a:pPr algn="ctr"/>
              <a:r>
                <a:rPr lang="en-US" altLang="zh-TW" sz="1853" dirty="0"/>
                <a:t>……</a:t>
              </a:r>
              <a:endParaRPr lang="zh-TW" altLang="en-US" sz="1853" dirty="0"/>
            </a:p>
          </p:txBody>
        </p:sp>
      </p:grpSp>
      <p:sp>
        <p:nvSpPr>
          <p:cNvPr id="155" name="文字方塊 32">
            <a:extLst>
              <a:ext uri="{FF2B5EF4-FFF2-40B4-BE49-F238E27FC236}">
                <a16:creationId xmlns:a16="http://schemas.microsoft.com/office/drawing/2014/main" id="{A1B05C3C-147B-D41D-BEC4-BE8CB454EA1D}"/>
              </a:ext>
            </a:extLst>
          </p:cNvPr>
          <p:cNvSpPr txBox="1"/>
          <p:nvPr/>
        </p:nvSpPr>
        <p:spPr>
          <a:xfrm>
            <a:off x="3691146" y="1537850"/>
            <a:ext cx="509067" cy="377476"/>
          </a:xfrm>
          <a:prstGeom prst="rect">
            <a:avLst/>
          </a:prstGeom>
          <a:noFill/>
        </p:spPr>
        <p:txBody>
          <a:bodyPr wrap="square" rtlCol="0">
            <a:spAutoFit/>
          </a:bodyPr>
          <a:lstStyle/>
          <a:p>
            <a:pPr algn="ctr"/>
            <a:r>
              <a:rPr lang="en-US" altLang="zh-TW" sz="1853" dirty="0"/>
              <a:t>……</a:t>
            </a:r>
            <a:endParaRPr lang="zh-TW" altLang="en-US" sz="1853" dirty="0"/>
          </a:p>
        </p:txBody>
      </p:sp>
      <p:sp>
        <p:nvSpPr>
          <p:cNvPr id="156" name="文字方塊 33">
            <a:extLst>
              <a:ext uri="{FF2B5EF4-FFF2-40B4-BE49-F238E27FC236}">
                <a16:creationId xmlns:a16="http://schemas.microsoft.com/office/drawing/2014/main" id="{51E605CF-2CA6-8244-ED7A-F30307FA38EE}"/>
              </a:ext>
            </a:extLst>
          </p:cNvPr>
          <p:cNvSpPr txBox="1"/>
          <p:nvPr/>
        </p:nvSpPr>
        <p:spPr>
          <a:xfrm>
            <a:off x="3695745" y="2041444"/>
            <a:ext cx="509067" cy="377476"/>
          </a:xfrm>
          <a:prstGeom prst="rect">
            <a:avLst/>
          </a:prstGeom>
          <a:noFill/>
        </p:spPr>
        <p:txBody>
          <a:bodyPr wrap="square" rtlCol="0">
            <a:spAutoFit/>
          </a:bodyPr>
          <a:lstStyle/>
          <a:p>
            <a:pPr algn="ctr"/>
            <a:r>
              <a:rPr lang="en-US" altLang="zh-TW" sz="1853" dirty="0"/>
              <a:t>……</a:t>
            </a:r>
            <a:endParaRPr lang="zh-TW" altLang="en-US" sz="1853" dirty="0"/>
          </a:p>
        </p:txBody>
      </p:sp>
      <p:sp>
        <p:nvSpPr>
          <p:cNvPr id="157" name="文字方塊 34">
            <a:extLst>
              <a:ext uri="{FF2B5EF4-FFF2-40B4-BE49-F238E27FC236}">
                <a16:creationId xmlns:a16="http://schemas.microsoft.com/office/drawing/2014/main" id="{1D6299C9-9220-29F0-8F9B-B634663B8AC8}"/>
              </a:ext>
            </a:extLst>
          </p:cNvPr>
          <p:cNvSpPr txBox="1"/>
          <p:nvPr/>
        </p:nvSpPr>
        <p:spPr>
          <a:xfrm>
            <a:off x="3714945" y="2845710"/>
            <a:ext cx="509067" cy="377476"/>
          </a:xfrm>
          <a:prstGeom prst="rect">
            <a:avLst/>
          </a:prstGeom>
          <a:noFill/>
        </p:spPr>
        <p:txBody>
          <a:bodyPr wrap="square" rtlCol="0">
            <a:spAutoFit/>
          </a:bodyPr>
          <a:lstStyle/>
          <a:p>
            <a:pPr algn="ctr"/>
            <a:r>
              <a:rPr lang="en-US" altLang="zh-TW" sz="1853" dirty="0"/>
              <a:t>……</a:t>
            </a:r>
            <a:endParaRPr lang="zh-TW" altLang="en-US" sz="1853" dirty="0"/>
          </a:p>
        </p:txBody>
      </p:sp>
      <p:grpSp>
        <p:nvGrpSpPr>
          <p:cNvPr id="158" name="群組 80">
            <a:extLst>
              <a:ext uri="{FF2B5EF4-FFF2-40B4-BE49-F238E27FC236}">
                <a16:creationId xmlns:a16="http://schemas.microsoft.com/office/drawing/2014/main" id="{A4C10A11-A92C-699C-4C3D-414AC0E56201}"/>
              </a:ext>
            </a:extLst>
          </p:cNvPr>
          <p:cNvGrpSpPr/>
          <p:nvPr/>
        </p:nvGrpSpPr>
        <p:grpSpPr>
          <a:xfrm>
            <a:off x="2742453" y="1756956"/>
            <a:ext cx="498331" cy="1327885"/>
            <a:chOff x="1835390" y="828874"/>
            <a:chExt cx="753051" cy="2006585"/>
          </a:xfrm>
        </p:grpSpPr>
        <p:cxnSp>
          <p:nvCxnSpPr>
            <p:cNvPr id="159" name="直線單箭頭接點 35">
              <a:extLst>
                <a:ext uri="{FF2B5EF4-FFF2-40B4-BE49-F238E27FC236}">
                  <a16:creationId xmlns:a16="http://schemas.microsoft.com/office/drawing/2014/main" id="{038CC579-4F49-ACEB-0A05-26C5F6343606}"/>
                </a:ext>
              </a:extLst>
            </p:cNvPr>
            <p:cNvCxnSpPr>
              <a:cxnSpLocks/>
              <a:stCxn id="134" idx="6"/>
              <a:endCxn id="144" idx="2"/>
            </p:cNvCxnSpPr>
            <p:nvPr/>
          </p:nvCxnSpPr>
          <p:spPr>
            <a:xfrm>
              <a:off x="1844682" y="828874"/>
              <a:ext cx="74141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0" name="直線單箭頭接點 36">
              <a:extLst>
                <a:ext uri="{FF2B5EF4-FFF2-40B4-BE49-F238E27FC236}">
                  <a16:creationId xmlns:a16="http://schemas.microsoft.com/office/drawing/2014/main" id="{25B520E4-E0FE-CE2A-E12E-E09D74593EDC}"/>
                </a:ext>
              </a:extLst>
            </p:cNvPr>
            <p:cNvCxnSpPr>
              <a:cxnSpLocks/>
              <a:stCxn id="135" idx="6"/>
            </p:cNvCxnSpPr>
            <p:nvPr/>
          </p:nvCxnSpPr>
          <p:spPr>
            <a:xfrm>
              <a:off x="1847180" y="1607404"/>
              <a:ext cx="707745" cy="1158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1" name="直線單箭頭接點 37">
              <a:extLst>
                <a:ext uri="{FF2B5EF4-FFF2-40B4-BE49-F238E27FC236}">
                  <a16:creationId xmlns:a16="http://schemas.microsoft.com/office/drawing/2014/main" id="{7D17E50F-35FA-58A3-CFFF-80202EC414F8}"/>
                </a:ext>
              </a:extLst>
            </p:cNvPr>
            <p:cNvCxnSpPr>
              <a:cxnSpLocks/>
              <a:stCxn id="136" idx="6"/>
              <a:endCxn id="146" idx="2"/>
            </p:cNvCxnSpPr>
            <p:nvPr/>
          </p:nvCxnSpPr>
          <p:spPr>
            <a:xfrm>
              <a:off x="1835390" y="2835459"/>
              <a:ext cx="74141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2" name="直線單箭頭接點 38">
              <a:extLst>
                <a:ext uri="{FF2B5EF4-FFF2-40B4-BE49-F238E27FC236}">
                  <a16:creationId xmlns:a16="http://schemas.microsoft.com/office/drawing/2014/main" id="{6CF5ADC6-8BD7-F28F-A574-5F6F617731D6}"/>
                </a:ext>
              </a:extLst>
            </p:cNvPr>
            <p:cNvCxnSpPr>
              <a:cxnSpLocks/>
              <a:stCxn id="135" idx="6"/>
              <a:endCxn id="144" idx="2"/>
            </p:cNvCxnSpPr>
            <p:nvPr/>
          </p:nvCxnSpPr>
          <p:spPr>
            <a:xfrm flipV="1">
              <a:off x="1847024" y="828874"/>
              <a:ext cx="739076" cy="77857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3" name="直線單箭頭接點 39">
              <a:extLst>
                <a:ext uri="{FF2B5EF4-FFF2-40B4-BE49-F238E27FC236}">
                  <a16:creationId xmlns:a16="http://schemas.microsoft.com/office/drawing/2014/main" id="{67CBCA8B-2D67-D444-BE2A-F8F0E4BC857B}"/>
                </a:ext>
              </a:extLst>
            </p:cNvPr>
            <p:cNvCxnSpPr>
              <a:cxnSpLocks/>
              <a:stCxn id="134" idx="6"/>
              <a:endCxn id="145" idx="2"/>
            </p:cNvCxnSpPr>
            <p:nvPr/>
          </p:nvCxnSpPr>
          <p:spPr>
            <a:xfrm>
              <a:off x="1844682" y="828874"/>
              <a:ext cx="743759" cy="77857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4" name="直線單箭頭接點 40">
              <a:extLst>
                <a:ext uri="{FF2B5EF4-FFF2-40B4-BE49-F238E27FC236}">
                  <a16:creationId xmlns:a16="http://schemas.microsoft.com/office/drawing/2014/main" id="{F17D370D-52CE-65FF-B663-BE9E199258DC}"/>
                </a:ext>
              </a:extLst>
            </p:cNvPr>
            <p:cNvCxnSpPr>
              <a:cxnSpLocks/>
              <a:stCxn id="134" idx="6"/>
              <a:endCxn id="146" idx="2"/>
            </p:cNvCxnSpPr>
            <p:nvPr/>
          </p:nvCxnSpPr>
          <p:spPr>
            <a:xfrm>
              <a:off x="1844682" y="828874"/>
              <a:ext cx="732126" cy="200658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5" name="直線單箭頭接點 41">
              <a:extLst>
                <a:ext uri="{FF2B5EF4-FFF2-40B4-BE49-F238E27FC236}">
                  <a16:creationId xmlns:a16="http://schemas.microsoft.com/office/drawing/2014/main" id="{7DE99700-3A9A-8579-1E0A-3DEFA4C1B669}"/>
                </a:ext>
              </a:extLst>
            </p:cNvPr>
            <p:cNvCxnSpPr>
              <a:cxnSpLocks/>
              <a:stCxn id="135" idx="6"/>
              <a:endCxn id="146" idx="2"/>
            </p:cNvCxnSpPr>
            <p:nvPr/>
          </p:nvCxnSpPr>
          <p:spPr>
            <a:xfrm>
              <a:off x="1847024" y="1607445"/>
              <a:ext cx="729784" cy="122801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6" name="直線單箭頭接點 42">
              <a:extLst>
                <a:ext uri="{FF2B5EF4-FFF2-40B4-BE49-F238E27FC236}">
                  <a16:creationId xmlns:a16="http://schemas.microsoft.com/office/drawing/2014/main" id="{FF987A1D-FCC0-1686-BC16-673AF717AA9C}"/>
                </a:ext>
              </a:extLst>
            </p:cNvPr>
            <p:cNvCxnSpPr>
              <a:cxnSpLocks/>
              <a:stCxn id="136" idx="6"/>
              <a:endCxn id="144" idx="2"/>
            </p:cNvCxnSpPr>
            <p:nvPr/>
          </p:nvCxnSpPr>
          <p:spPr>
            <a:xfrm flipV="1">
              <a:off x="1835390" y="828874"/>
              <a:ext cx="750710" cy="200658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7" name="直線單箭頭接點 43">
              <a:extLst>
                <a:ext uri="{FF2B5EF4-FFF2-40B4-BE49-F238E27FC236}">
                  <a16:creationId xmlns:a16="http://schemas.microsoft.com/office/drawing/2014/main" id="{2C5CD1BB-1905-8D54-155D-A1A2D50A0BC5}"/>
                </a:ext>
              </a:extLst>
            </p:cNvPr>
            <p:cNvCxnSpPr>
              <a:cxnSpLocks/>
              <a:stCxn id="136" idx="6"/>
              <a:endCxn id="145" idx="2"/>
            </p:cNvCxnSpPr>
            <p:nvPr/>
          </p:nvCxnSpPr>
          <p:spPr>
            <a:xfrm flipV="1">
              <a:off x="1835390" y="1607445"/>
              <a:ext cx="753051" cy="122801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68" name="直線單箭頭接點 44">
            <a:extLst>
              <a:ext uri="{FF2B5EF4-FFF2-40B4-BE49-F238E27FC236}">
                <a16:creationId xmlns:a16="http://schemas.microsoft.com/office/drawing/2014/main" id="{11660981-348A-2675-D4FC-59371BB380E3}"/>
              </a:ext>
            </a:extLst>
          </p:cNvPr>
          <p:cNvCxnSpPr>
            <a:cxnSpLocks/>
            <a:endCxn id="134" idx="2"/>
          </p:cNvCxnSpPr>
          <p:nvPr/>
        </p:nvCxnSpPr>
        <p:spPr>
          <a:xfrm flipV="1">
            <a:off x="1799922" y="1756954"/>
            <a:ext cx="568721" cy="1984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9" name="直線單箭頭接點 45">
            <a:extLst>
              <a:ext uri="{FF2B5EF4-FFF2-40B4-BE49-F238E27FC236}">
                <a16:creationId xmlns:a16="http://schemas.microsoft.com/office/drawing/2014/main" id="{D5BC5E68-39D5-8DA5-E439-BF679CEE212C}"/>
              </a:ext>
            </a:extLst>
          </p:cNvPr>
          <p:cNvCxnSpPr>
            <a:cxnSpLocks/>
            <a:stCxn id="128" idx="3"/>
            <a:endCxn id="135" idx="2"/>
          </p:cNvCxnSpPr>
          <p:nvPr/>
        </p:nvCxnSpPr>
        <p:spPr>
          <a:xfrm>
            <a:off x="1797471" y="1788967"/>
            <a:ext cx="572723" cy="48321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0" name="直線單箭頭接點 46">
            <a:extLst>
              <a:ext uri="{FF2B5EF4-FFF2-40B4-BE49-F238E27FC236}">
                <a16:creationId xmlns:a16="http://schemas.microsoft.com/office/drawing/2014/main" id="{848CBE3E-4C13-BF22-8A30-1F8C99AC5E4A}"/>
              </a:ext>
            </a:extLst>
          </p:cNvPr>
          <p:cNvCxnSpPr>
            <a:cxnSpLocks/>
            <a:stCxn id="128" idx="3"/>
            <a:endCxn id="136" idx="2"/>
          </p:cNvCxnSpPr>
          <p:nvPr/>
        </p:nvCxnSpPr>
        <p:spPr>
          <a:xfrm>
            <a:off x="1797470" y="1788967"/>
            <a:ext cx="565025" cy="129587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1" name="直線單箭頭接點 47">
            <a:extLst>
              <a:ext uri="{FF2B5EF4-FFF2-40B4-BE49-F238E27FC236}">
                <a16:creationId xmlns:a16="http://schemas.microsoft.com/office/drawing/2014/main" id="{6B5B84AA-F5A3-44CE-ADB7-45C8BA57D26D}"/>
              </a:ext>
            </a:extLst>
          </p:cNvPr>
          <p:cNvCxnSpPr>
            <a:cxnSpLocks/>
            <a:stCxn id="130" idx="3"/>
            <a:endCxn id="134" idx="2"/>
          </p:cNvCxnSpPr>
          <p:nvPr/>
        </p:nvCxnSpPr>
        <p:spPr>
          <a:xfrm flipV="1">
            <a:off x="1815682" y="1756955"/>
            <a:ext cx="552962" cy="39400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2" name="直線單箭頭接點 48">
            <a:extLst>
              <a:ext uri="{FF2B5EF4-FFF2-40B4-BE49-F238E27FC236}">
                <a16:creationId xmlns:a16="http://schemas.microsoft.com/office/drawing/2014/main" id="{F05B9960-69D4-B41D-579C-59E065B296E5}"/>
              </a:ext>
            </a:extLst>
          </p:cNvPr>
          <p:cNvCxnSpPr>
            <a:cxnSpLocks/>
            <a:stCxn id="127" idx="3"/>
            <a:endCxn id="135" idx="2"/>
          </p:cNvCxnSpPr>
          <p:nvPr/>
        </p:nvCxnSpPr>
        <p:spPr>
          <a:xfrm>
            <a:off x="1793620" y="2166392"/>
            <a:ext cx="576574" cy="10579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3" name="直線單箭頭接點 49">
            <a:extLst>
              <a:ext uri="{FF2B5EF4-FFF2-40B4-BE49-F238E27FC236}">
                <a16:creationId xmlns:a16="http://schemas.microsoft.com/office/drawing/2014/main" id="{947430BD-A338-8E0E-D211-D97990FF2275}"/>
              </a:ext>
            </a:extLst>
          </p:cNvPr>
          <p:cNvCxnSpPr>
            <a:cxnSpLocks/>
            <a:stCxn id="127" idx="3"/>
            <a:endCxn id="136" idx="2"/>
          </p:cNvCxnSpPr>
          <p:nvPr/>
        </p:nvCxnSpPr>
        <p:spPr>
          <a:xfrm>
            <a:off x="1793620" y="2166392"/>
            <a:ext cx="568876" cy="91844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4" name="直線單箭頭接點 50">
            <a:extLst>
              <a:ext uri="{FF2B5EF4-FFF2-40B4-BE49-F238E27FC236}">
                <a16:creationId xmlns:a16="http://schemas.microsoft.com/office/drawing/2014/main" id="{23A76A5B-86BC-B19C-FC44-3C649920A90F}"/>
              </a:ext>
            </a:extLst>
          </p:cNvPr>
          <p:cNvCxnSpPr>
            <a:cxnSpLocks/>
            <a:stCxn id="139" idx="3"/>
            <a:endCxn id="134" idx="2"/>
          </p:cNvCxnSpPr>
          <p:nvPr/>
        </p:nvCxnSpPr>
        <p:spPr>
          <a:xfrm flipV="1">
            <a:off x="1840933" y="1756954"/>
            <a:ext cx="527710" cy="131905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5" name="直線單箭頭接點 51">
            <a:extLst>
              <a:ext uri="{FF2B5EF4-FFF2-40B4-BE49-F238E27FC236}">
                <a16:creationId xmlns:a16="http://schemas.microsoft.com/office/drawing/2014/main" id="{AA5AD3D5-BB5C-3C58-FB90-DE4A8963DF7E}"/>
              </a:ext>
            </a:extLst>
          </p:cNvPr>
          <p:cNvCxnSpPr>
            <a:cxnSpLocks/>
            <a:stCxn id="139" idx="3"/>
            <a:endCxn id="135" idx="2"/>
          </p:cNvCxnSpPr>
          <p:nvPr/>
        </p:nvCxnSpPr>
        <p:spPr>
          <a:xfrm flipV="1">
            <a:off x="1823483" y="2272185"/>
            <a:ext cx="546710" cy="80378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6" name="直線單箭頭接點 52">
            <a:extLst>
              <a:ext uri="{FF2B5EF4-FFF2-40B4-BE49-F238E27FC236}">
                <a16:creationId xmlns:a16="http://schemas.microsoft.com/office/drawing/2014/main" id="{F46C808F-E36B-0787-3AD8-ABB65D2B49A6}"/>
              </a:ext>
            </a:extLst>
          </p:cNvPr>
          <p:cNvCxnSpPr>
            <a:cxnSpLocks/>
            <a:stCxn id="139" idx="3"/>
            <a:endCxn id="136" idx="2"/>
          </p:cNvCxnSpPr>
          <p:nvPr/>
        </p:nvCxnSpPr>
        <p:spPr>
          <a:xfrm>
            <a:off x="1823483" y="3075967"/>
            <a:ext cx="539012" cy="887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7" name="文字方塊 53">
            <a:extLst>
              <a:ext uri="{FF2B5EF4-FFF2-40B4-BE49-F238E27FC236}">
                <a16:creationId xmlns:a16="http://schemas.microsoft.com/office/drawing/2014/main" id="{447CBF7A-0783-79A8-9A27-8F6B357DDA6C}"/>
              </a:ext>
            </a:extLst>
          </p:cNvPr>
          <p:cNvSpPr txBox="1"/>
          <p:nvPr/>
        </p:nvSpPr>
        <p:spPr>
          <a:xfrm rot="5400000">
            <a:off x="5545602" y="2502699"/>
            <a:ext cx="509067" cy="377476"/>
          </a:xfrm>
          <a:prstGeom prst="rect">
            <a:avLst/>
          </a:prstGeom>
          <a:noFill/>
        </p:spPr>
        <p:txBody>
          <a:bodyPr wrap="square" rtlCol="0">
            <a:spAutoFit/>
          </a:bodyPr>
          <a:lstStyle/>
          <a:p>
            <a:pPr algn="ctr"/>
            <a:r>
              <a:rPr lang="en-US" altLang="zh-TW" sz="1853" dirty="0"/>
              <a:t>……</a:t>
            </a:r>
            <a:endParaRPr lang="zh-TW" altLang="en-US" sz="1853" dirty="0"/>
          </a:p>
        </p:txBody>
      </p:sp>
      <p:sp>
        <p:nvSpPr>
          <p:cNvPr id="178" name="文字方塊 54">
            <a:extLst>
              <a:ext uri="{FF2B5EF4-FFF2-40B4-BE49-F238E27FC236}">
                <a16:creationId xmlns:a16="http://schemas.microsoft.com/office/drawing/2014/main" id="{49AB210A-C604-3157-8845-4E9D1040A691}"/>
              </a:ext>
            </a:extLst>
          </p:cNvPr>
          <p:cNvSpPr txBox="1"/>
          <p:nvPr/>
        </p:nvSpPr>
        <p:spPr>
          <a:xfrm>
            <a:off x="5591326" y="1513210"/>
            <a:ext cx="417620" cy="377476"/>
          </a:xfrm>
          <a:prstGeom prst="rect">
            <a:avLst/>
          </a:prstGeom>
          <a:noFill/>
        </p:spPr>
        <p:txBody>
          <a:bodyPr wrap="square" rtlCol="0">
            <a:spAutoFit/>
          </a:bodyPr>
          <a:lstStyle/>
          <a:p>
            <a:r>
              <a:rPr lang="en-US" altLang="zh-TW" sz="1853" i="1" dirty="0"/>
              <a:t>y</a:t>
            </a:r>
            <a:r>
              <a:rPr lang="en-US" altLang="zh-TW" sz="1853" baseline="-25000" dirty="0"/>
              <a:t>1</a:t>
            </a:r>
            <a:endParaRPr lang="zh-TW" altLang="en-US" sz="1853" baseline="-25000" dirty="0"/>
          </a:p>
        </p:txBody>
      </p:sp>
      <p:sp>
        <p:nvSpPr>
          <p:cNvPr id="179" name="文字方塊 55">
            <a:extLst>
              <a:ext uri="{FF2B5EF4-FFF2-40B4-BE49-F238E27FC236}">
                <a16:creationId xmlns:a16="http://schemas.microsoft.com/office/drawing/2014/main" id="{03877A98-1816-A327-68BF-890DAEF00C5A}"/>
              </a:ext>
            </a:extLst>
          </p:cNvPr>
          <p:cNvSpPr txBox="1"/>
          <p:nvPr/>
        </p:nvSpPr>
        <p:spPr>
          <a:xfrm>
            <a:off x="5583860" y="2041444"/>
            <a:ext cx="417620" cy="377476"/>
          </a:xfrm>
          <a:prstGeom prst="rect">
            <a:avLst/>
          </a:prstGeom>
          <a:noFill/>
        </p:spPr>
        <p:txBody>
          <a:bodyPr wrap="square" rtlCol="0">
            <a:spAutoFit/>
          </a:bodyPr>
          <a:lstStyle/>
          <a:p>
            <a:r>
              <a:rPr lang="en-US" altLang="zh-TW" sz="1853" i="1" dirty="0"/>
              <a:t>y</a:t>
            </a:r>
            <a:r>
              <a:rPr lang="en-US" altLang="zh-TW" sz="1853" baseline="-25000" dirty="0"/>
              <a:t>2</a:t>
            </a:r>
            <a:endParaRPr lang="zh-TW" altLang="en-US" sz="1853" baseline="-25000" dirty="0"/>
          </a:p>
        </p:txBody>
      </p:sp>
      <p:sp>
        <p:nvSpPr>
          <p:cNvPr id="180" name="文字方塊 56">
            <a:extLst>
              <a:ext uri="{FF2B5EF4-FFF2-40B4-BE49-F238E27FC236}">
                <a16:creationId xmlns:a16="http://schemas.microsoft.com/office/drawing/2014/main" id="{F42A4D4B-720B-1212-2F0F-BCBD0B174F5D}"/>
              </a:ext>
            </a:extLst>
          </p:cNvPr>
          <p:cNvSpPr txBox="1"/>
          <p:nvPr/>
        </p:nvSpPr>
        <p:spPr>
          <a:xfrm>
            <a:off x="5583859" y="2879392"/>
            <a:ext cx="490461" cy="377476"/>
          </a:xfrm>
          <a:prstGeom prst="rect">
            <a:avLst/>
          </a:prstGeom>
          <a:noFill/>
        </p:spPr>
        <p:txBody>
          <a:bodyPr wrap="square" rtlCol="0">
            <a:spAutoFit/>
          </a:bodyPr>
          <a:lstStyle/>
          <a:p>
            <a:r>
              <a:rPr lang="en-US" altLang="zh-TW" sz="1853" i="1" dirty="0" err="1"/>
              <a:t>y</a:t>
            </a:r>
            <a:r>
              <a:rPr lang="en-US" altLang="zh-TW" sz="1853" baseline="-25000" dirty="0" err="1"/>
              <a:t>M</a:t>
            </a:r>
            <a:endParaRPr lang="zh-TW" altLang="en-US" sz="1853" baseline="-25000" dirty="0"/>
          </a:p>
        </p:txBody>
      </p:sp>
      <p:grpSp>
        <p:nvGrpSpPr>
          <p:cNvPr id="181" name="群組 81">
            <a:extLst>
              <a:ext uri="{FF2B5EF4-FFF2-40B4-BE49-F238E27FC236}">
                <a16:creationId xmlns:a16="http://schemas.microsoft.com/office/drawing/2014/main" id="{CD06271F-8C8C-7EAB-9CBA-C639144389CC}"/>
              </a:ext>
            </a:extLst>
          </p:cNvPr>
          <p:cNvGrpSpPr/>
          <p:nvPr/>
        </p:nvGrpSpPr>
        <p:grpSpPr>
          <a:xfrm>
            <a:off x="4192083" y="1752231"/>
            <a:ext cx="498333" cy="1332610"/>
            <a:chOff x="5357094" y="2515814"/>
            <a:chExt cx="753037" cy="2013721"/>
          </a:xfrm>
        </p:grpSpPr>
        <p:cxnSp>
          <p:nvCxnSpPr>
            <p:cNvPr id="182" name="直線單箭頭接點 66">
              <a:extLst>
                <a:ext uri="{FF2B5EF4-FFF2-40B4-BE49-F238E27FC236}">
                  <a16:creationId xmlns:a16="http://schemas.microsoft.com/office/drawing/2014/main" id="{C4272D03-47CC-829D-9F15-BED2170EF1D9}"/>
                </a:ext>
              </a:extLst>
            </p:cNvPr>
            <p:cNvCxnSpPr/>
            <p:nvPr/>
          </p:nvCxnSpPr>
          <p:spPr>
            <a:xfrm>
              <a:off x="5366385" y="2515814"/>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3" name="直線單箭頭接點 69">
              <a:extLst>
                <a:ext uri="{FF2B5EF4-FFF2-40B4-BE49-F238E27FC236}">
                  <a16:creationId xmlns:a16="http://schemas.microsoft.com/office/drawing/2014/main" id="{8B607658-0074-E7F7-5934-4479FCAE8AB2}"/>
                </a:ext>
              </a:extLst>
            </p:cNvPr>
            <p:cNvCxnSpPr/>
            <p:nvPr/>
          </p:nvCxnSpPr>
          <p:spPr>
            <a:xfrm>
              <a:off x="5366385" y="3307566"/>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4" name="直線單箭頭接點 70">
              <a:extLst>
                <a:ext uri="{FF2B5EF4-FFF2-40B4-BE49-F238E27FC236}">
                  <a16:creationId xmlns:a16="http://schemas.microsoft.com/office/drawing/2014/main" id="{7CDD882B-4720-0744-0AB4-76F99F3B1E36}"/>
                </a:ext>
              </a:extLst>
            </p:cNvPr>
            <p:cNvCxnSpPr/>
            <p:nvPr/>
          </p:nvCxnSpPr>
          <p:spPr>
            <a:xfrm>
              <a:off x="5357094" y="4529535"/>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5" name="直線單箭頭接點 71">
              <a:extLst>
                <a:ext uri="{FF2B5EF4-FFF2-40B4-BE49-F238E27FC236}">
                  <a16:creationId xmlns:a16="http://schemas.microsoft.com/office/drawing/2014/main" id="{C90DD84A-2444-6948-36CE-9E5EFC03EA26}"/>
                </a:ext>
              </a:extLst>
            </p:cNvPr>
            <p:cNvCxnSpPr/>
            <p:nvPr/>
          </p:nvCxnSpPr>
          <p:spPr>
            <a:xfrm flipV="1">
              <a:off x="5368727" y="2515814"/>
              <a:ext cx="739062" cy="7785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6" name="直線單箭頭接點 72">
              <a:extLst>
                <a:ext uri="{FF2B5EF4-FFF2-40B4-BE49-F238E27FC236}">
                  <a16:creationId xmlns:a16="http://schemas.microsoft.com/office/drawing/2014/main" id="{24207A80-9059-0534-859A-8F040C8194F3}"/>
                </a:ext>
              </a:extLst>
            </p:cNvPr>
            <p:cNvCxnSpPr/>
            <p:nvPr/>
          </p:nvCxnSpPr>
          <p:spPr>
            <a:xfrm>
              <a:off x="5366385" y="2515814"/>
              <a:ext cx="743746" cy="7785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7" name="直線單箭頭接點 73">
              <a:extLst>
                <a:ext uri="{FF2B5EF4-FFF2-40B4-BE49-F238E27FC236}">
                  <a16:creationId xmlns:a16="http://schemas.microsoft.com/office/drawing/2014/main" id="{AD4BA5CC-53AA-B362-FA95-3F85C4A567FA}"/>
                </a:ext>
              </a:extLst>
            </p:cNvPr>
            <p:cNvCxnSpPr/>
            <p:nvPr/>
          </p:nvCxnSpPr>
          <p:spPr>
            <a:xfrm>
              <a:off x="5366385" y="2515814"/>
              <a:ext cx="732113" cy="20065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8" name="直線單箭頭接點 74">
              <a:extLst>
                <a:ext uri="{FF2B5EF4-FFF2-40B4-BE49-F238E27FC236}">
                  <a16:creationId xmlns:a16="http://schemas.microsoft.com/office/drawing/2014/main" id="{E25BE488-184B-983D-3467-1F6E20596856}"/>
                </a:ext>
              </a:extLst>
            </p:cNvPr>
            <p:cNvCxnSpPr/>
            <p:nvPr/>
          </p:nvCxnSpPr>
          <p:spPr>
            <a:xfrm>
              <a:off x="5368727" y="3294384"/>
              <a:ext cx="729771" cy="12280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9" name="直線單箭頭接點 75">
              <a:extLst>
                <a:ext uri="{FF2B5EF4-FFF2-40B4-BE49-F238E27FC236}">
                  <a16:creationId xmlns:a16="http://schemas.microsoft.com/office/drawing/2014/main" id="{70F57A12-54F4-6BB9-C4D0-F7B01CFFAE1B}"/>
                </a:ext>
              </a:extLst>
            </p:cNvPr>
            <p:cNvCxnSpPr/>
            <p:nvPr/>
          </p:nvCxnSpPr>
          <p:spPr>
            <a:xfrm flipV="1">
              <a:off x="5357094" y="2515814"/>
              <a:ext cx="750695" cy="20065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0" name="直線單箭頭接點 76">
              <a:extLst>
                <a:ext uri="{FF2B5EF4-FFF2-40B4-BE49-F238E27FC236}">
                  <a16:creationId xmlns:a16="http://schemas.microsoft.com/office/drawing/2014/main" id="{1145D3E8-AB0C-69EA-8379-08D701A7133F}"/>
                </a:ext>
              </a:extLst>
            </p:cNvPr>
            <p:cNvCxnSpPr/>
            <p:nvPr/>
          </p:nvCxnSpPr>
          <p:spPr>
            <a:xfrm flipV="1">
              <a:off x="5357094" y="3294384"/>
              <a:ext cx="753037" cy="12280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91" name="TextBox 190">
            <a:extLst>
              <a:ext uri="{FF2B5EF4-FFF2-40B4-BE49-F238E27FC236}">
                <a16:creationId xmlns:a16="http://schemas.microsoft.com/office/drawing/2014/main" id="{1055D240-43CE-F6D9-DF1D-5F935E9D38F6}"/>
              </a:ext>
            </a:extLst>
          </p:cNvPr>
          <p:cNvSpPr txBox="1"/>
          <p:nvPr/>
        </p:nvSpPr>
        <p:spPr>
          <a:xfrm>
            <a:off x="1439928" y="3979850"/>
            <a:ext cx="4574626" cy="194220"/>
          </a:xfrm>
          <a:prstGeom prst="rect">
            <a:avLst/>
          </a:prstGeom>
          <a:noFill/>
        </p:spPr>
        <p:txBody>
          <a:bodyPr wrap="square" rtlCol="0">
            <a:spAutoFit/>
          </a:bodyPr>
          <a:lstStyle/>
          <a:p>
            <a:pPr algn="ctr"/>
            <a:r>
              <a:rPr lang="en-US" sz="662" dirty="0"/>
              <a:t>Figure credit: Hung-</a:t>
            </a:r>
            <a:r>
              <a:rPr lang="en-US" sz="662" dirty="0" err="1"/>
              <a:t>yi</a:t>
            </a:r>
            <a:r>
              <a:rPr lang="en-US" sz="662" dirty="0"/>
              <a:t> Lee – Deep Learning Tutorial</a:t>
            </a:r>
          </a:p>
        </p:txBody>
      </p:sp>
      <p:sp>
        <p:nvSpPr>
          <p:cNvPr id="192" name="TextBox 191">
            <a:extLst>
              <a:ext uri="{FF2B5EF4-FFF2-40B4-BE49-F238E27FC236}">
                <a16:creationId xmlns:a16="http://schemas.microsoft.com/office/drawing/2014/main" id="{8803D9BD-A053-CCD0-9467-689636F5EED2}"/>
              </a:ext>
            </a:extLst>
          </p:cNvPr>
          <p:cNvSpPr txBox="1"/>
          <p:nvPr/>
        </p:nvSpPr>
        <p:spPr>
          <a:xfrm>
            <a:off x="6450311" y="1749438"/>
            <a:ext cx="2393886" cy="1569660"/>
          </a:xfrm>
          <a:prstGeom prst="rect">
            <a:avLst/>
          </a:prstGeom>
          <a:noFill/>
        </p:spPr>
        <p:txBody>
          <a:bodyPr wrap="square" rtlCol="0">
            <a:spAutoFit/>
          </a:bodyPr>
          <a:lstStyle/>
          <a:p>
            <a:pPr marL="285750" indent="-285750">
              <a:buFont typeface="Arial" panose="020B0604020202020204" pitchFamily="34" charset="0"/>
              <a:buChar char="•"/>
            </a:pPr>
            <a:r>
              <a:rPr lang="en-US" sz="1600" dirty="0"/>
              <a:t>Each neuron is connected all of the input pixels </a:t>
            </a:r>
          </a:p>
          <a:p>
            <a:pPr marL="285750" indent="-285750">
              <a:buFont typeface="Arial" panose="020B0604020202020204" pitchFamily="34" charset="0"/>
              <a:buChar char="•"/>
            </a:pPr>
            <a:r>
              <a:rPr lang="en-US" sz="1600" dirty="0"/>
              <a:t>Weights modify which pixels strongly activate that neuron</a:t>
            </a:r>
          </a:p>
        </p:txBody>
      </p:sp>
    </p:spTree>
    <p:extLst>
      <p:ext uri="{BB962C8B-B14F-4D97-AF65-F5344CB8AC3E}">
        <p14:creationId xmlns:p14="http://schemas.microsoft.com/office/powerpoint/2010/main" val="5448340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D8BAED-77F5-6C13-D8A1-CE1772C99DF4}"/>
              </a:ext>
            </a:extLst>
          </p:cNvPr>
          <p:cNvSpPr>
            <a:spLocks noGrp="1"/>
          </p:cNvSpPr>
          <p:nvPr>
            <p:ph type="title"/>
          </p:nvPr>
        </p:nvSpPr>
        <p:spPr/>
        <p:txBody>
          <a:bodyPr>
            <a:normAutofit/>
          </a:bodyPr>
          <a:lstStyle/>
          <a:p>
            <a:pPr algn="l"/>
            <a:r>
              <a:rPr lang="en-US" dirty="0">
                <a:solidFill>
                  <a:schemeClr val="tx1"/>
                </a:solidFill>
              </a:rPr>
              <a:t>Challenge With Fully Connected NNs for Images</a:t>
            </a:r>
          </a:p>
        </p:txBody>
      </p:sp>
      <p:sp>
        <p:nvSpPr>
          <p:cNvPr id="8" name="矩形 58">
            <a:extLst>
              <a:ext uri="{FF2B5EF4-FFF2-40B4-BE49-F238E27FC236}">
                <a16:creationId xmlns:a16="http://schemas.microsoft.com/office/drawing/2014/main" id="{45333B48-F06B-21FF-81EC-4112C4748917}"/>
              </a:ext>
            </a:extLst>
          </p:cNvPr>
          <p:cNvSpPr/>
          <p:nvPr/>
        </p:nvSpPr>
        <p:spPr>
          <a:xfrm>
            <a:off x="1996858" y="1430999"/>
            <a:ext cx="330188" cy="1737167"/>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sz="1191"/>
          </a:p>
        </p:txBody>
      </p:sp>
      <p:sp>
        <p:nvSpPr>
          <p:cNvPr id="10" name="文字方塊 6">
            <a:extLst>
              <a:ext uri="{FF2B5EF4-FFF2-40B4-BE49-F238E27FC236}">
                <a16:creationId xmlns:a16="http://schemas.microsoft.com/office/drawing/2014/main" id="{B2C30409-E05E-769B-B1A5-34BC9833989B}"/>
              </a:ext>
            </a:extLst>
          </p:cNvPr>
          <p:cNvSpPr txBox="1"/>
          <p:nvPr/>
        </p:nvSpPr>
        <p:spPr>
          <a:xfrm>
            <a:off x="1780139" y="1112172"/>
            <a:ext cx="750870" cy="336887"/>
          </a:xfrm>
          <a:prstGeom prst="rect">
            <a:avLst/>
          </a:prstGeom>
          <a:noFill/>
        </p:spPr>
        <p:txBody>
          <a:bodyPr wrap="square" rtlCol="0">
            <a:spAutoFit/>
          </a:bodyPr>
          <a:lstStyle/>
          <a:p>
            <a:pPr algn="ctr"/>
            <a:r>
              <a:rPr lang="en-US" altLang="zh-TW" sz="1589" dirty="0"/>
              <a:t>Input</a:t>
            </a:r>
          </a:p>
        </p:txBody>
      </p:sp>
      <p:sp>
        <p:nvSpPr>
          <p:cNvPr id="11" name="文字方塊 7">
            <a:extLst>
              <a:ext uri="{FF2B5EF4-FFF2-40B4-BE49-F238E27FC236}">
                <a16:creationId xmlns:a16="http://schemas.microsoft.com/office/drawing/2014/main" id="{DDD438C0-837B-91D3-160D-A2A9662DBAAA}"/>
              </a:ext>
            </a:extLst>
          </p:cNvPr>
          <p:cNvSpPr txBox="1"/>
          <p:nvPr/>
        </p:nvSpPr>
        <p:spPr>
          <a:xfrm>
            <a:off x="5846049" y="1112172"/>
            <a:ext cx="883756" cy="336887"/>
          </a:xfrm>
          <a:prstGeom prst="rect">
            <a:avLst/>
          </a:prstGeom>
          <a:noFill/>
        </p:spPr>
        <p:txBody>
          <a:bodyPr wrap="square" rtlCol="0">
            <a:spAutoFit/>
          </a:bodyPr>
          <a:lstStyle/>
          <a:p>
            <a:pPr algn="ctr"/>
            <a:r>
              <a:rPr lang="en-US" altLang="zh-TW" sz="1589" dirty="0"/>
              <a:t>Output</a:t>
            </a:r>
          </a:p>
        </p:txBody>
      </p:sp>
      <p:cxnSp>
        <p:nvCxnSpPr>
          <p:cNvPr id="12" name="直線單箭頭接點 10">
            <a:extLst>
              <a:ext uri="{FF2B5EF4-FFF2-40B4-BE49-F238E27FC236}">
                <a16:creationId xmlns:a16="http://schemas.microsoft.com/office/drawing/2014/main" id="{CB1A5124-8A1A-1A96-0F3F-3E0B762F2CE6}"/>
              </a:ext>
            </a:extLst>
          </p:cNvPr>
          <p:cNvCxnSpPr/>
          <p:nvPr/>
        </p:nvCxnSpPr>
        <p:spPr>
          <a:xfrm>
            <a:off x="5379980" y="2106514"/>
            <a:ext cx="674073"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單箭頭接點 11">
            <a:extLst>
              <a:ext uri="{FF2B5EF4-FFF2-40B4-BE49-F238E27FC236}">
                <a16:creationId xmlns:a16="http://schemas.microsoft.com/office/drawing/2014/main" id="{CCEFEDD7-90FD-A764-03E3-E58FBD509BFD}"/>
              </a:ext>
            </a:extLst>
          </p:cNvPr>
          <p:cNvCxnSpPr/>
          <p:nvPr/>
        </p:nvCxnSpPr>
        <p:spPr>
          <a:xfrm>
            <a:off x="5452323" y="2931000"/>
            <a:ext cx="599392"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單箭頭接點 12">
            <a:extLst>
              <a:ext uri="{FF2B5EF4-FFF2-40B4-BE49-F238E27FC236}">
                <a16:creationId xmlns:a16="http://schemas.microsoft.com/office/drawing/2014/main" id="{3C5234D8-CC74-0176-AAAA-4F581897D900}"/>
              </a:ext>
            </a:extLst>
          </p:cNvPr>
          <p:cNvCxnSpPr/>
          <p:nvPr/>
        </p:nvCxnSpPr>
        <p:spPr>
          <a:xfrm>
            <a:off x="5364176" y="1591129"/>
            <a:ext cx="69509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矩形 13">
            <a:extLst>
              <a:ext uri="{FF2B5EF4-FFF2-40B4-BE49-F238E27FC236}">
                <a16:creationId xmlns:a16="http://schemas.microsoft.com/office/drawing/2014/main" id="{3C771BC4-D829-AE5A-7143-0CFA333431CC}"/>
              </a:ext>
            </a:extLst>
          </p:cNvPr>
          <p:cNvSpPr/>
          <p:nvPr/>
        </p:nvSpPr>
        <p:spPr>
          <a:xfrm>
            <a:off x="2042116" y="1905944"/>
            <a:ext cx="226919" cy="22691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sz="1191"/>
          </a:p>
        </p:txBody>
      </p:sp>
      <p:sp>
        <p:nvSpPr>
          <p:cNvPr id="16" name="矩形 14">
            <a:extLst>
              <a:ext uri="{FF2B5EF4-FFF2-40B4-BE49-F238E27FC236}">
                <a16:creationId xmlns:a16="http://schemas.microsoft.com/office/drawing/2014/main" id="{ED493D84-61EE-7AEC-4A45-B7CD22F23BB7}"/>
              </a:ext>
            </a:extLst>
          </p:cNvPr>
          <p:cNvSpPr/>
          <p:nvPr/>
        </p:nvSpPr>
        <p:spPr>
          <a:xfrm>
            <a:off x="2045966" y="1528520"/>
            <a:ext cx="226919" cy="22691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sz="1191"/>
          </a:p>
        </p:txBody>
      </p:sp>
      <p:graphicFrame>
        <p:nvGraphicFramePr>
          <p:cNvPr id="17" name="Object 12">
            <a:extLst>
              <a:ext uri="{FF2B5EF4-FFF2-40B4-BE49-F238E27FC236}">
                <a16:creationId xmlns:a16="http://schemas.microsoft.com/office/drawing/2014/main" id="{A99D64B1-91AF-D1A2-14F7-BA083D136DC9}"/>
              </a:ext>
            </a:extLst>
          </p:cNvPr>
          <p:cNvGraphicFramePr>
            <a:graphicFrameLocks noChangeAspect="1"/>
          </p:cNvGraphicFramePr>
          <p:nvPr>
            <p:extLst>
              <p:ext uri="{D42A27DB-BD31-4B8C-83A1-F6EECF244321}">
                <p14:modId xmlns:p14="http://schemas.microsoft.com/office/powerpoint/2010/main" val="13473114"/>
              </p:ext>
            </p:extLst>
          </p:nvPr>
        </p:nvGraphicFramePr>
        <p:xfrm>
          <a:off x="2054370" y="1465486"/>
          <a:ext cx="215363" cy="305711"/>
        </p:xfrm>
        <a:graphic>
          <a:graphicData uri="http://schemas.openxmlformats.org/presentationml/2006/ole">
            <mc:AlternateContent xmlns:mc="http://schemas.openxmlformats.org/markup-compatibility/2006">
              <mc:Choice xmlns:v="urn:schemas-microsoft-com:vml" Requires="v">
                <p:oleObj name="方程式" r:id="rId3" imgW="152280" imgH="215640" progId="Equation.3">
                  <p:embed/>
                </p:oleObj>
              </mc:Choice>
              <mc:Fallback>
                <p:oleObj name="方程式" r:id="rId3" imgW="152280" imgH="215640" progId="Equation.3">
                  <p:embed/>
                  <p:pic>
                    <p:nvPicPr>
                      <p:cNvPr id="17" name="Object 12">
                        <a:extLst>
                          <a:ext uri="{FF2B5EF4-FFF2-40B4-BE49-F238E27FC236}">
                            <a16:creationId xmlns:a16="http://schemas.microsoft.com/office/drawing/2014/main" id="{A99D64B1-91AF-D1A2-14F7-BA083D136DC9}"/>
                          </a:ext>
                        </a:extLst>
                      </p:cNvPr>
                      <p:cNvPicPr>
                        <a:picLocks noChangeAspect="1" noChangeArrowheads="1"/>
                      </p:cNvPicPr>
                      <p:nvPr/>
                    </p:nvPicPr>
                    <p:blipFill>
                      <a:blip r:embed="rId4"/>
                      <a:srcRect/>
                      <a:stretch>
                        <a:fillRect/>
                      </a:stretch>
                    </p:blipFill>
                    <p:spPr bwMode="auto">
                      <a:xfrm>
                        <a:off x="2054370" y="1465486"/>
                        <a:ext cx="215363" cy="30571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 name="Object 12">
            <a:extLst>
              <a:ext uri="{FF2B5EF4-FFF2-40B4-BE49-F238E27FC236}">
                <a16:creationId xmlns:a16="http://schemas.microsoft.com/office/drawing/2014/main" id="{B7D6D802-8E71-2109-7340-6535B88FA95D}"/>
              </a:ext>
            </a:extLst>
          </p:cNvPr>
          <p:cNvGraphicFramePr>
            <a:graphicFrameLocks noChangeAspect="1"/>
          </p:cNvGraphicFramePr>
          <p:nvPr>
            <p:extLst>
              <p:ext uri="{D42A27DB-BD31-4B8C-83A1-F6EECF244321}">
                <p14:modId xmlns:p14="http://schemas.microsoft.com/office/powerpoint/2010/main" val="3199011154"/>
              </p:ext>
            </p:extLst>
          </p:nvPr>
        </p:nvGraphicFramePr>
        <p:xfrm>
          <a:off x="2057875" y="1851116"/>
          <a:ext cx="233222" cy="305711"/>
        </p:xfrm>
        <a:graphic>
          <a:graphicData uri="http://schemas.openxmlformats.org/presentationml/2006/ole">
            <mc:AlternateContent xmlns:mc="http://schemas.openxmlformats.org/markup-compatibility/2006">
              <mc:Choice xmlns:v="urn:schemas-microsoft-com:vml" Requires="v">
                <p:oleObj name="方程式" r:id="rId5" imgW="164880" imgH="215640" progId="Equation.3">
                  <p:embed/>
                </p:oleObj>
              </mc:Choice>
              <mc:Fallback>
                <p:oleObj name="方程式" r:id="rId5" imgW="164880" imgH="215640" progId="Equation.3">
                  <p:embed/>
                  <p:pic>
                    <p:nvPicPr>
                      <p:cNvPr id="18" name="Object 12">
                        <a:extLst>
                          <a:ext uri="{FF2B5EF4-FFF2-40B4-BE49-F238E27FC236}">
                            <a16:creationId xmlns:a16="http://schemas.microsoft.com/office/drawing/2014/main" id="{B7D6D802-8E71-2109-7340-6535B88FA95D}"/>
                          </a:ext>
                        </a:extLst>
                      </p:cNvPr>
                      <p:cNvPicPr>
                        <a:picLocks noChangeAspect="1" noChangeArrowheads="1"/>
                      </p:cNvPicPr>
                      <p:nvPr/>
                    </p:nvPicPr>
                    <p:blipFill>
                      <a:blip r:embed="rId6"/>
                      <a:srcRect/>
                      <a:stretch>
                        <a:fillRect/>
                      </a:stretch>
                    </p:blipFill>
                    <p:spPr bwMode="auto">
                      <a:xfrm>
                        <a:off x="2057875" y="1851116"/>
                        <a:ext cx="233222" cy="30571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19" name="群組 77">
            <a:extLst>
              <a:ext uri="{FF2B5EF4-FFF2-40B4-BE49-F238E27FC236}">
                <a16:creationId xmlns:a16="http://schemas.microsoft.com/office/drawing/2014/main" id="{46FE88E6-C812-A3F7-732B-06C0F423D62F}"/>
              </a:ext>
            </a:extLst>
          </p:cNvPr>
          <p:cNvGrpSpPr/>
          <p:nvPr/>
        </p:nvGrpSpPr>
        <p:grpSpPr>
          <a:xfrm>
            <a:off x="2665688" y="1112172"/>
            <a:ext cx="750870" cy="2071331"/>
            <a:chOff x="2332137" y="1770729"/>
            <a:chExt cx="1134648" cy="3130011"/>
          </a:xfrm>
        </p:grpSpPr>
        <p:sp>
          <p:nvSpPr>
            <p:cNvPr id="20" name="矩形 60">
              <a:extLst>
                <a:ext uri="{FF2B5EF4-FFF2-40B4-BE49-F238E27FC236}">
                  <a16:creationId xmlns:a16="http://schemas.microsoft.com/office/drawing/2014/main" id="{485A10D3-7E61-39F5-FAAC-1CB9F93CAD0B}"/>
                </a:ext>
              </a:extLst>
            </p:cNvPr>
            <p:cNvSpPr/>
            <p:nvPr/>
          </p:nvSpPr>
          <p:spPr>
            <a:xfrm>
              <a:off x="2504565" y="2224872"/>
              <a:ext cx="746342" cy="2675868"/>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sz="1191"/>
            </a:p>
          </p:txBody>
        </p:sp>
        <p:sp>
          <p:nvSpPr>
            <p:cNvPr id="21" name="文字方塊 3">
              <a:extLst>
                <a:ext uri="{FF2B5EF4-FFF2-40B4-BE49-F238E27FC236}">
                  <a16:creationId xmlns:a16="http://schemas.microsoft.com/office/drawing/2014/main" id="{50751FA8-318E-786C-CC6E-2EF81DF4D794}"/>
                </a:ext>
              </a:extLst>
            </p:cNvPr>
            <p:cNvSpPr txBox="1"/>
            <p:nvPr/>
          </p:nvSpPr>
          <p:spPr>
            <a:xfrm>
              <a:off x="2332137" y="1770729"/>
              <a:ext cx="1134648" cy="878622"/>
            </a:xfrm>
            <a:prstGeom prst="rect">
              <a:avLst/>
            </a:prstGeom>
            <a:noFill/>
          </p:spPr>
          <p:txBody>
            <a:bodyPr wrap="square" rtlCol="0">
              <a:spAutoFit/>
            </a:bodyPr>
            <a:lstStyle/>
            <a:p>
              <a:pPr algn="ctr"/>
              <a:r>
                <a:rPr lang="en-US" altLang="zh-TW" sz="1589" dirty="0"/>
                <a:t>Layer 1</a:t>
              </a:r>
              <a:endParaRPr lang="zh-TW" altLang="en-US" sz="1589" dirty="0"/>
            </a:p>
          </p:txBody>
        </p:sp>
        <p:sp>
          <p:nvSpPr>
            <p:cNvPr id="22" name="橢圓 17">
              <a:extLst>
                <a:ext uri="{FF2B5EF4-FFF2-40B4-BE49-F238E27FC236}">
                  <a16:creationId xmlns:a16="http://schemas.microsoft.com/office/drawing/2014/main" id="{4CE0F868-D3C7-6625-09DB-39489E355FA4}"/>
                </a:ext>
              </a:extLst>
            </p:cNvPr>
            <p:cNvSpPr/>
            <p:nvPr/>
          </p:nvSpPr>
          <p:spPr>
            <a:xfrm>
              <a:off x="2601675" y="2235874"/>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sz="1191"/>
            </a:p>
          </p:txBody>
        </p:sp>
        <p:sp>
          <p:nvSpPr>
            <p:cNvPr id="23" name="橢圓 18">
              <a:extLst>
                <a:ext uri="{FF2B5EF4-FFF2-40B4-BE49-F238E27FC236}">
                  <a16:creationId xmlns:a16="http://schemas.microsoft.com/office/drawing/2014/main" id="{8D29F1BA-F124-A488-CBB9-5CA18F48C5D5}"/>
                </a:ext>
              </a:extLst>
            </p:cNvPr>
            <p:cNvSpPr/>
            <p:nvPr/>
          </p:nvSpPr>
          <p:spPr>
            <a:xfrm>
              <a:off x="2604017" y="3014444"/>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sz="1191"/>
            </a:p>
          </p:txBody>
        </p:sp>
        <p:sp>
          <p:nvSpPr>
            <p:cNvPr id="24" name="橢圓 19">
              <a:extLst>
                <a:ext uri="{FF2B5EF4-FFF2-40B4-BE49-F238E27FC236}">
                  <a16:creationId xmlns:a16="http://schemas.microsoft.com/office/drawing/2014/main" id="{FD8D928A-49C1-A6A2-D0EF-9000121AC73A}"/>
                </a:ext>
              </a:extLst>
            </p:cNvPr>
            <p:cNvSpPr/>
            <p:nvPr/>
          </p:nvSpPr>
          <p:spPr>
            <a:xfrm>
              <a:off x="2592384" y="4242456"/>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sz="1191"/>
            </a:p>
          </p:txBody>
        </p:sp>
        <p:sp>
          <p:nvSpPr>
            <p:cNvPr id="25" name="文字方塊 20">
              <a:extLst>
                <a:ext uri="{FF2B5EF4-FFF2-40B4-BE49-F238E27FC236}">
                  <a16:creationId xmlns:a16="http://schemas.microsoft.com/office/drawing/2014/main" id="{C9D6673A-432D-9632-0B6C-04ED353F0A56}"/>
                </a:ext>
              </a:extLst>
            </p:cNvPr>
            <p:cNvSpPr txBox="1"/>
            <p:nvPr/>
          </p:nvSpPr>
          <p:spPr>
            <a:xfrm rot="5400000">
              <a:off x="2589636" y="3641155"/>
              <a:ext cx="769257" cy="570408"/>
            </a:xfrm>
            <a:prstGeom prst="rect">
              <a:avLst/>
            </a:prstGeom>
            <a:noFill/>
          </p:spPr>
          <p:txBody>
            <a:bodyPr wrap="square" rtlCol="0">
              <a:spAutoFit/>
            </a:bodyPr>
            <a:lstStyle/>
            <a:p>
              <a:pPr algn="ctr"/>
              <a:r>
                <a:rPr lang="en-US" altLang="zh-TW" sz="1853" dirty="0"/>
                <a:t>……</a:t>
              </a:r>
              <a:endParaRPr lang="zh-TW" altLang="en-US" sz="1853" dirty="0"/>
            </a:p>
          </p:txBody>
        </p:sp>
      </p:grpSp>
      <p:sp>
        <p:nvSpPr>
          <p:cNvPr id="26" name="矩形 21">
            <a:extLst>
              <a:ext uri="{FF2B5EF4-FFF2-40B4-BE49-F238E27FC236}">
                <a16:creationId xmlns:a16="http://schemas.microsoft.com/office/drawing/2014/main" id="{A1335531-A895-4FCA-8567-CA16902FC8F7}"/>
              </a:ext>
            </a:extLst>
          </p:cNvPr>
          <p:cNvSpPr/>
          <p:nvPr/>
        </p:nvSpPr>
        <p:spPr>
          <a:xfrm>
            <a:off x="2048419" y="2830930"/>
            <a:ext cx="226919" cy="22691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sz="1191"/>
          </a:p>
        </p:txBody>
      </p:sp>
      <p:graphicFrame>
        <p:nvGraphicFramePr>
          <p:cNvPr id="27" name="Object 12">
            <a:extLst>
              <a:ext uri="{FF2B5EF4-FFF2-40B4-BE49-F238E27FC236}">
                <a16:creationId xmlns:a16="http://schemas.microsoft.com/office/drawing/2014/main" id="{25090F61-0E67-FD5A-4A2F-001A59A3238C}"/>
              </a:ext>
            </a:extLst>
          </p:cNvPr>
          <p:cNvGraphicFramePr>
            <a:graphicFrameLocks noChangeAspect="1"/>
          </p:cNvGraphicFramePr>
          <p:nvPr>
            <p:extLst>
              <p:ext uri="{D42A27DB-BD31-4B8C-83A1-F6EECF244321}">
                <p14:modId xmlns:p14="http://schemas.microsoft.com/office/powerpoint/2010/main" val="2562151995"/>
              </p:ext>
            </p:extLst>
          </p:nvPr>
        </p:nvGraphicFramePr>
        <p:xfrm>
          <a:off x="2046357" y="2767232"/>
          <a:ext cx="269992" cy="323570"/>
        </p:xfrm>
        <a:graphic>
          <a:graphicData uri="http://schemas.openxmlformats.org/presentationml/2006/ole">
            <mc:AlternateContent xmlns:mc="http://schemas.openxmlformats.org/markup-compatibility/2006">
              <mc:Choice xmlns:v="urn:schemas-microsoft-com:vml" Requires="v">
                <p:oleObj name="方程式" r:id="rId7" imgW="190440" imgH="228600" progId="Equation.3">
                  <p:embed/>
                </p:oleObj>
              </mc:Choice>
              <mc:Fallback>
                <p:oleObj name="方程式" r:id="rId7" imgW="190440" imgH="228600" progId="Equation.3">
                  <p:embed/>
                  <p:pic>
                    <p:nvPicPr>
                      <p:cNvPr id="27" name="Object 12">
                        <a:extLst>
                          <a:ext uri="{FF2B5EF4-FFF2-40B4-BE49-F238E27FC236}">
                            <a16:creationId xmlns:a16="http://schemas.microsoft.com/office/drawing/2014/main" id="{25090F61-0E67-FD5A-4A2F-001A59A3238C}"/>
                          </a:ext>
                        </a:extLst>
                      </p:cNvPr>
                      <p:cNvPicPr>
                        <a:picLocks noChangeAspect="1" noChangeArrowheads="1"/>
                      </p:cNvPicPr>
                      <p:nvPr/>
                    </p:nvPicPr>
                    <p:blipFill>
                      <a:blip r:embed="rId8"/>
                      <a:srcRect/>
                      <a:stretch>
                        <a:fillRect/>
                      </a:stretch>
                    </p:blipFill>
                    <p:spPr bwMode="auto">
                      <a:xfrm>
                        <a:off x="2046357" y="2767232"/>
                        <a:ext cx="269992" cy="32357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8" name="文字方塊 23">
            <a:extLst>
              <a:ext uri="{FF2B5EF4-FFF2-40B4-BE49-F238E27FC236}">
                <a16:creationId xmlns:a16="http://schemas.microsoft.com/office/drawing/2014/main" id="{F99C8A60-BD8C-823A-9B30-86F376F9F39B}"/>
              </a:ext>
            </a:extLst>
          </p:cNvPr>
          <p:cNvSpPr txBox="1"/>
          <p:nvPr/>
        </p:nvSpPr>
        <p:spPr>
          <a:xfrm rot="5400000">
            <a:off x="1966315" y="2342115"/>
            <a:ext cx="509067" cy="377476"/>
          </a:xfrm>
          <a:prstGeom prst="rect">
            <a:avLst/>
          </a:prstGeom>
          <a:noFill/>
        </p:spPr>
        <p:txBody>
          <a:bodyPr wrap="square" rtlCol="0">
            <a:spAutoFit/>
          </a:bodyPr>
          <a:lstStyle/>
          <a:p>
            <a:pPr algn="ctr"/>
            <a:r>
              <a:rPr lang="en-US" altLang="zh-TW" sz="1853" dirty="0"/>
              <a:t>……</a:t>
            </a:r>
            <a:endParaRPr lang="zh-TW" altLang="en-US" sz="1853" dirty="0"/>
          </a:p>
        </p:txBody>
      </p:sp>
      <p:grpSp>
        <p:nvGrpSpPr>
          <p:cNvPr id="29" name="群組 78">
            <a:extLst>
              <a:ext uri="{FF2B5EF4-FFF2-40B4-BE49-F238E27FC236}">
                <a16:creationId xmlns:a16="http://schemas.microsoft.com/office/drawing/2014/main" id="{F1406949-A4E5-7D62-B163-63E345787E8F}"/>
              </a:ext>
            </a:extLst>
          </p:cNvPr>
          <p:cNvGrpSpPr/>
          <p:nvPr/>
        </p:nvGrpSpPr>
        <p:grpSpPr>
          <a:xfrm>
            <a:off x="3542457" y="1112172"/>
            <a:ext cx="750870" cy="2060513"/>
            <a:chOff x="3657035" y="1770729"/>
            <a:chExt cx="1134648" cy="3113664"/>
          </a:xfrm>
        </p:grpSpPr>
        <p:sp>
          <p:nvSpPr>
            <p:cNvPr id="30" name="矩形 61">
              <a:extLst>
                <a:ext uri="{FF2B5EF4-FFF2-40B4-BE49-F238E27FC236}">
                  <a16:creationId xmlns:a16="http://schemas.microsoft.com/office/drawing/2014/main" id="{2D05EA63-68B5-CEAE-5792-BD8C70D98F5C}"/>
                </a:ext>
              </a:extLst>
            </p:cNvPr>
            <p:cNvSpPr/>
            <p:nvPr/>
          </p:nvSpPr>
          <p:spPr>
            <a:xfrm>
              <a:off x="3830151" y="2208525"/>
              <a:ext cx="746342" cy="2675868"/>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sz="1191"/>
            </a:p>
          </p:txBody>
        </p:sp>
        <p:sp>
          <p:nvSpPr>
            <p:cNvPr id="31" name="文字方塊 4">
              <a:extLst>
                <a:ext uri="{FF2B5EF4-FFF2-40B4-BE49-F238E27FC236}">
                  <a16:creationId xmlns:a16="http://schemas.microsoft.com/office/drawing/2014/main" id="{A655B88C-6192-92CC-226A-4D9F9978903E}"/>
                </a:ext>
              </a:extLst>
            </p:cNvPr>
            <p:cNvSpPr txBox="1"/>
            <p:nvPr/>
          </p:nvSpPr>
          <p:spPr>
            <a:xfrm>
              <a:off x="3657035" y="1770729"/>
              <a:ext cx="1134648" cy="878622"/>
            </a:xfrm>
            <a:prstGeom prst="rect">
              <a:avLst/>
            </a:prstGeom>
            <a:noFill/>
          </p:spPr>
          <p:txBody>
            <a:bodyPr wrap="square" rtlCol="0">
              <a:spAutoFit/>
            </a:bodyPr>
            <a:lstStyle/>
            <a:p>
              <a:pPr algn="ctr"/>
              <a:r>
                <a:rPr lang="en-US" altLang="zh-TW" sz="1589" dirty="0"/>
                <a:t>Layer 2</a:t>
              </a:r>
              <a:endParaRPr lang="zh-TW" altLang="en-US" sz="1589" dirty="0"/>
            </a:p>
          </p:txBody>
        </p:sp>
        <p:sp>
          <p:nvSpPr>
            <p:cNvPr id="32" name="橢圓 24">
              <a:extLst>
                <a:ext uri="{FF2B5EF4-FFF2-40B4-BE49-F238E27FC236}">
                  <a16:creationId xmlns:a16="http://schemas.microsoft.com/office/drawing/2014/main" id="{1E9EDB85-80B1-684E-F603-64B0E6CC5781}"/>
                </a:ext>
              </a:extLst>
            </p:cNvPr>
            <p:cNvSpPr/>
            <p:nvPr/>
          </p:nvSpPr>
          <p:spPr>
            <a:xfrm>
              <a:off x="3917237" y="2235874"/>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sz="1191"/>
            </a:p>
          </p:txBody>
        </p:sp>
        <p:sp>
          <p:nvSpPr>
            <p:cNvPr id="33" name="橢圓 25">
              <a:extLst>
                <a:ext uri="{FF2B5EF4-FFF2-40B4-BE49-F238E27FC236}">
                  <a16:creationId xmlns:a16="http://schemas.microsoft.com/office/drawing/2014/main" id="{7CA74607-AABE-C313-51FC-8D4E0117C59A}"/>
                </a:ext>
              </a:extLst>
            </p:cNvPr>
            <p:cNvSpPr/>
            <p:nvPr/>
          </p:nvSpPr>
          <p:spPr>
            <a:xfrm>
              <a:off x="3919579" y="3014444"/>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sz="1191"/>
            </a:p>
          </p:txBody>
        </p:sp>
        <p:sp>
          <p:nvSpPr>
            <p:cNvPr id="34" name="橢圓 26">
              <a:extLst>
                <a:ext uri="{FF2B5EF4-FFF2-40B4-BE49-F238E27FC236}">
                  <a16:creationId xmlns:a16="http://schemas.microsoft.com/office/drawing/2014/main" id="{F42D92DE-5D61-DF23-C7CD-D39FE9EAADFE}"/>
                </a:ext>
              </a:extLst>
            </p:cNvPr>
            <p:cNvSpPr/>
            <p:nvPr/>
          </p:nvSpPr>
          <p:spPr>
            <a:xfrm>
              <a:off x="3907946" y="4242456"/>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sz="1191"/>
            </a:p>
          </p:txBody>
        </p:sp>
        <p:sp>
          <p:nvSpPr>
            <p:cNvPr id="35" name="文字方塊 27">
              <a:extLst>
                <a:ext uri="{FF2B5EF4-FFF2-40B4-BE49-F238E27FC236}">
                  <a16:creationId xmlns:a16="http://schemas.microsoft.com/office/drawing/2014/main" id="{FE2DE35B-0693-9121-75CA-89C1486185C0}"/>
                </a:ext>
              </a:extLst>
            </p:cNvPr>
            <p:cNvSpPr txBox="1"/>
            <p:nvPr/>
          </p:nvSpPr>
          <p:spPr>
            <a:xfrm rot="5400000">
              <a:off x="3905199" y="3641155"/>
              <a:ext cx="769257" cy="570408"/>
            </a:xfrm>
            <a:prstGeom prst="rect">
              <a:avLst/>
            </a:prstGeom>
            <a:noFill/>
          </p:spPr>
          <p:txBody>
            <a:bodyPr wrap="square" rtlCol="0">
              <a:spAutoFit/>
            </a:bodyPr>
            <a:lstStyle/>
            <a:p>
              <a:pPr algn="ctr"/>
              <a:r>
                <a:rPr lang="en-US" altLang="zh-TW" sz="1853" dirty="0"/>
                <a:t>……</a:t>
              </a:r>
              <a:endParaRPr lang="zh-TW" altLang="en-US" sz="1853" dirty="0"/>
            </a:p>
          </p:txBody>
        </p:sp>
      </p:grpSp>
      <p:grpSp>
        <p:nvGrpSpPr>
          <p:cNvPr id="36" name="群組 79">
            <a:extLst>
              <a:ext uri="{FF2B5EF4-FFF2-40B4-BE49-F238E27FC236}">
                <a16:creationId xmlns:a16="http://schemas.microsoft.com/office/drawing/2014/main" id="{F49D632B-E769-A97D-6AB3-A0C7640F521E}"/>
              </a:ext>
            </a:extLst>
          </p:cNvPr>
          <p:cNvGrpSpPr/>
          <p:nvPr/>
        </p:nvGrpSpPr>
        <p:grpSpPr>
          <a:xfrm>
            <a:off x="5005850" y="1112172"/>
            <a:ext cx="750870" cy="2071331"/>
            <a:chOff x="5868381" y="1770729"/>
            <a:chExt cx="1134648" cy="3130011"/>
          </a:xfrm>
        </p:grpSpPr>
        <p:sp>
          <p:nvSpPr>
            <p:cNvPr id="37" name="矩形 62">
              <a:extLst>
                <a:ext uri="{FF2B5EF4-FFF2-40B4-BE49-F238E27FC236}">
                  <a16:creationId xmlns:a16="http://schemas.microsoft.com/office/drawing/2014/main" id="{1770EE6A-B8E8-7D67-9EA7-1BA19CD963A9}"/>
                </a:ext>
              </a:extLst>
            </p:cNvPr>
            <p:cNvSpPr/>
            <p:nvPr/>
          </p:nvSpPr>
          <p:spPr>
            <a:xfrm>
              <a:off x="6046929" y="2224872"/>
              <a:ext cx="746342" cy="2675868"/>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sz="1191"/>
            </a:p>
          </p:txBody>
        </p:sp>
        <p:sp>
          <p:nvSpPr>
            <p:cNvPr id="38" name="文字方塊 5">
              <a:extLst>
                <a:ext uri="{FF2B5EF4-FFF2-40B4-BE49-F238E27FC236}">
                  <a16:creationId xmlns:a16="http://schemas.microsoft.com/office/drawing/2014/main" id="{7BFD31D0-0F78-69FE-56EF-9ED7DB066937}"/>
                </a:ext>
              </a:extLst>
            </p:cNvPr>
            <p:cNvSpPr txBox="1"/>
            <p:nvPr/>
          </p:nvSpPr>
          <p:spPr>
            <a:xfrm>
              <a:off x="5868381" y="1770729"/>
              <a:ext cx="1134648" cy="878622"/>
            </a:xfrm>
            <a:prstGeom prst="rect">
              <a:avLst/>
            </a:prstGeom>
            <a:noFill/>
          </p:spPr>
          <p:txBody>
            <a:bodyPr wrap="square" rtlCol="0">
              <a:spAutoFit/>
            </a:bodyPr>
            <a:lstStyle/>
            <a:p>
              <a:pPr algn="ctr"/>
              <a:r>
                <a:rPr lang="en-US" altLang="zh-TW" sz="1589" dirty="0"/>
                <a:t>Layer L</a:t>
              </a:r>
              <a:endParaRPr lang="zh-TW" altLang="en-US" sz="1589" dirty="0"/>
            </a:p>
          </p:txBody>
        </p:sp>
        <p:sp>
          <p:nvSpPr>
            <p:cNvPr id="39" name="橢圓 28">
              <a:extLst>
                <a:ext uri="{FF2B5EF4-FFF2-40B4-BE49-F238E27FC236}">
                  <a16:creationId xmlns:a16="http://schemas.microsoft.com/office/drawing/2014/main" id="{597AA8A5-9FB0-BCA8-A093-7084B8D7563E}"/>
                </a:ext>
              </a:extLst>
            </p:cNvPr>
            <p:cNvSpPr/>
            <p:nvPr/>
          </p:nvSpPr>
          <p:spPr>
            <a:xfrm>
              <a:off x="6122773" y="2216766"/>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sz="1191"/>
            </a:p>
          </p:txBody>
        </p:sp>
        <p:sp>
          <p:nvSpPr>
            <p:cNvPr id="40" name="橢圓 29">
              <a:extLst>
                <a:ext uri="{FF2B5EF4-FFF2-40B4-BE49-F238E27FC236}">
                  <a16:creationId xmlns:a16="http://schemas.microsoft.com/office/drawing/2014/main" id="{91206C41-A0AB-97D4-DC71-E73D189E24D1}"/>
                </a:ext>
              </a:extLst>
            </p:cNvPr>
            <p:cNvSpPr/>
            <p:nvPr/>
          </p:nvSpPr>
          <p:spPr>
            <a:xfrm>
              <a:off x="6125115" y="2976675"/>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sz="1191"/>
            </a:p>
          </p:txBody>
        </p:sp>
        <p:sp>
          <p:nvSpPr>
            <p:cNvPr id="41" name="橢圓 30">
              <a:extLst>
                <a:ext uri="{FF2B5EF4-FFF2-40B4-BE49-F238E27FC236}">
                  <a16:creationId xmlns:a16="http://schemas.microsoft.com/office/drawing/2014/main" id="{EB4B9135-BEC7-A568-BC0D-6FFABD668955}"/>
                </a:ext>
              </a:extLst>
            </p:cNvPr>
            <p:cNvSpPr/>
            <p:nvPr/>
          </p:nvSpPr>
          <p:spPr>
            <a:xfrm>
              <a:off x="6132143" y="4223348"/>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sz="1191"/>
            </a:p>
          </p:txBody>
        </p:sp>
        <p:sp>
          <p:nvSpPr>
            <p:cNvPr id="42" name="文字方塊 31">
              <a:extLst>
                <a:ext uri="{FF2B5EF4-FFF2-40B4-BE49-F238E27FC236}">
                  <a16:creationId xmlns:a16="http://schemas.microsoft.com/office/drawing/2014/main" id="{0129110F-E631-6206-27EA-0C830A6EFD2C}"/>
                </a:ext>
              </a:extLst>
            </p:cNvPr>
            <p:cNvSpPr txBox="1"/>
            <p:nvPr/>
          </p:nvSpPr>
          <p:spPr>
            <a:xfrm rot="5400000">
              <a:off x="6129395" y="3618883"/>
              <a:ext cx="769257" cy="570408"/>
            </a:xfrm>
            <a:prstGeom prst="rect">
              <a:avLst/>
            </a:prstGeom>
            <a:noFill/>
          </p:spPr>
          <p:txBody>
            <a:bodyPr wrap="square" rtlCol="0">
              <a:spAutoFit/>
            </a:bodyPr>
            <a:lstStyle/>
            <a:p>
              <a:pPr algn="ctr"/>
              <a:r>
                <a:rPr lang="en-US" altLang="zh-TW" sz="1853" dirty="0"/>
                <a:t>……</a:t>
              </a:r>
              <a:endParaRPr lang="zh-TW" altLang="en-US" sz="1853" dirty="0"/>
            </a:p>
          </p:txBody>
        </p:sp>
      </p:grpSp>
      <p:sp>
        <p:nvSpPr>
          <p:cNvPr id="43" name="文字方塊 32">
            <a:extLst>
              <a:ext uri="{FF2B5EF4-FFF2-40B4-BE49-F238E27FC236}">
                <a16:creationId xmlns:a16="http://schemas.microsoft.com/office/drawing/2014/main" id="{9DA94F78-C804-CAA9-AFBC-094FE4AD82F9}"/>
              </a:ext>
            </a:extLst>
          </p:cNvPr>
          <p:cNvSpPr txBox="1"/>
          <p:nvPr/>
        </p:nvSpPr>
        <p:spPr>
          <a:xfrm>
            <a:off x="4166561" y="1390862"/>
            <a:ext cx="509067" cy="377476"/>
          </a:xfrm>
          <a:prstGeom prst="rect">
            <a:avLst/>
          </a:prstGeom>
          <a:noFill/>
        </p:spPr>
        <p:txBody>
          <a:bodyPr wrap="square" rtlCol="0">
            <a:spAutoFit/>
          </a:bodyPr>
          <a:lstStyle/>
          <a:p>
            <a:pPr algn="ctr"/>
            <a:r>
              <a:rPr lang="en-US" altLang="zh-TW" sz="1853" dirty="0"/>
              <a:t>……</a:t>
            </a:r>
            <a:endParaRPr lang="zh-TW" altLang="en-US" sz="1853" dirty="0"/>
          </a:p>
        </p:txBody>
      </p:sp>
      <p:sp>
        <p:nvSpPr>
          <p:cNvPr id="44" name="文字方塊 33">
            <a:extLst>
              <a:ext uri="{FF2B5EF4-FFF2-40B4-BE49-F238E27FC236}">
                <a16:creationId xmlns:a16="http://schemas.microsoft.com/office/drawing/2014/main" id="{581DA905-C7FD-2886-B282-62882FA13E82}"/>
              </a:ext>
            </a:extLst>
          </p:cNvPr>
          <p:cNvSpPr txBox="1"/>
          <p:nvPr/>
        </p:nvSpPr>
        <p:spPr>
          <a:xfrm>
            <a:off x="4171160" y="1894456"/>
            <a:ext cx="509067" cy="377476"/>
          </a:xfrm>
          <a:prstGeom prst="rect">
            <a:avLst/>
          </a:prstGeom>
          <a:noFill/>
        </p:spPr>
        <p:txBody>
          <a:bodyPr wrap="square" rtlCol="0">
            <a:spAutoFit/>
          </a:bodyPr>
          <a:lstStyle/>
          <a:p>
            <a:pPr algn="ctr"/>
            <a:r>
              <a:rPr lang="en-US" altLang="zh-TW" sz="1853" dirty="0"/>
              <a:t>……</a:t>
            </a:r>
            <a:endParaRPr lang="zh-TW" altLang="en-US" sz="1853" dirty="0"/>
          </a:p>
        </p:txBody>
      </p:sp>
      <p:sp>
        <p:nvSpPr>
          <p:cNvPr id="45" name="文字方塊 34">
            <a:extLst>
              <a:ext uri="{FF2B5EF4-FFF2-40B4-BE49-F238E27FC236}">
                <a16:creationId xmlns:a16="http://schemas.microsoft.com/office/drawing/2014/main" id="{BFFA2E6C-43A1-8244-DAB1-93C6E4AE25E9}"/>
              </a:ext>
            </a:extLst>
          </p:cNvPr>
          <p:cNvSpPr txBox="1"/>
          <p:nvPr/>
        </p:nvSpPr>
        <p:spPr>
          <a:xfrm>
            <a:off x="4190360" y="2698722"/>
            <a:ext cx="509067" cy="377476"/>
          </a:xfrm>
          <a:prstGeom prst="rect">
            <a:avLst/>
          </a:prstGeom>
          <a:noFill/>
        </p:spPr>
        <p:txBody>
          <a:bodyPr wrap="square" rtlCol="0">
            <a:spAutoFit/>
          </a:bodyPr>
          <a:lstStyle/>
          <a:p>
            <a:pPr algn="ctr"/>
            <a:r>
              <a:rPr lang="en-US" altLang="zh-TW" sz="1853" dirty="0"/>
              <a:t>……</a:t>
            </a:r>
            <a:endParaRPr lang="zh-TW" altLang="en-US" sz="1853" dirty="0"/>
          </a:p>
        </p:txBody>
      </p:sp>
      <p:grpSp>
        <p:nvGrpSpPr>
          <p:cNvPr id="46" name="群組 80">
            <a:extLst>
              <a:ext uri="{FF2B5EF4-FFF2-40B4-BE49-F238E27FC236}">
                <a16:creationId xmlns:a16="http://schemas.microsoft.com/office/drawing/2014/main" id="{526ED4F1-68BF-E6B5-9531-DD037255AFAC}"/>
              </a:ext>
            </a:extLst>
          </p:cNvPr>
          <p:cNvGrpSpPr/>
          <p:nvPr/>
        </p:nvGrpSpPr>
        <p:grpSpPr>
          <a:xfrm>
            <a:off x="3217868" y="1609967"/>
            <a:ext cx="498331" cy="1327885"/>
            <a:chOff x="2554021" y="606780"/>
            <a:chExt cx="753034" cy="2006587"/>
          </a:xfrm>
        </p:grpSpPr>
        <p:cxnSp>
          <p:nvCxnSpPr>
            <p:cNvPr id="47" name="直線單箭頭接點 35">
              <a:extLst>
                <a:ext uri="{FF2B5EF4-FFF2-40B4-BE49-F238E27FC236}">
                  <a16:creationId xmlns:a16="http://schemas.microsoft.com/office/drawing/2014/main" id="{AC4A8406-87D6-8ABF-C8D9-A9E16D75EB38}"/>
                </a:ext>
              </a:extLst>
            </p:cNvPr>
            <p:cNvCxnSpPr>
              <a:stCxn id="22" idx="6"/>
              <a:endCxn id="32" idx="2"/>
            </p:cNvCxnSpPr>
            <p:nvPr/>
          </p:nvCxnSpPr>
          <p:spPr>
            <a:xfrm>
              <a:off x="2563313" y="606780"/>
              <a:ext cx="741401"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線單箭頭接點 38">
              <a:extLst>
                <a:ext uri="{FF2B5EF4-FFF2-40B4-BE49-F238E27FC236}">
                  <a16:creationId xmlns:a16="http://schemas.microsoft.com/office/drawing/2014/main" id="{8512D7C2-8756-542D-289E-7B2F332F58DD}"/>
                </a:ext>
              </a:extLst>
            </p:cNvPr>
            <p:cNvCxnSpPr>
              <a:stCxn id="23" idx="6"/>
              <a:endCxn id="32" idx="2"/>
            </p:cNvCxnSpPr>
            <p:nvPr/>
          </p:nvCxnSpPr>
          <p:spPr>
            <a:xfrm flipV="1">
              <a:off x="2565655" y="606780"/>
              <a:ext cx="739059" cy="77857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線單箭頭接點 39">
              <a:extLst>
                <a:ext uri="{FF2B5EF4-FFF2-40B4-BE49-F238E27FC236}">
                  <a16:creationId xmlns:a16="http://schemas.microsoft.com/office/drawing/2014/main" id="{15188DB0-AFD5-F4BB-D652-A9F909E5B7F4}"/>
                </a:ext>
              </a:extLst>
            </p:cNvPr>
            <p:cNvCxnSpPr>
              <a:stCxn id="22" idx="6"/>
              <a:endCxn id="33" idx="2"/>
            </p:cNvCxnSpPr>
            <p:nvPr/>
          </p:nvCxnSpPr>
          <p:spPr>
            <a:xfrm>
              <a:off x="2563313" y="606780"/>
              <a:ext cx="743742" cy="77857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直線單箭頭接點 40">
              <a:extLst>
                <a:ext uri="{FF2B5EF4-FFF2-40B4-BE49-F238E27FC236}">
                  <a16:creationId xmlns:a16="http://schemas.microsoft.com/office/drawing/2014/main" id="{764020EF-DE10-9A65-4D88-715CDA9A98B1}"/>
                </a:ext>
              </a:extLst>
            </p:cNvPr>
            <p:cNvCxnSpPr>
              <a:stCxn id="22" idx="6"/>
              <a:endCxn id="34" idx="2"/>
            </p:cNvCxnSpPr>
            <p:nvPr/>
          </p:nvCxnSpPr>
          <p:spPr>
            <a:xfrm>
              <a:off x="2563313" y="606780"/>
              <a:ext cx="732110" cy="200658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直線單箭頭接點 41">
              <a:extLst>
                <a:ext uri="{FF2B5EF4-FFF2-40B4-BE49-F238E27FC236}">
                  <a16:creationId xmlns:a16="http://schemas.microsoft.com/office/drawing/2014/main" id="{22CC2F42-FC71-FEC8-F575-D2CCF80B22A2}"/>
                </a:ext>
              </a:extLst>
            </p:cNvPr>
            <p:cNvCxnSpPr>
              <a:stCxn id="23" idx="6"/>
              <a:endCxn id="34" idx="2"/>
            </p:cNvCxnSpPr>
            <p:nvPr/>
          </p:nvCxnSpPr>
          <p:spPr>
            <a:xfrm>
              <a:off x="2565655" y="1385352"/>
              <a:ext cx="729767" cy="122801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直線單箭頭接點 42">
              <a:extLst>
                <a:ext uri="{FF2B5EF4-FFF2-40B4-BE49-F238E27FC236}">
                  <a16:creationId xmlns:a16="http://schemas.microsoft.com/office/drawing/2014/main" id="{2784A1C3-60A1-2045-E77E-CA5A506B4B69}"/>
                </a:ext>
              </a:extLst>
            </p:cNvPr>
            <p:cNvCxnSpPr>
              <a:stCxn id="24" idx="6"/>
              <a:endCxn id="32" idx="2"/>
            </p:cNvCxnSpPr>
            <p:nvPr/>
          </p:nvCxnSpPr>
          <p:spPr>
            <a:xfrm flipV="1">
              <a:off x="2554021" y="606780"/>
              <a:ext cx="750693" cy="200658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直線單箭頭接點 43">
              <a:extLst>
                <a:ext uri="{FF2B5EF4-FFF2-40B4-BE49-F238E27FC236}">
                  <a16:creationId xmlns:a16="http://schemas.microsoft.com/office/drawing/2014/main" id="{DE59AD5D-569D-09E7-9E0A-E80DBA699765}"/>
                </a:ext>
              </a:extLst>
            </p:cNvPr>
            <p:cNvCxnSpPr>
              <a:stCxn id="24" idx="6"/>
              <a:endCxn id="33" idx="2"/>
            </p:cNvCxnSpPr>
            <p:nvPr/>
          </p:nvCxnSpPr>
          <p:spPr>
            <a:xfrm flipV="1">
              <a:off x="2554021" y="1385352"/>
              <a:ext cx="753034" cy="122801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56" name="直線單箭頭接點 44">
            <a:extLst>
              <a:ext uri="{FF2B5EF4-FFF2-40B4-BE49-F238E27FC236}">
                <a16:creationId xmlns:a16="http://schemas.microsoft.com/office/drawing/2014/main" id="{267B6ADC-6CC8-D013-FBFC-E21615C89271}"/>
              </a:ext>
            </a:extLst>
          </p:cNvPr>
          <p:cNvCxnSpPr>
            <a:endCxn id="22" idx="2"/>
          </p:cNvCxnSpPr>
          <p:nvPr/>
        </p:nvCxnSpPr>
        <p:spPr>
          <a:xfrm flipV="1">
            <a:off x="2275337" y="1609966"/>
            <a:ext cx="568721" cy="1984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直線單箭頭接點 45">
            <a:extLst>
              <a:ext uri="{FF2B5EF4-FFF2-40B4-BE49-F238E27FC236}">
                <a16:creationId xmlns:a16="http://schemas.microsoft.com/office/drawing/2014/main" id="{0364AC79-A19A-730E-FC67-52EA9B6C17D8}"/>
              </a:ext>
            </a:extLst>
          </p:cNvPr>
          <p:cNvCxnSpPr>
            <a:stCxn id="16" idx="3"/>
            <a:endCxn id="23" idx="2"/>
          </p:cNvCxnSpPr>
          <p:nvPr/>
        </p:nvCxnSpPr>
        <p:spPr>
          <a:xfrm>
            <a:off x="2272886" y="1641979"/>
            <a:ext cx="572723" cy="48321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直線單箭頭接點 46">
            <a:extLst>
              <a:ext uri="{FF2B5EF4-FFF2-40B4-BE49-F238E27FC236}">
                <a16:creationId xmlns:a16="http://schemas.microsoft.com/office/drawing/2014/main" id="{FD30EF2F-2A82-7B69-D834-D2AE6937F4EA}"/>
              </a:ext>
            </a:extLst>
          </p:cNvPr>
          <p:cNvCxnSpPr>
            <a:stCxn id="16" idx="3"/>
            <a:endCxn id="24" idx="2"/>
          </p:cNvCxnSpPr>
          <p:nvPr/>
        </p:nvCxnSpPr>
        <p:spPr>
          <a:xfrm>
            <a:off x="2272885" y="1641979"/>
            <a:ext cx="565025" cy="129587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直線單箭頭接點 47">
            <a:extLst>
              <a:ext uri="{FF2B5EF4-FFF2-40B4-BE49-F238E27FC236}">
                <a16:creationId xmlns:a16="http://schemas.microsoft.com/office/drawing/2014/main" id="{D01C13A4-F40B-9087-C6D6-329C7BFE6F36}"/>
              </a:ext>
            </a:extLst>
          </p:cNvPr>
          <p:cNvCxnSpPr>
            <a:stCxn id="18" idx="3"/>
            <a:endCxn id="22" idx="2"/>
          </p:cNvCxnSpPr>
          <p:nvPr/>
        </p:nvCxnSpPr>
        <p:spPr>
          <a:xfrm flipV="1">
            <a:off x="2291097" y="1609967"/>
            <a:ext cx="552962" cy="39400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直線單箭頭接點 48">
            <a:extLst>
              <a:ext uri="{FF2B5EF4-FFF2-40B4-BE49-F238E27FC236}">
                <a16:creationId xmlns:a16="http://schemas.microsoft.com/office/drawing/2014/main" id="{908E9FCD-096D-E21F-5D16-BDCFD01E25D3}"/>
              </a:ext>
            </a:extLst>
          </p:cNvPr>
          <p:cNvCxnSpPr>
            <a:stCxn id="15" idx="3"/>
            <a:endCxn id="23" idx="2"/>
          </p:cNvCxnSpPr>
          <p:nvPr/>
        </p:nvCxnSpPr>
        <p:spPr>
          <a:xfrm>
            <a:off x="2269035" y="2019404"/>
            <a:ext cx="576574" cy="10579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直線單箭頭接點 49">
            <a:extLst>
              <a:ext uri="{FF2B5EF4-FFF2-40B4-BE49-F238E27FC236}">
                <a16:creationId xmlns:a16="http://schemas.microsoft.com/office/drawing/2014/main" id="{23457D9A-575E-BB58-BDD4-D2FAC5FF76D0}"/>
              </a:ext>
            </a:extLst>
          </p:cNvPr>
          <p:cNvCxnSpPr>
            <a:stCxn id="15" idx="3"/>
            <a:endCxn id="24" idx="2"/>
          </p:cNvCxnSpPr>
          <p:nvPr/>
        </p:nvCxnSpPr>
        <p:spPr>
          <a:xfrm>
            <a:off x="2269035" y="2019404"/>
            <a:ext cx="568876" cy="91844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直線單箭頭接點 50">
            <a:extLst>
              <a:ext uri="{FF2B5EF4-FFF2-40B4-BE49-F238E27FC236}">
                <a16:creationId xmlns:a16="http://schemas.microsoft.com/office/drawing/2014/main" id="{9BEC96F8-57D3-9C7A-80CA-13D065B0757C}"/>
              </a:ext>
            </a:extLst>
          </p:cNvPr>
          <p:cNvCxnSpPr>
            <a:stCxn id="27" idx="3"/>
            <a:endCxn id="22" idx="2"/>
          </p:cNvCxnSpPr>
          <p:nvPr/>
        </p:nvCxnSpPr>
        <p:spPr>
          <a:xfrm flipV="1">
            <a:off x="2316348" y="1609966"/>
            <a:ext cx="527710" cy="131905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直線單箭頭接點 51">
            <a:extLst>
              <a:ext uri="{FF2B5EF4-FFF2-40B4-BE49-F238E27FC236}">
                <a16:creationId xmlns:a16="http://schemas.microsoft.com/office/drawing/2014/main" id="{6CCF368F-796E-D75E-B39F-C29FCE114379}"/>
              </a:ext>
            </a:extLst>
          </p:cNvPr>
          <p:cNvCxnSpPr>
            <a:stCxn id="27" idx="3"/>
            <a:endCxn id="23" idx="2"/>
          </p:cNvCxnSpPr>
          <p:nvPr/>
        </p:nvCxnSpPr>
        <p:spPr>
          <a:xfrm flipV="1">
            <a:off x="2298898" y="2125197"/>
            <a:ext cx="546710" cy="80378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直線單箭頭接點 52">
            <a:extLst>
              <a:ext uri="{FF2B5EF4-FFF2-40B4-BE49-F238E27FC236}">
                <a16:creationId xmlns:a16="http://schemas.microsoft.com/office/drawing/2014/main" id="{ED2B88CA-C6F4-BD46-5155-62E781CAE5EB}"/>
              </a:ext>
            </a:extLst>
          </p:cNvPr>
          <p:cNvCxnSpPr>
            <a:stCxn id="27" idx="3"/>
            <a:endCxn id="24" idx="2"/>
          </p:cNvCxnSpPr>
          <p:nvPr/>
        </p:nvCxnSpPr>
        <p:spPr>
          <a:xfrm>
            <a:off x="2298898" y="2928979"/>
            <a:ext cx="539012" cy="887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5" name="文字方塊 53">
            <a:extLst>
              <a:ext uri="{FF2B5EF4-FFF2-40B4-BE49-F238E27FC236}">
                <a16:creationId xmlns:a16="http://schemas.microsoft.com/office/drawing/2014/main" id="{E2B300D5-03F0-37AE-864E-879EA11D22A2}"/>
              </a:ext>
            </a:extLst>
          </p:cNvPr>
          <p:cNvSpPr txBox="1"/>
          <p:nvPr/>
        </p:nvSpPr>
        <p:spPr>
          <a:xfrm rot="5400000">
            <a:off x="6021017" y="2355711"/>
            <a:ext cx="509067" cy="377476"/>
          </a:xfrm>
          <a:prstGeom prst="rect">
            <a:avLst/>
          </a:prstGeom>
          <a:noFill/>
        </p:spPr>
        <p:txBody>
          <a:bodyPr wrap="square" rtlCol="0">
            <a:spAutoFit/>
          </a:bodyPr>
          <a:lstStyle/>
          <a:p>
            <a:pPr algn="ctr"/>
            <a:r>
              <a:rPr lang="en-US" altLang="zh-TW" sz="1853" dirty="0"/>
              <a:t>……</a:t>
            </a:r>
            <a:endParaRPr lang="zh-TW" altLang="en-US" sz="1853" dirty="0"/>
          </a:p>
        </p:txBody>
      </p:sp>
      <p:sp>
        <p:nvSpPr>
          <p:cNvPr id="66" name="文字方塊 54">
            <a:extLst>
              <a:ext uri="{FF2B5EF4-FFF2-40B4-BE49-F238E27FC236}">
                <a16:creationId xmlns:a16="http://schemas.microsoft.com/office/drawing/2014/main" id="{0555CE9C-FE5D-312B-0B65-9C048B59CF46}"/>
              </a:ext>
            </a:extLst>
          </p:cNvPr>
          <p:cNvSpPr txBox="1"/>
          <p:nvPr/>
        </p:nvSpPr>
        <p:spPr>
          <a:xfrm>
            <a:off x="6066741" y="1366222"/>
            <a:ext cx="417620" cy="377476"/>
          </a:xfrm>
          <a:prstGeom prst="rect">
            <a:avLst/>
          </a:prstGeom>
          <a:noFill/>
        </p:spPr>
        <p:txBody>
          <a:bodyPr wrap="square" rtlCol="0">
            <a:spAutoFit/>
          </a:bodyPr>
          <a:lstStyle/>
          <a:p>
            <a:r>
              <a:rPr lang="en-US" altLang="zh-TW" sz="1853" i="1" dirty="0"/>
              <a:t>y</a:t>
            </a:r>
            <a:r>
              <a:rPr lang="en-US" altLang="zh-TW" sz="1853" baseline="-25000" dirty="0"/>
              <a:t>1</a:t>
            </a:r>
            <a:endParaRPr lang="zh-TW" altLang="en-US" sz="1853" baseline="-25000" dirty="0"/>
          </a:p>
        </p:txBody>
      </p:sp>
      <p:sp>
        <p:nvSpPr>
          <p:cNvPr id="67" name="文字方塊 55">
            <a:extLst>
              <a:ext uri="{FF2B5EF4-FFF2-40B4-BE49-F238E27FC236}">
                <a16:creationId xmlns:a16="http://schemas.microsoft.com/office/drawing/2014/main" id="{735AC7FA-02C1-5203-6090-B5899FED5EFB}"/>
              </a:ext>
            </a:extLst>
          </p:cNvPr>
          <p:cNvSpPr txBox="1"/>
          <p:nvPr/>
        </p:nvSpPr>
        <p:spPr>
          <a:xfrm>
            <a:off x="6059275" y="1894456"/>
            <a:ext cx="417620" cy="377476"/>
          </a:xfrm>
          <a:prstGeom prst="rect">
            <a:avLst/>
          </a:prstGeom>
          <a:noFill/>
        </p:spPr>
        <p:txBody>
          <a:bodyPr wrap="square" rtlCol="0">
            <a:spAutoFit/>
          </a:bodyPr>
          <a:lstStyle/>
          <a:p>
            <a:r>
              <a:rPr lang="en-US" altLang="zh-TW" sz="1853" i="1" dirty="0"/>
              <a:t>y</a:t>
            </a:r>
            <a:r>
              <a:rPr lang="en-US" altLang="zh-TW" sz="1853" baseline="-25000" dirty="0"/>
              <a:t>2</a:t>
            </a:r>
            <a:endParaRPr lang="zh-TW" altLang="en-US" sz="1853" baseline="-25000" dirty="0"/>
          </a:p>
        </p:txBody>
      </p:sp>
      <p:sp>
        <p:nvSpPr>
          <p:cNvPr id="68" name="文字方塊 56">
            <a:extLst>
              <a:ext uri="{FF2B5EF4-FFF2-40B4-BE49-F238E27FC236}">
                <a16:creationId xmlns:a16="http://schemas.microsoft.com/office/drawing/2014/main" id="{CCA4B13C-B267-8A9D-FCBE-B39ACAE24D9A}"/>
              </a:ext>
            </a:extLst>
          </p:cNvPr>
          <p:cNvSpPr txBox="1"/>
          <p:nvPr/>
        </p:nvSpPr>
        <p:spPr>
          <a:xfrm>
            <a:off x="6059274" y="2732404"/>
            <a:ext cx="490461" cy="377476"/>
          </a:xfrm>
          <a:prstGeom prst="rect">
            <a:avLst/>
          </a:prstGeom>
          <a:noFill/>
        </p:spPr>
        <p:txBody>
          <a:bodyPr wrap="square" rtlCol="0">
            <a:spAutoFit/>
          </a:bodyPr>
          <a:lstStyle/>
          <a:p>
            <a:r>
              <a:rPr lang="en-US" altLang="zh-TW" sz="1853" i="1" dirty="0" err="1"/>
              <a:t>y</a:t>
            </a:r>
            <a:r>
              <a:rPr lang="en-US" altLang="zh-TW" sz="1853" baseline="-25000" dirty="0" err="1"/>
              <a:t>M</a:t>
            </a:r>
            <a:endParaRPr lang="zh-TW" altLang="en-US" sz="1853" baseline="-25000" dirty="0"/>
          </a:p>
        </p:txBody>
      </p:sp>
      <p:grpSp>
        <p:nvGrpSpPr>
          <p:cNvPr id="69" name="群組 81">
            <a:extLst>
              <a:ext uri="{FF2B5EF4-FFF2-40B4-BE49-F238E27FC236}">
                <a16:creationId xmlns:a16="http://schemas.microsoft.com/office/drawing/2014/main" id="{BDE1FFFD-4EDE-4BD4-2E4D-8B5405256BEB}"/>
              </a:ext>
            </a:extLst>
          </p:cNvPr>
          <p:cNvGrpSpPr/>
          <p:nvPr/>
        </p:nvGrpSpPr>
        <p:grpSpPr>
          <a:xfrm>
            <a:off x="4667498" y="1605243"/>
            <a:ext cx="498333" cy="1332610"/>
            <a:chOff x="5357094" y="2515814"/>
            <a:chExt cx="753037" cy="2013721"/>
          </a:xfrm>
        </p:grpSpPr>
        <p:cxnSp>
          <p:nvCxnSpPr>
            <p:cNvPr id="70" name="直線單箭頭接點 66">
              <a:extLst>
                <a:ext uri="{FF2B5EF4-FFF2-40B4-BE49-F238E27FC236}">
                  <a16:creationId xmlns:a16="http://schemas.microsoft.com/office/drawing/2014/main" id="{51D830EF-9AEF-E411-3E8E-F285D604FC5B}"/>
                </a:ext>
              </a:extLst>
            </p:cNvPr>
            <p:cNvCxnSpPr/>
            <p:nvPr/>
          </p:nvCxnSpPr>
          <p:spPr>
            <a:xfrm>
              <a:off x="5366385" y="2515814"/>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直線單箭頭接點 69">
              <a:extLst>
                <a:ext uri="{FF2B5EF4-FFF2-40B4-BE49-F238E27FC236}">
                  <a16:creationId xmlns:a16="http://schemas.microsoft.com/office/drawing/2014/main" id="{7E3E1FA7-3645-0A11-4D52-8A623972C116}"/>
                </a:ext>
              </a:extLst>
            </p:cNvPr>
            <p:cNvCxnSpPr/>
            <p:nvPr/>
          </p:nvCxnSpPr>
          <p:spPr>
            <a:xfrm>
              <a:off x="5366385" y="3307566"/>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直線單箭頭接點 70">
              <a:extLst>
                <a:ext uri="{FF2B5EF4-FFF2-40B4-BE49-F238E27FC236}">
                  <a16:creationId xmlns:a16="http://schemas.microsoft.com/office/drawing/2014/main" id="{74CE1D4C-DA68-5ED1-7857-1FED1D9D6E91}"/>
                </a:ext>
              </a:extLst>
            </p:cNvPr>
            <p:cNvCxnSpPr/>
            <p:nvPr/>
          </p:nvCxnSpPr>
          <p:spPr>
            <a:xfrm>
              <a:off x="5357094" y="4529535"/>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3" name="直線單箭頭接點 71">
              <a:extLst>
                <a:ext uri="{FF2B5EF4-FFF2-40B4-BE49-F238E27FC236}">
                  <a16:creationId xmlns:a16="http://schemas.microsoft.com/office/drawing/2014/main" id="{2AB41448-0C17-CCFA-438B-133D594190F1}"/>
                </a:ext>
              </a:extLst>
            </p:cNvPr>
            <p:cNvCxnSpPr/>
            <p:nvPr/>
          </p:nvCxnSpPr>
          <p:spPr>
            <a:xfrm flipV="1">
              <a:off x="5368727" y="2515814"/>
              <a:ext cx="739062" cy="7785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4" name="直線單箭頭接點 72">
              <a:extLst>
                <a:ext uri="{FF2B5EF4-FFF2-40B4-BE49-F238E27FC236}">
                  <a16:creationId xmlns:a16="http://schemas.microsoft.com/office/drawing/2014/main" id="{AE3B5125-CBB8-F49C-75D5-EA36468FA950}"/>
                </a:ext>
              </a:extLst>
            </p:cNvPr>
            <p:cNvCxnSpPr/>
            <p:nvPr/>
          </p:nvCxnSpPr>
          <p:spPr>
            <a:xfrm>
              <a:off x="5366385" y="2515814"/>
              <a:ext cx="743746" cy="7785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5" name="直線單箭頭接點 73">
              <a:extLst>
                <a:ext uri="{FF2B5EF4-FFF2-40B4-BE49-F238E27FC236}">
                  <a16:creationId xmlns:a16="http://schemas.microsoft.com/office/drawing/2014/main" id="{196B3FA7-A388-9ACA-0177-FD2339DF4011}"/>
                </a:ext>
              </a:extLst>
            </p:cNvPr>
            <p:cNvCxnSpPr/>
            <p:nvPr/>
          </p:nvCxnSpPr>
          <p:spPr>
            <a:xfrm>
              <a:off x="5366385" y="2515814"/>
              <a:ext cx="732113" cy="20065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6" name="直線單箭頭接點 74">
              <a:extLst>
                <a:ext uri="{FF2B5EF4-FFF2-40B4-BE49-F238E27FC236}">
                  <a16:creationId xmlns:a16="http://schemas.microsoft.com/office/drawing/2014/main" id="{F9A9782A-8AB7-CC8B-FB1F-52D262C13499}"/>
                </a:ext>
              </a:extLst>
            </p:cNvPr>
            <p:cNvCxnSpPr/>
            <p:nvPr/>
          </p:nvCxnSpPr>
          <p:spPr>
            <a:xfrm>
              <a:off x="5368727" y="3294384"/>
              <a:ext cx="729771" cy="12280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直線單箭頭接點 75">
              <a:extLst>
                <a:ext uri="{FF2B5EF4-FFF2-40B4-BE49-F238E27FC236}">
                  <a16:creationId xmlns:a16="http://schemas.microsoft.com/office/drawing/2014/main" id="{6595F4A7-2A17-9693-BC7A-18DA948FADD6}"/>
                </a:ext>
              </a:extLst>
            </p:cNvPr>
            <p:cNvCxnSpPr/>
            <p:nvPr/>
          </p:nvCxnSpPr>
          <p:spPr>
            <a:xfrm flipV="1">
              <a:off x="5357094" y="2515814"/>
              <a:ext cx="750695" cy="20065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8" name="直線單箭頭接點 76">
              <a:extLst>
                <a:ext uri="{FF2B5EF4-FFF2-40B4-BE49-F238E27FC236}">
                  <a16:creationId xmlns:a16="http://schemas.microsoft.com/office/drawing/2014/main" id="{8CDB945A-87E6-B1E5-B08A-37040F10818E}"/>
                </a:ext>
              </a:extLst>
            </p:cNvPr>
            <p:cNvCxnSpPr/>
            <p:nvPr/>
          </p:nvCxnSpPr>
          <p:spPr>
            <a:xfrm flipV="1">
              <a:off x="5357094" y="3294384"/>
              <a:ext cx="753037" cy="12280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49" name="Content Placeholder 2">
            <a:extLst>
              <a:ext uri="{FF2B5EF4-FFF2-40B4-BE49-F238E27FC236}">
                <a16:creationId xmlns:a16="http://schemas.microsoft.com/office/drawing/2014/main" id="{DB1A6B5A-958E-7128-53CB-893F9092AD21}"/>
              </a:ext>
            </a:extLst>
          </p:cNvPr>
          <p:cNvSpPr txBox="1">
            <a:spLocks/>
          </p:cNvSpPr>
          <p:nvPr/>
        </p:nvSpPr>
        <p:spPr>
          <a:xfrm>
            <a:off x="-269937" y="3201090"/>
            <a:ext cx="2863599" cy="664071"/>
          </a:xfrm>
          <a:prstGeom prst="rect">
            <a:avLst/>
          </a:prstGeom>
        </p:spPr>
        <p:txBody>
          <a:bodyPr vert="horz" lIns="91440" tIns="45720" rIns="91440" bIns="45720" rtlCol="0">
            <a:normAutofit lnSpcReduction="10000"/>
          </a:bodyPr>
          <a:lstStyle>
            <a:lvl1pPr marL="191205" indent="-191205" algn="l" defTabSz="685800" rtl="0" eaLnBrk="1" latinLnBrk="0" hangingPunct="1">
              <a:lnSpc>
                <a:spcPct val="100000"/>
              </a:lnSpc>
              <a:spcBef>
                <a:spcPts val="450"/>
              </a:spcBef>
              <a:buClr>
                <a:schemeClr val="tx2"/>
              </a:buClr>
              <a:buSzPct val="90000"/>
              <a:buFont typeface="Palatino Linotype" panose="02040502050505030304" pitchFamily="18" charset="0"/>
              <a:buChar char="•"/>
              <a:defRPr sz="1324" kern="1200">
                <a:solidFill>
                  <a:schemeClr val="tx1"/>
                </a:solidFill>
                <a:latin typeface="+mn-lt"/>
                <a:ea typeface="+mn-ea"/>
                <a:cs typeface="+mn-cs"/>
              </a:defRPr>
            </a:lvl1pPr>
            <a:lvl2pPr marL="418132" indent="-150233" algn="l" defTabSz="685800" rtl="0" eaLnBrk="1" latinLnBrk="0" hangingPunct="1">
              <a:lnSpc>
                <a:spcPct val="100000"/>
              </a:lnSpc>
              <a:spcBef>
                <a:spcPts val="450"/>
              </a:spcBef>
              <a:buClr>
                <a:schemeClr val="tx2"/>
              </a:buClr>
              <a:buSzPct val="90000"/>
              <a:buFont typeface="Wingdings" panose="05000000000000000000" pitchFamily="2" charset="2"/>
              <a:buChar char="§"/>
              <a:defRPr sz="1191" kern="1200">
                <a:solidFill>
                  <a:schemeClr val="tx1"/>
                </a:solidFill>
                <a:latin typeface="+mn-lt"/>
                <a:ea typeface="+mn-ea"/>
                <a:cs typeface="+mn-cs"/>
              </a:defRPr>
            </a:lvl2pPr>
            <a:lvl3pPr marL="644007" indent="-153386" algn="l" defTabSz="685800" rtl="0" eaLnBrk="1" latinLnBrk="0" hangingPunct="1">
              <a:lnSpc>
                <a:spcPct val="100000"/>
              </a:lnSpc>
              <a:spcBef>
                <a:spcPts val="450"/>
              </a:spcBef>
              <a:buClr>
                <a:schemeClr val="tx2"/>
              </a:buClr>
              <a:buFont typeface="Courier New" panose="02070309020205020404" pitchFamily="49" charset="0"/>
              <a:buChar char="o"/>
              <a:defRPr sz="1059" kern="1200">
                <a:solidFill>
                  <a:schemeClr val="tx1"/>
                </a:solidFill>
                <a:latin typeface="+mn-lt"/>
                <a:ea typeface="+mn-ea"/>
                <a:cs typeface="+mn-cs"/>
              </a:defRPr>
            </a:lvl3pPr>
            <a:lvl4pPr marL="829959" indent="-147081" algn="l" defTabSz="685800" rtl="0" eaLnBrk="1" latinLnBrk="0" hangingPunct="1">
              <a:lnSpc>
                <a:spcPct val="100000"/>
              </a:lnSpc>
              <a:spcBef>
                <a:spcPts val="450"/>
              </a:spcBef>
              <a:buClr>
                <a:schemeClr val="tx2"/>
              </a:buClr>
              <a:buFont typeface="Arial" panose="020B0604020202020204" pitchFamily="34" charset="0"/>
              <a:buChar char="•"/>
              <a:defRPr sz="926" kern="1200">
                <a:solidFill>
                  <a:schemeClr val="tx1"/>
                </a:solidFill>
                <a:latin typeface="+mn-lt"/>
                <a:ea typeface="+mn-ea"/>
                <a:cs typeface="+mn-cs"/>
              </a:defRPr>
            </a:lvl4pPr>
            <a:lvl5pPr marL="946574" indent="-116615" algn="l" defTabSz="685800" rtl="0" eaLnBrk="1" latinLnBrk="0" hangingPunct="1">
              <a:lnSpc>
                <a:spcPct val="100000"/>
              </a:lnSpc>
              <a:spcBef>
                <a:spcPts val="450"/>
              </a:spcBef>
              <a:buClr>
                <a:schemeClr val="tx2"/>
              </a:buClr>
              <a:buFont typeface="Arial" panose="020B0604020202020204" pitchFamily="34" charset="0"/>
              <a:buChar char="•"/>
              <a:defRPr sz="794"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r">
              <a:buFont typeface="Palatino Linotype" panose="02040502050505030304" pitchFamily="18" charset="0"/>
              <a:buNone/>
            </a:pPr>
            <a:r>
              <a:rPr lang="en-US" sz="1800" dirty="0"/>
              <a:t>256x256x(3 colors)</a:t>
            </a:r>
          </a:p>
          <a:p>
            <a:pPr marL="0" indent="0" algn="r">
              <a:buFont typeface="Palatino Linotype" panose="02040502050505030304" pitchFamily="18" charset="0"/>
              <a:buNone/>
            </a:pPr>
            <a:r>
              <a:rPr lang="en-US" sz="1800" dirty="0"/>
              <a:t>N =196,608 ~ 2x10</a:t>
            </a:r>
            <a:r>
              <a:rPr lang="en-US" sz="1800" baseline="30000" dirty="0"/>
              <a:t>5</a:t>
            </a:r>
            <a:endParaRPr lang="en-US" sz="1800" dirty="0"/>
          </a:p>
        </p:txBody>
      </p:sp>
      <p:sp>
        <p:nvSpPr>
          <p:cNvPr id="79" name="Content Placeholder 2">
            <a:extLst>
              <a:ext uri="{FF2B5EF4-FFF2-40B4-BE49-F238E27FC236}">
                <a16:creationId xmlns:a16="http://schemas.microsoft.com/office/drawing/2014/main" id="{65CB71E8-B36D-8EF5-32EF-E6A2B679F451}"/>
              </a:ext>
            </a:extLst>
          </p:cNvPr>
          <p:cNvSpPr txBox="1">
            <a:spLocks/>
          </p:cNvSpPr>
          <p:nvPr/>
        </p:nvSpPr>
        <p:spPr>
          <a:xfrm>
            <a:off x="2844418" y="3246976"/>
            <a:ext cx="2519758" cy="1601469"/>
          </a:xfrm>
          <a:prstGeom prst="rect">
            <a:avLst/>
          </a:prstGeom>
        </p:spPr>
        <p:txBody>
          <a:bodyPr vert="horz" lIns="91440" tIns="45720" rIns="91440" bIns="45720" rtlCol="0">
            <a:normAutofit lnSpcReduction="10000"/>
          </a:bodyPr>
          <a:lstStyle>
            <a:lvl1pPr marL="191205" indent="-191205" algn="l" defTabSz="685800" rtl="0" eaLnBrk="1" latinLnBrk="0" hangingPunct="1">
              <a:lnSpc>
                <a:spcPct val="100000"/>
              </a:lnSpc>
              <a:spcBef>
                <a:spcPts val="450"/>
              </a:spcBef>
              <a:buClr>
                <a:schemeClr val="tx2"/>
              </a:buClr>
              <a:buSzPct val="90000"/>
              <a:buFont typeface="Palatino Linotype" panose="02040502050505030304" pitchFamily="18" charset="0"/>
              <a:buChar char="•"/>
              <a:defRPr sz="1324" kern="1200">
                <a:solidFill>
                  <a:schemeClr val="tx1"/>
                </a:solidFill>
                <a:latin typeface="+mn-lt"/>
                <a:ea typeface="+mn-ea"/>
                <a:cs typeface="+mn-cs"/>
              </a:defRPr>
            </a:lvl1pPr>
            <a:lvl2pPr marL="418132" indent="-150233" algn="l" defTabSz="685800" rtl="0" eaLnBrk="1" latinLnBrk="0" hangingPunct="1">
              <a:lnSpc>
                <a:spcPct val="100000"/>
              </a:lnSpc>
              <a:spcBef>
                <a:spcPts val="450"/>
              </a:spcBef>
              <a:buClr>
                <a:schemeClr val="tx2"/>
              </a:buClr>
              <a:buSzPct val="90000"/>
              <a:buFont typeface="Wingdings" panose="05000000000000000000" pitchFamily="2" charset="2"/>
              <a:buChar char="§"/>
              <a:defRPr sz="1191" kern="1200">
                <a:solidFill>
                  <a:schemeClr val="tx1"/>
                </a:solidFill>
                <a:latin typeface="+mn-lt"/>
                <a:ea typeface="+mn-ea"/>
                <a:cs typeface="+mn-cs"/>
              </a:defRPr>
            </a:lvl2pPr>
            <a:lvl3pPr marL="644007" indent="-153386" algn="l" defTabSz="685800" rtl="0" eaLnBrk="1" latinLnBrk="0" hangingPunct="1">
              <a:lnSpc>
                <a:spcPct val="100000"/>
              </a:lnSpc>
              <a:spcBef>
                <a:spcPts val="450"/>
              </a:spcBef>
              <a:buClr>
                <a:schemeClr val="tx2"/>
              </a:buClr>
              <a:buFont typeface="Courier New" panose="02070309020205020404" pitchFamily="49" charset="0"/>
              <a:buChar char="o"/>
              <a:defRPr sz="1059" kern="1200">
                <a:solidFill>
                  <a:schemeClr val="tx1"/>
                </a:solidFill>
                <a:latin typeface="+mn-lt"/>
                <a:ea typeface="+mn-ea"/>
                <a:cs typeface="+mn-cs"/>
              </a:defRPr>
            </a:lvl3pPr>
            <a:lvl4pPr marL="829959" indent="-147081" algn="l" defTabSz="685800" rtl="0" eaLnBrk="1" latinLnBrk="0" hangingPunct="1">
              <a:lnSpc>
                <a:spcPct val="100000"/>
              </a:lnSpc>
              <a:spcBef>
                <a:spcPts val="450"/>
              </a:spcBef>
              <a:buClr>
                <a:schemeClr val="tx2"/>
              </a:buClr>
              <a:buFont typeface="Arial" panose="020B0604020202020204" pitchFamily="34" charset="0"/>
              <a:buChar char="•"/>
              <a:defRPr sz="926" kern="1200">
                <a:solidFill>
                  <a:schemeClr val="tx1"/>
                </a:solidFill>
                <a:latin typeface="+mn-lt"/>
                <a:ea typeface="+mn-ea"/>
                <a:cs typeface="+mn-cs"/>
              </a:defRPr>
            </a:lvl4pPr>
            <a:lvl5pPr marL="946574" indent="-116615" algn="l" defTabSz="685800" rtl="0" eaLnBrk="1" latinLnBrk="0" hangingPunct="1">
              <a:lnSpc>
                <a:spcPct val="100000"/>
              </a:lnSpc>
              <a:spcBef>
                <a:spcPts val="450"/>
              </a:spcBef>
              <a:buClr>
                <a:schemeClr val="tx2"/>
              </a:buClr>
              <a:buFont typeface="Arial" panose="020B0604020202020204" pitchFamily="34" charset="0"/>
              <a:buChar char="•"/>
              <a:defRPr sz="794"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Font typeface="Palatino Linotype" panose="02040502050505030304" pitchFamily="18" charset="0"/>
              <a:buNone/>
            </a:pPr>
            <a:r>
              <a:rPr lang="en-US" sz="1800" dirty="0"/>
              <a:t>10</a:t>
            </a:r>
            <a:r>
              <a:rPr lang="en-US" sz="1800" baseline="30000" dirty="0"/>
              <a:t>5</a:t>
            </a:r>
            <a:r>
              <a:rPr lang="en-US" sz="1800" dirty="0"/>
              <a:t> nodes per layer</a:t>
            </a:r>
          </a:p>
          <a:p>
            <a:pPr marL="0" indent="0" algn="ctr">
              <a:buFont typeface="Palatino Linotype" panose="02040502050505030304" pitchFamily="18" charset="0"/>
              <a:buNone/>
            </a:pPr>
            <a:endParaRPr lang="en-US" sz="1800" dirty="0"/>
          </a:p>
          <a:p>
            <a:pPr marL="0" indent="0" algn="ctr">
              <a:buFont typeface="Palatino Linotype" panose="02040502050505030304" pitchFamily="18" charset="0"/>
              <a:buNone/>
            </a:pPr>
            <a:r>
              <a:rPr lang="en-US" sz="1800" dirty="0"/>
              <a:t>10</a:t>
            </a:r>
            <a:r>
              <a:rPr lang="en-US" sz="1800" baseline="30000" dirty="0"/>
              <a:t>5</a:t>
            </a:r>
            <a:r>
              <a:rPr lang="en-US" sz="1800" dirty="0"/>
              <a:t> * 10</a:t>
            </a:r>
            <a:r>
              <a:rPr lang="en-US" sz="1800" baseline="30000" dirty="0"/>
              <a:t>5</a:t>
            </a:r>
            <a:r>
              <a:rPr lang="en-US" sz="1800" dirty="0"/>
              <a:t> </a:t>
            </a:r>
          </a:p>
          <a:p>
            <a:pPr marL="0" indent="0" algn="ctr">
              <a:buFont typeface="Palatino Linotype" panose="02040502050505030304" pitchFamily="18" charset="0"/>
              <a:buNone/>
            </a:pPr>
            <a:r>
              <a:rPr lang="en-US" sz="1800" dirty="0"/>
              <a:t>= </a:t>
            </a:r>
            <a:r>
              <a:rPr lang="en-US" sz="1800" b="1" dirty="0"/>
              <a:t>10</a:t>
            </a:r>
            <a:r>
              <a:rPr lang="en-US" sz="1800" b="1" baseline="30000" dirty="0"/>
              <a:t>10</a:t>
            </a:r>
            <a:r>
              <a:rPr lang="en-US" sz="1800" b="1" dirty="0"/>
              <a:t> </a:t>
            </a:r>
            <a:br>
              <a:rPr lang="en-US" sz="1800" dirty="0"/>
            </a:br>
            <a:r>
              <a:rPr lang="en-US" sz="1800" dirty="0"/>
              <a:t>weights added per layer!</a:t>
            </a:r>
          </a:p>
        </p:txBody>
      </p:sp>
    </p:spTree>
    <p:extLst>
      <p:ext uri="{BB962C8B-B14F-4D97-AF65-F5344CB8AC3E}">
        <p14:creationId xmlns:p14="http://schemas.microsoft.com/office/powerpoint/2010/main" val="6017999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E089EC-87E6-6A24-161C-C666B3C245A4}"/>
              </a:ext>
            </a:extLst>
          </p:cNvPr>
          <p:cNvSpPr>
            <a:spLocks noGrp="1"/>
          </p:cNvSpPr>
          <p:nvPr>
            <p:ph type="title"/>
          </p:nvPr>
        </p:nvSpPr>
        <p:spPr>
          <a:xfrm>
            <a:off x="54263" y="28164"/>
            <a:ext cx="9144000" cy="695232"/>
          </a:xfrm>
        </p:spPr>
        <p:txBody>
          <a:bodyPr/>
          <a:lstStyle/>
          <a:p>
            <a:pPr algn="l"/>
            <a:r>
              <a:rPr lang="en-US" dirty="0">
                <a:solidFill>
                  <a:schemeClr val="tx1"/>
                </a:solidFill>
              </a:rPr>
              <a:t>What is a Convolution in CNNs? (In Pictures)</a:t>
            </a:r>
          </a:p>
        </p:txBody>
      </p:sp>
      <p:pic>
        <p:nvPicPr>
          <p:cNvPr id="1026" name="Picture 2" descr="An Introduction to different Types of Convolutions in Deep Learning | by  Paul-Louis Pröve | Towards Data Science">
            <a:extLst>
              <a:ext uri="{FF2B5EF4-FFF2-40B4-BE49-F238E27FC236}">
                <a16:creationId xmlns:a16="http://schemas.microsoft.com/office/drawing/2014/main" id="{CC0A4D00-A7B5-5751-4AAE-FD377083E72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92788" y="699157"/>
            <a:ext cx="3909835" cy="444434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5238E16-CA54-B97C-7A8C-81D6EAF271C1}"/>
              </a:ext>
            </a:extLst>
          </p:cNvPr>
          <p:cNvSpPr txBox="1"/>
          <p:nvPr/>
        </p:nvSpPr>
        <p:spPr>
          <a:xfrm>
            <a:off x="2492788" y="4935752"/>
            <a:ext cx="4953305" cy="184666"/>
          </a:xfrm>
          <a:prstGeom prst="rect">
            <a:avLst/>
          </a:prstGeom>
          <a:noFill/>
        </p:spPr>
        <p:txBody>
          <a:bodyPr wrap="square">
            <a:spAutoFit/>
          </a:bodyPr>
          <a:lstStyle/>
          <a:p>
            <a:r>
              <a:rPr lang="en-US" sz="600" dirty="0"/>
              <a:t>Figure credit: </a:t>
            </a:r>
            <a:r>
              <a:rPr lang="en-US" sz="600" dirty="0">
                <a:hlinkClick r:id="rId3"/>
              </a:rPr>
              <a:t>https://towardsdatascience.com/types-of-convolutions-in-deep-learning-717013397f4d</a:t>
            </a:r>
            <a:r>
              <a:rPr lang="en-US" sz="600" dirty="0"/>
              <a:t> </a:t>
            </a:r>
          </a:p>
        </p:txBody>
      </p:sp>
      <p:sp>
        <p:nvSpPr>
          <p:cNvPr id="3" name="TextBox 2">
            <a:extLst>
              <a:ext uri="{FF2B5EF4-FFF2-40B4-BE49-F238E27FC236}">
                <a16:creationId xmlns:a16="http://schemas.microsoft.com/office/drawing/2014/main" id="{807D3408-CA4E-F123-F39E-0686859BEEB8}"/>
              </a:ext>
            </a:extLst>
          </p:cNvPr>
          <p:cNvSpPr txBox="1"/>
          <p:nvPr/>
        </p:nvSpPr>
        <p:spPr>
          <a:xfrm>
            <a:off x="6402623" y="3679628"/>
            <a:ext cx="1354787" cy="300082"/>
          </a:xfrm>
          <a:prstGeom prst="rect">
            <a:avLst/>
          </a:prstGeom>
          <a:noFill/>
        </p:spPr>
        <p:txBody>
          <a:bodyPr wrap="square" rtlCol="0">
            <a:spAutoFit/>
          </a:bodyPr>
          <a:lstStyle/>
          <a:p>
            <a:r>
              <a:rPr lang="en-US" dirty="0"/>
              <a:t>Layer 1</a:t>
            </a:r>
          </a:p>
        </p:txBody>
      </p:sp>
      <p:sp>
        <p:nvSpPr>
          <p:cNvPr id="4" name="TextBox 3">
            <a:extLst>
              <a:ext uri="{FF2B5EF4-FFF2-40B4-BE49-F238E27FC236}">
                <a16:creationId xmlns:a16="http://schemas.microsoft.com/office/drawing/2014/main" id="{7DD2C21B-DA20-AFDA-605E-45821AAD1A0E}"/>
              </a:ext>
            </a:extLst>
          </p:cNvPr>
          <p:cNvSpPr txBox="1"/>
          <p:nvPr/>
        </p:nvSpPr>
        <p:spPr>
          <a:xfrm>
            <a:off x="6402623" y="1529397"/>
            <a:ext cx="1354787" cy="300082"/>
          </a:xfrm>
          <a:prstGeom prst="rect">
            <a:avLst/>
          </a:prstGeom>
          <a:noFill/>
        </p:spPr>
        <p:txBody>
          <a:bodyPr wrap="square" rtlCol="0">
            <a:spAutoFit/>
          </a:bodyPr>
          <a:lstStyle/>
          <a:p>
            <a:r>
              <a:rPr lang="en-US" dirty="0"/>
              <a:t>Layer 2</a:t>
            </a:r>
          </a:p>
        </p:txBody>
      </p:sp>
    </p:spTree>
    <p:extLst>
      <p:ext uri="{BB962C8B-B14F-4D97-AF65-F5344CB8AC3E}">
        <p14:creationId xmlns:p14="http://schemas.microsoft.com/office/powerpoint/2010/main" val="32732205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E089EC-87E6-6A24-161C-C666B3C245A4}"/>
              </a:ext>
            </a:extLst>
          </p:cNvPr>
          <p:cNvSpPr>
            <a:spLocks noGrp="1"/>
          </p:cNvSpPr>
          <p:nvPr>
            <p:ph type="title"/>
          </p:nvPr>
        </p:nvSpPr>
        <p:spPr>
          <a:xfrm>
            <a:off x="54263" y="28164"/>
            <a:ext cx="9144000" cy="695232"/>
          </a:xfrm>
        </p:spPr>
        <p:txBody>
          <a:bodyPr/>
          <a:lstStyle/>
          <a:p>
            <a:pPr algn="l"/>
            <a:r>
              <a:rPr lang="en-US" dirty="0">
                <a:solidFill>
                  <a:schemeClr val="tx1"/>
                </a:solidFill>
              </a:rPr>
              <a:t>What is a Convolution in CNNs? (In Pictures)</a:t>
            </a:r>
          </a:p>
        </p:txBody>
      </p:sp>
      <p:pic>
        <p:nvPicPr>
          <p:cNvPr id="6" name="Picture 5" descr="convolution_schematic.gif">
            <a:extLst>
              <a:ext uri="{FF2B5EF4-FFF2-40B4-BE49-F238E27FC236}">
                <a16:creationId xmlns:a16="http://schemas.microsoft.com/office/drawing/2014/main" id="{A8C3A72B-D9B2-A75E-F004-7BB44DADC2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86856" y="1385538"/>
            <a:ext cx="3582075" cy="2619725"/>
          </a:xfrm>
          <a:prstGeom prst="rect">
            <a:avLst/>
          </a:prstGeom>
        </p:spPr>
      </p:pic>
      <p:pic>
        <p:nvPicPr>
          <p:cNvPr id="7" name="Εικόνα 12">
            <a:extLst>
              <a:ext uri="{FF2B5EF4-FFF2-40B4-BE49-F238E27FC236}">
                <a16:creationId xmlns:a16="http://schemas.microsoft.com/office/drawing/2014/main" id="{13E92C76-748F-2AB2-CDCA-EA0A64CDFE65}"/>
              </a:ext>
            </a:extLst>
          </p:cNvPr>
          <p:cNvPicPr>
            <a:picLocks noChangeAspect="1"/>
          </p:cNvPicPr>
          <p:nvPr/>
        </p:nvPicPr>
        <p:blipFill>
          <a:blip r:embed="rId4"/>
          <a:stretch>
            <a:fillRect/>
          </a:stretch>
        </p:blipFill>
        <p:spPr>
          <a:xfrm>
            <a:off x="482494" y="1561175"/>
            <a:ext cx="2116015" cy="2004646"/>
          </a:xfrm>
          <a:prstGeom prst="rect">
            <a:avLst/>
          </a:prstGeom>
        </p:spPr>
      </p:pic>
      <p:pic>
        <p:nvPicPr>
          <p:cNvPr id="8" name="Εικόνα 13">
            <a:extLst>
              <a:ext uri="{FF2B5EF4-FFF2-40B4-BE49-F238E27FC236}">
                <a16:creationId xmlns:a16="http://schemas.microsoft.com/office/drawing/2014/main" id="{301B92FA-9D35-74D1-B1C6-C60025B7E83A}"/>
              </a:ext>
            </a:extLst>
          </p:cNvPr>
          <p:cNvPicPr>
            <a:picLocks noChangeAspect="1"/>
          </p:cNvPicPr>
          <p:nvPr/>
        </p:nvPicPr>
        <p:blipFill>
          <a:blip r:embed="rId5"/>
          <a:stretch>
            <a:fillRect/>
          </a:stretch>
        </p:blipFill>
        <p:spPr>
          <a:xfrm>
            <a:off x="2809714" y="2003814"/>
            <a:ext cx="1299309" cy="1169377"/>
          </a:xfrm>
          <a:prstGeom prst="rect">
            <a:avLst/>
          </a:prstGeom>
        </p:spPr>
      </p:pic>
      <p:sp>
        <p:nvSpPr>
          <p:cNvPr id="9" name="TextBox 8">
            <a:extLst>
              <a:ext uri="{FF2B5EF4-FFF2-40B4-BE49-F238E27FC236}">
                <a16:creationId xmlns:a16="http://schemas.microsoft.com/office/drawing/2014/main" id="{E285E167-9E28-FAFD-9DE5-E3D88A8C97E8}"/>
              </a:ext>
            </a:extLst>
          </p:cNvPr>
          <p:cNvSpPr txBox="1"/>
          <p:nvPr/>
        </p:nvSpPr>
        <p:spPr>
          <a:xfrm>
            <a:off x="429101" y="3547615"/>
            <a:ext cx="1339919" cy="369332"/>
          </a:xfrm>
          <a:prstGeom prst="rect">
            <a:avLst/>
          </a:prstGeom>
          <a:noFill/>
        </p:spPr>
        <p:txBody>
          <a:bodyPr wrap="none" rtlCol="0">
            <a:spAutoFit/>
          </a:bodyPr>
          <a:lstStyle/>
          <a:p>
            <a:r>
              <a:rPr lang="en-US" sz="1800" dirty="0"/>
              <a:t>Input matrix</a:t>
            </a:r>
            <a:endParaRPr lang="el-GR" sz="1800" dirty="0"/>
          </a:p>
        </p:txBody>
      </p:sp>
      <p:sp>
        <p:nvSpPr>
          <p:cNvPr id="10" name="TextBox 9">
            <a:extLst>
              <a:ext uri="{FF2B5EF4-FFF2-40B4-BE49-F238E27FC236}">
                <a16:creationId xmlns:a16="http://schemas.microsoft.com/office/drawing/2014/main" id="{1B661709-543A-DB26-9F0A-FE31CD42EFDD}"/>
              </a:ext>
            </a:extLst>
          </p:cNvPr>
          <p:cNvSpPr txBox="1"/>
          <p:nvPr/>
        </p:nvSpPr>
        <p:spPr>
          <a:xfrm>
            <a:off x="2682140" y="3125587"/>
            <a:ext cx="1536447" cy="646331"/>
          </a:xfrm>
          <a:prstGeom prst="rect">
            <a:avLst/>
          </a:prstGeom>
          <a:noFill/>
        </p:spPr>
        <p:txBody>
          <a:bodyPr wrap="none" rtlCol="0">
            <a:spAutoFit/>
          </a:bodyPr>
          <a:lstStyle/>
          <a:p>
            <a:pPr algn="ctr"/>
            <a:r>
              <a:rPr lang="en-US" sz="1800" dirty="0"/>
              <a:t>Convolutional </a:t>
            </a:r>
          </a:p>
          <a:p>
            <a:pPr algn="ctr"/>
            <a:r>
              <a:rPr lang="en-US" sz="1800" dirty="0"/>
              <a:t>3x3 filter</a:t>
            </a:r>
            <a:endParaRPr lang="el-GR" sz="1800" dirty="0"/>
          </a:p>
        </p:txBody>
      </p:sp>
      <p:sp>
        <p:nvSpPr>
          <p:cNvPr id="11" name="Δεξιό βέλος 16">
            <a:extLst>
              <a:ext uri="{FF2B5EF4-FFF2-40B4-BE49-F238E27FC236}">
                <a16:creationId xmlns:a16="http://schemas.microsoft.com/office/drawing/2014/main" id="{66088771-0BF6-DAA8-5312-5340BA8094C3}"/>
              </a:ext>
            </a:extLst>
          </p:cNvPr>
          <p:cNvSpPr/>
          <p:nvPr/>
        </p:nvSpPr>
        <p:spPr>
          <a:xfrm>
            <a:off x="4441501" y="2273560"/>
            <a:ext cx="612876" cy="585377"/>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l-GR" sz="1800"/>
          </a:p>
        </p:txBody>
      </p:sp>
      <p:sp>
        <p:nvSpPr>
          <p:cNvPr id="12" name="TextBox 11">
            <a:extLst>
              <a:ext uri="{FF2B5EF4-FFF2-40B4-BE49-F238E27FC236}">
                <a16:creationId xmlns:a16="http://schemas.microsoft.com/office/drawing/2014/main" id="{26915D77-7088-4242-9FCF-AD110106B87F}"/>
              </a:ext>
            </a:extLst>
          </p:cNvPr>
          <p:cNvSpPr txBox="1"/>
          <p:nvPr/>
        </p:nvSpPr>
        <p:spPr>
          <a:xfrm>
            <a:off x="40329" y="4877450"/>
            <a:ext cx="7617730" cy="184666"/>
          </a:xfrm>
          <a:prstGeom prst="rect">
            <a:avLst/>
          </a:prstGeom>
          <a:noFill/>
        </p:spPr>
        <p:txBody>
          <a:bodyPr wrap="square" rtlCol="0">
            <a:spAutoFit/>
          </a:bodyPr>
          <a:lstStyle/>
          <a:p>
            <a:r>
              <a:rPr lang="en-US" sz="600" dirty="0"/>
              <a:t>Figure credit: </a:t>
            </a:r>
            <a:r>
              <a:rPr lang="en-US" sz="600" dirty="0">
                <a:hlinkClick r:id="rId6"/>
              </a:rPr>
              <a:t>http://deeplearning.stanford.edu/wiki/index.php/Feature_extraction_using_convolution</a:t>
            </a:r>
            <a:endParaRPr lang="en-US" sz="600" dirty="0"/>
          </a:p>
        </p:txBody>
      </p:sp>
      <p:sp>
        <p:nvSpPr>
          <p:cNvPr id="13" name="TextBox 12">
            <a:extLst>
              <a:ext uri="{FF2B5EF4-FFF2-40B4-BE49-F238E27FC236}">
                <a16:creationId xmlns:a16="http://schemas.microsoft.com/office/drawing/2014/main" id="{16396096-7D04-512E-75AF-6516A5711F29}"/>
              </a:ext>
            </a:extLst>
          </p:cNvPr>
          <p:cNvSpPr txBox="1"/>
          <p:nvPr/>
        </p:nvSpPr>
        <p:spPr>
          <a:xfrm>
            <a:off x="5539930" y="1155369"/>
            <a:ext cx="2210335" cy="369332"/>
          </a:xfrm>
          <a:prstGeom prst="rect">
            <a:avLst/>
          </a:prstGeom>
          <a:noFill/>
        </p:spPr>
        <p:txBody>
          <a:bodyPr wrap="square" rtlCol="0">
            <a:spAutoFit/>
          </a:bodyPr>
          <a:lstStyle/>
          <a:p>
            <a:r>
              <a:rPr lang="en-US" sz="1800" dirty="0"/>
              <a:t>Output from layer N</a:t>
            </a:r>
          </a:p>
        </p:txBody>
      </p:sp>
      <p:sp>
        <p:nvSpPr>
          <p:cNvPr id="14" name="TextBox 13">
            <a:extLst>
              <a:ext uri="{FF2B5EF4-FFF2-40B4-BE49-F238E27FC236}">
                <a16:creationId xmlns:a16="http://schemas.microsoft.com/office/drawing/2014/main" id="{F067DC90-A56C-1C39-2050-1225E15B831A}"/>
              </a:ext>
            </a:extLst>
          </p:cNvPr>
          <p:cNvSpPr txBox="1"/>
          <p:nvPr/>
        </p:nvSpPr>
        <p:spPr>
          <a:xfrm>
            <a:off x="7658059" y="1340035"/>
            <a:ext cx="1310872" cy="646331"/>
          </a:xfrm>
          <a:prstGeom prst="rect">
            <a:avLst/>
          </a:prstGeom>
          <a:noFill/>
        </p:spPr>
        <p:txBody>
          <a:bodyPr wrap="square" rtlCol="0">
            <a:spAutoFit/>
          </a:bodyPr>
          <a:lstStyle/>
          <a:p>
            <a:r>
              <a:rPr lang="en-US" sz="1800" dirty="0"/>
              <a:t>Input to layer N+1</a:t>
            </a:r>
          </a:p>
        </p:txBody>
      </p:sp>
      <p:sp>
        <p:nvSpPr>
          <p:cNvPr id="15" name="TextBox 14">
            <a:extLst>
              <a:ext uri="{FF2B5EF4-FFF2-40B4-BE49-F238E27FC236}">
                <a16:creationId xmlns:a16="http://schemas.microsoft.com/office/drawing/2014/main" id="{E2A72076-4E52-F02F-128E-E8EFFB8BEE6B}"/>
              </a:ext>
            </a:extLst>
          </p:cNvPr>
          <p:cNvSpPr txBox="1"/>
          <p:nvPr/>
        </p:nvSpPr>
        <p:spPr>
          <a:xfrm>
            <a:off x="425516" y="1159770"/>
            <a:ext cx="2073388" cy="369332"/>
          </a:xfrm>
          <a:prstGeom prst="rect">
            <a:avLst/>
          </a:prstGeom>
          <a:noFill/>
        </p:spPr>
        <p:txBody>
          <a:bodyPr wrap="none" rtlCol="0">
            <a:spAutoFit/>
          </a:bodyPr>
          <a:lstStyle/>
          <a:p>
            <a:r>
              <a:rPr lang="en-US" sz="1800" dirty="0"/>
              <a:t>Output from layer N</a:t>
            </a:r>
          </a:p>
        </p:txBody>
      </p:sp>
      <p:sp>
        <p:nvSpPr>
          <p:cNvPr id="3" name="TextBox 2">
            <a:extLst>
              <a:ext uri="{FF2B5EF4-FFF2-40B4-BE49-F238E27FC236}">
                <a16:creationId xmlns:a16="http://schemas.microsoft.com/office/drawing/2014/main" id="{F9C7DEAF-C34D-BB50-19AA-2FED8F65C76C}"/>
              </a:ext>
            </a:extLst>
          </p:cNvPr>
          <p:cNvSpPr txBox="1"/>
          <p:nvPr/>
        </p:nvSpPr>
        <p:spPr>
          <a:xfrm>
            <a:off x="4262097" y="1380920"/>
            <a:ext cx="1025154" cy="923330"/>
          </a:xfrm>
          <a:prstGeom prst="rect">
            <a:avLst/>
          </a:prstGeom>
          <a:noFill/>
        </p:spPr>
        <p:txBody>
          <a:bodyPr wrap="square" rtlCol="0">
            <a:spAutoFit/>
          </a:bodyPr>
          <a:lstStyle/>
          <a:p>
            <a:r>
              <a:rPr lang="en-US" sz="1800" dirty="0"/>
              <a:t>Combine these as follows</a:t>
            </a:r>
          </a:p>
        </p:txBody>
      </p:sp>
      <p:sp>
        <p:nvSpPr>
          <p:cNvPr id="4" name="TextBox 3">
            <a:extLst>
              <a:ext uri="{FF2B5EF4-FFF2-40B4-BE49-F238E27FC236}">
                <a16:creationId xmlns:a16="http://schemas.microsoft.com/office/drawing/2014/main" id="{15A63B66-0DCE-5493-68AE-1E5805B46448}"/>
              </a:ext>
            </a:extLst>
          </p:cNvPr>
          <p:cNvSpPr txBox="1"/>
          <p:nvPr/>
        </p:nvSpPr>
        <p:spPr>
          <a:xfrm>
            <a:off x="2007599" y="4192432"/>
            <a:ext cx="4421976" cy="400110"/>
          </a:xfrm>
          <a:prstGeom prst="rect">
            <a:avLst/>
          </a:prstGeom>
          <a:noFill/>
        </p:spPr>
        <p:txBody>
          <a:bodyPr wrap="square" rtlCol="0">
            <a:spAutoFit/>
          </a:bodyPr>
          <a:lstStyle/>
          <a:p>
            <a:pPr algn="ctr"/>
            <a:r>
              <a:rPr lang="en-US" sz="2000" dirty="0"/>
              <a:t>Only 9 weights per layer!</a:t>
            </a:r>
          </a:p>
        </p:txBody>
      </p:sp>
    </p:spTree>
    <p:extLst>
      <p:ext uri="{BB962C8B-B14F-4D97-AF65-F5344CB8AC3E}">
        <p14:creationId xmlns:p14="http://schemas.microsoft.com/office/powerpoint/2010/main" val="7788048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1"/>
          <p:cNvSpPr txBox="1">
            <a:spLocks noGrp="1"/>
          </p:cNvSpPr>
          <p:nvPr>
            <p:ph type="ctrTitle"/>
          </p:nvPr>
        </p:nvSpPr>
        <p:spPr>
          <a:xfrm>
            <a:off x="1143000" y="841772"/>
            <a:ext cx="6858000" cy="1790700"/>
          </a:xfrm>
          <a:prstGeom prst="rect">
            <a:avLst/>
          </a:prstGeom>
          <a:noFill/>
          <a:ln>
            <a:noFill/>
          </a:ln>
        </p:spPr>
        <p:txBody>
          <a:bodyPr spcFirstLastPara="1" wrap="square" lIns="91425" tIns="45700" rIns="91425" bIns="45700" anchor="b" anchorCtr="0">
            <a:normAutofit fontScale="90000"/>
          </a:bodyPr>
          <a:lstStyle/>
          <a:p>
            <a:pPr marL="0" lvl="0" indent="0" algn="ctr" rtl="0">
              <a:lnSpc>
                <a:spcPct val="90000"/>
              </a:lnSpc>
              <a:spcBef>
                <a:spcPts val="0"/>
              </a:spcBef>
              <a:spcAft>
                <a:spcPts val="0"/>
              </a:spcAft>
              <a:buClr>
                <a:schemeClr val="dk1"/>
              </a:buClr>
              <a:buSzPct val="100000"/>
              <a:buFont typeface="Calibri"/>
              <a:buNone/>
            </a:pPr>
            <a:endParaRPr dirty="0"/>
          </a:p>
          <a:p>
            <a:pPr marL="0" lvl="0" indent="0" algn="ctr" rtl="0">
              <a:lnSpc>
                <a:spcPct val="90000"/>
              </a:lnSpc>
              <a:spcBef>
                <a:spcPts val="0"/>
              </a:spcBef>
              <a:spcAft>
                <a:spcPts val="0"/>
              </a:spcAft>
              <a:buClr>
                <a:schemeClr val="dk1"/>
              </a:buClr>
              <a:buSzPct val="100000"/>
              <a:buFont typeface="Calibri"/>
              <a:buNone/>
            </a:pPr>
            <a:r>
              <a:rPr lang="en-US" dirty="0"/>
              <a:t>Bootcamp Overview:</a:t>
            </a:r>
            <a:endParaRPr dirty="0"/>
          </a:p>
          <a:p>
            <a:pPr marL="0" lvl="0" indent="0" algn="ctr" rtl="0">
              <a:lnSpc>
                <a:spcPct val="90000"/>
              </a:lnSpc>
              <a:spcBef>
                <a:spcPts val="0"/>
              </a:spcBef>
              <a:spcAft>
                <a:spcPts val="0"/>
              </a:spcAft>
              <a:buClr>
                <a:schemeClr val="dk1"/>
              </a:buClr>
              <a:buSzPct val="100000"/>
              <a:buFont typeface="Calibri"/>
              <a:buNone/>
            </a:pPr>
            <a:r>
              <a:rPr lang="en-US" dirty="0"/>
              <a:t>Machine Learning for</a:t>
            </a:r>
            <a:endParaRPr dirty="0"/>
          </a:p>
          <a:p>
            <a:pPr marL="0" lvl="0" indent="0" algn="ctr" rtl="0">
              <a:lnSpc>
                <a:spcPct val="90000"/>
              </a:lnSpc>
              <a:spcBef>
                <a:spcPts val="0"/>
              </a:spcBef>
              <a:spcAft>
                <a:spcPts val="0"/>
              </a:spcAft>
              <a:buClr>
                <a:schemeClr val="dk1"/>
              </a:buClr>
              <a:buSzPct val="100000"/>
              <a:buFont typeface="Calibri"/>
              <a:buNone/>
            </a:pPr>
            <a:r>
              <a:rPr lang="en-US" dirty="0"/>
              <a:t> Materials Science (ML4M)</a:t>
            </a:r>
            <a:endParaRPr dirty="0"/>
          </a:p>
        </p:txBody>
      </p:sp>
      <p:sp>
        <p:nvSpPr>
          <p:cNvPr id="176" name="Google Shape;176;p1"/>
          <p:cNvSpPr txBox="1">
            <a:spLocks noGrp="1"/>
          </p:cNvSpPr>
          <p:nvPr>
            <p:ph type="subTitle" idx="1"/>
          </p:nvPr>
        </p:nvSpPr>
        <p:spPr>
          <a:xfrm>
            <a:off x="1143000" y="2701528"/>
            <a:ext cx="6858000" cy="1241822"/>
          </a:xfrm>
          <a:prstGeom prst="rect">
            <a:avLst/>
          </a:prstGeom>
          <a:noFill/>
          <a:ln>
            <a:noFill/>
          </a:ln>
        </p:spPr>
        <p:txBody>
          <a:bodyPr spcFirstLastPara="1" wrap="square" lIns="91425" tIns="45700" rIns="91425" bIns="45700" anchor="t" anchorCtr="0">
            <a:normAutofit fontScale="92500" lnSpcReduction="10000"/>
          </a:bodyPr>
          <a:lstStyle/>
          <a:p>
            <a:pPr marL="0" lvl="0" indent="0" algn="ctr" rtl="0">
              <a:lnSpc>
                <a:spcPct val="90000"/>
              </a:lnSpc>
              <a:spcBef>
                <a:spcPts val="0"/>
              </a:spcBef>
              <a:spcAft>
                <a:spcPts val="0"/>
              </a:spcAft>
              <a:buClr>
                <a:schemeClr val="dk1"/>
              </a:buClr>
              <a:buSzPts val="1800"/>
              <a:buNone/>
            </a:pPr>
            <a:endParaRPr dirty="0"/>
          </a:p>
          <a:p>
            <a:pPr marL="0" lvl="0" indent="0" algn="ctr" rtl="0">
              <a:lnSpc>
                <a:spcPct val="90000"/>
              </a:lnSpc>
              <a:spcBef>
                <a:spcPts val="750"/>
              </a:spcBef>
              <a:spcAft>
                <a:spcPts val="0"/>
              </a:spcAft>
              <a:buClr>
                <a:schemeClr val="dk1"/>
              </a:buClr>
              <a:buSzPts val="1800"/>
              <a:buNone/>
            </a:pPr>
            <a:r>
              <a:rPr lang="en-US" dirty="0"/>
              <a:t>Ben Afflerbach, Dane Morgan </a:t>
            </a:r>
          </a:p>
          <a:p>
            <a:pPr marL="0" lvl="0" indent="0" algn="ctr" rtl="0">
              <a:lnSpc>
                <a:spcPct val="90000"/>
              </a:lnSpc>
              <a:spcBef>
                <a:spcPts val="750"/>
              </a:spcBef>
              <a:spcAft>
                <a:spcPts val="0"/>
              </a:spcAft>
              <a:buClr>
                <a:schemeClr val="dk1"/>
              </a:buClr>
              <a:buSzPts val="1800"/>
              <a:buNone/>
            </a:pPr>
            <a:r>
              <a:rPr lang="en-US" dirty="0"/>
              <a:t>July 19, 2023</a:t>
            </a:r>
          </a:p>
          <a:p>
            <a:pPr marL="0" lvl="0" indent="0" algn="ctr" rtl="0">
              <a:lnSpc>
                <a:spcPct val="90000"/>
              </a:lnSpc>
              <a:spcBef>
                <a:spcPts val="750"/>
              </a:spcBef>
              <a:spcAft>
                <a:spcPts val="0"/>
              </a:spcAft>
              <a:buClr>
                <a:schemeClr val="dk1"/>
              </a:buClr>
              <a:buSzPts val="1800"/>
              <a:buNone/>
            </a:pPr>
            <a:r>
              <a:rPr lang="en-US" dirty="0"/>
              <a:t>August 16, 2023</a:t>
            </a:r>
            <a:endParaRPr dirty="0"/>
          </a:p>
        </p:txBody>
      </p:sp>
    </p:spTree>
    <p:extLst>
      <p:ext uri="{BB962C8B-B14F-4D97-AF65-F5344CB8AC3E}">
        <p14:creationId xmlns:p14="http://schemas.microsoft.com/office/powerpoint/2010/main" val="22864467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E089EC-87E6-6A24-161C-C666B3C245A4}"/>
              </a:ext>
            </a:extLst>
          </p:cNvPr>
          <p:cNvSpPr>
            <a:spLocks noGrp="1"/>
          </p:cNvSpPr>
          <p:nvPr>
            <p:ph type="title"/>
          </p:nvPr>
        </p:nvSpPr>
        <p:spPr>
          <a:xfrm>
            <a:off x="54263" y="28164"/>
            <a:ext cx="9144000" cy="695232"/>
          </a:xfrm>
        </p:spPr>
        <p:txBody>
          <a:bodyPr/>
          <a:lstStyle/>
          <a:p>
            <a:pPr algn="l"/>
            <a:r>
              <a:rPr lang="en-US" dirty="0"/>
              <a:t>Subsampling (Pooling) in CNNs? (In Pictures)</a:t>
            </a:r>
          </a:p>
        </p:txBody>
      </p:sp>
      <p:graphicFrame>
        <p:nvGraphicFramePr>
          <p:cNvPr id="4" name="Table 3">
            <a:extLst>
              <a:ext uri="{FF2B5EF4-FFF2-40B4-BE49-F238E27FC236}">
                <a16:creationId xmlns:a16="http://schemas.microsoft.com/office/drawing/2014/main" id="{3A1B1E35-525D-4511-A810-CB1A6F6207BD}"/>
              </a:ext>
            </a:extLst>
          </p:cNvPr>
          <p:cNvGraphicFramePr>
            <a:graphicFrameLocks noGrp="1"/>
          </p:cNvGraphicFramePr>
          <p:nvPr>
            <p:extLst>
              <p:ext uri="{D42A27DB-BD31-4B8C-83A1-F6EECF244321}">
                <p14:modId xmlns:p14="http://schemas.microsoft.com/office/powerpoint/2010/main" val="2888645915"/>
              </p:ext>
            </p:extLst>
          </p:nvPr>
        </p:nvGraphicFramePr>
        <p:xfrm>
          <a:off x="591831" y="1557528"/>
          <a:ext cx="3245512" cy="2028444"/>
        </p:xfrm>
        <a:graphic>
          <a:graphicData uri="http://schemas.openxmlformats.org/drawingml/2006/table">
            <a:tbl>
              <a:tblPr firstRow="1" bandRow="1">
                <a:tableStyleId>{5C22544A-7EE6-4342-B048-85BDC9FD1C3A}</a:tableStyleId>
              </a:tblPr>
              <a:tblGrid>
                <a:gridCol w="811378">
                  <a:extLst>
                    <a:ext uri="{9D8B030D-6E8A-4147-A177-3AD203B41FA5}">
                      <a16:colId xmlns:a16="http://schemas.microsoft.com/office/drawing/2014/main" val="20000"/>
                    </a:ext>
                  </a:extLst>
                </a:gridCol>
                <a:gridCol w="811378">
                  <a:extLst>
                    <a:ext uri="{9D8B030D-6E8A-4147-A177-3AD203B41FA5}">
                      <a16:colId xmlns:a16="http://schemas.microsoft.com/office/drawing/2014/main" val="20001"/>
                    </a:ext>
                  </a:extLst>
                </a:gridCol>
                <a:gridCol w="811378">
                  <a:extLst>
                    <a:ext uri="{9D8B030D-6E8A-4147-A177-3AD203B41FA5}">
                      <a16:colId xmlns:a16="http://schemas.microsoft.com/office/drawing/2014/main" val="20002"/>
                    </a:ext>
                  </a:extLst>
                </a:gridCol>
                <a:gridCol w="811378">
                  <a:extLst>
                    <a:ext uri="{9D8B030D-6E8A-4147-A177-3AD203B41FA5}">
                      <a16:colId xmlns:a16="http://schemas.microsoft.com/office/drawing/2014/main" val="20003"/>
                    </a:ext>
                  </a:extLst>
                </a:gridCol>
              </a:tblGrid>
              <a:tr h="507111">
                <a:tc>
                  <a:txBody>
                    <a:bodyPr/>
                    <a:lstStyle/>
                    <a:p>
                      <a:pPr algn="ctr"/>
                      <a:r>
                        <a:rPr lang="en-US" sz="1500" b="0" dirty="0">
                          <a:solidFill>
                            <a:srgbClr val="C00000"/>
                          </a:solidFill>
                        </a:rPr>
                        <a:t>1</a:t>
                      </a:r>
                    </a:p>
                  </a:txBody>
                  <a:tcPr marL="121706" marR="121706" marT="60853" marB="6085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alpha val="52000"/>
                      </a:srgbClr>
                    </a:solidFill>
                  </a:tcPr>
                </a:tc>
                <a:tc>
                  <a:txBody>
                    <a:bodyPr/>
                    <a:lstStyle/>
                    <a:p>
                      <a:pPr algn="ctr"/>
                      <a:r>
                        <a:rPr lang="en-US" sz="1500" b="0" dirty="0">
                          <a:solidFill>
                            <a:srgbClr val="C00000"/>
                          </a:solidFill>
                        </a:rPr>
                        <a:t>3</a:t>
                      </a:r>
                    </a:p>
                  </a:txBody>
                  <a:tcPr marL="121706" marR="121706" marT="60853" marB="6085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alpha val="52000"/>
                      </a:srgbClr>
                    </a:solidFill>
                  </a:tcPr>
                </a:tc>
                <a:tc>
                  <a:txBody>
                    <a:bodyPr/>
                    <a:lstStyle/>
                    <a:p>
                      <a:pPr algn="ctr"/>
                      <a:r>
                        <a:rPr lang="en-US" sz="1500" b="0" dirty="0">
                          <a:solidFill>
                            <a:srgbClr val="C00000"/>
                          </a:solidFill>
                        </a:rPr>
                        <a:t>5</a:t>
                      </a:r>
                    </a:p>
                  </a:txBody>
                  <a:tcPr marL="121706" marR="121706" marT="60853" marB="6085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75000"/>
                        <a:alpha val="52000"/>
                      </a:schemeClr>
                    </a:solidFill>
                  </a:tcPr>
                </a:tc>
                <a:tc>
                  <a:txBody>
                    <a:bodyPr/>
                    <a:lstStyle/>
                    <a:p>
                      <a:pPr algn="ctr"/>
                      <a:r>
                        <a:rPr lang="en-US" sz="1500" b="0" dirty="0">
                          <a:solidFill>
                            <a:srgbClr val="C00000"/>
                          </a:solidFill>
                        </a:rPr>
                        <a:t>3</a:t>
                      </a:r>
                    </a:p>
                  </a:txBody>
                  <a:tcPr marL="121706" marR="121706" marT="60853" marB="6085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75000"/>
                        <a:alpha val="52000"/>
                      </a:schemeClr>
                    </a:solidFill>
                  </a:tcPr>
                </a:tc>
                <a:extLst>
                  <a:ext uri="{0D108BD9-81ED-4DB2-BD59-A6C34878D82A}">
                    <a16:rowId xmlns:a16="http://schemas.microsoft.com/office/drawing/2014/main" val="10000"/>
                  </a:ext>
                </a:extLst>
              </a:tr>
              <a:tr h="507111">
                <a:tc>
                  <a:txBody>
                    <a:bodyPr/>
                    <a:lstStyle/>
                    <a:p>
                      <a:pPr algn="ctr"/>
                      <a:r>
                        <a:rPr lang="en-US" sz="1500" dirty="0">
                          <a:solidFill>
                            <a:srgbClr val="C00000"/>
                          </a:solidFill>
                        </a:rPr>
                        <a:t>4</a:t>
                      </a:r>
                    </a:p>
                  </a:txBody>
                  <a:tcPr marL="121706" marR="121706" marT="60853" marB="6085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alpha val="52000"/>
                      </a:srgbClr>
                    </a:solidFill>
                  </a:tcPr>
                </a:tc>
                <a:tc>
                  <a:txBody>
                    <a:bodyPr/>
                    <a:lstStyle/>
                    <a:p>
                      <a:pPr algn="ctr"/>
                      <a:r>
                        <a:rPr lang="en-US" sz="1500" dirty="0">
                          <a:solidFill>
                            <a:srgbClr val="C00000"/>
                          </a:solidFill>
                        </a:rPr>
                        <a:t>2</a:t>
                      </a:r>
                    </a:p>
                  </a:txBody>
                  <a:tcPr marL="121706" marR="121706" marT="60853" marB="6085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alpha val="52000"/>
                      </a:srgbClr>
                    </a:solidFill>
                  </a:tcPr>
                </a:tc>
                <a:tc>
                  <a:txBody>
                    <a:bodyPr/>
                    <a:lstStyle/>
                    <a:p>
                      <a:pPr algn="ctr"/>
                      <a:r>
                        <a:rPr lang="en-US" sz="1500" dirty="0">
                          <a:solidFill>
                            <a:srgbClr val="C00000"/>
                          </a:solidFill>
                        </a:rPr>
                        <a:t>3</a:t>
                      </a:r>
                    </a:p>
                  </a:txBody>
                  <a:tcPr marL="121706" marR="121706" marT="60853" marB="6085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75000"/>
                        <a:alpha val="52000"/>
                      </a:schemeClr>
                    </a:solidFill>
                  </a:tcPr>
                </a:tc>
                <a:tc>
                  <a:txBody>
                    <a:bodyPr/>
                    <a:lstStyle/>
                    <a:p>
                      <a:pPr algn="ctr"/>
                      <a:r>
                        <a:rPr lang="en-US" sz="1500" dirty="0">
                          <a:solidFill>
                            <a:srgbClr val="C00000"/>
                          </a:solidFill>
                        </a:rPr>
                        <a:t>1</a:t>
                      </a:r>
                    </a:p>
                  </a:txBody>
                  <a:tcPr marL="121706" marR="121706" marT="60853" marB="6085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75000"/>
                        <a:alpha val="52000"/>
                      </a:schemeClr>
                    </a:solidFill>
                  </a:tcPr>
                </a:tc>
                <a:extLst>
                  <a:ext uri="{0D108BD9-81ED-4DB2-BD59-A6C34878D82A}">
                    <a16:rowId xmlns:a16="http://schemas.microsoft.com/office/drawing/2014/main" val="10001"/>
                  </a:ext>
                </a:extLst>
              </a:tr>
              <a:tr h="507111">
                <a:tc>
                  <a:txBody>
                    <a:bodyPr/>
                    <a:lstStyle/>
                    <a:p>
                      <a:pPr algn="ctr"/>
                      <a:r>
                        <a:rPr lang="en-US" sz="1500" dirty="0" err="1">
                          <a:solidFill>
                            <a:srgbClr val="C00000"/>
                          </a:solidFill>
                        </a:rPr>
                        <a:t>3</a:t>
                      </a:r>
                      <a:endParaRPr lang="en-US" sz="1500" dirty="0">
                        <a:solidFill>
                          <a:srgbClr val="C00000"/>
                        </a:solidFill>
                      </a:endParaRPr>
                    </a:p>
                  </a:txBody>
                  <a:tcPr marL="121706" marR="121706" marT="60853" marB="6085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8000">
                        <a:alpha val="51765"/>
                      </a:srgbClr>
                    </a:solidFill>
                  </a:tcPr>
                </a:tc>
                <a:tc>
                  <a:txBody>
                    <a:bodyPr/>
                    <a:lstStyle/>
                    <a:p>
                      <a:pPr algn="ctr"/>
                      <a:r>
                        <a:rPr lang="en-US" sz="1500" dirty="0">
                          <a:solidFill>
                            <a:srgbClr val="C00000"/>
                          </a:solidFill>
                        </a:rPr>
                        <a:t>1</a:t>
                      </a:r>
                    </a:p>
                  </a:txBody>
                  <a:tcPr marL="121706" marR="121706" marT="60853" marB="6085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8000">
                        <a:alpha val="51765"/>
                      </a:srgbClr>
                    </a:solidFill>
                  </a:tcPr>
                </a:tc>
                <a:tc>
                  <a:txBody>
                    <a:bodyPr/>
                    <a:lstStyle/>
                    <a:p>
                      <a:pPr algn="ctr"/>
                      <a:r>
                        <a:rPr lang="en-US" sz="1500" dirty="0">
                          <a:solidFill>
                            <a:srgbClr val="C00000"/>
                          </a:solidFill>
                        </a:rPr>
                        <a:t>1</a:t>
                      </a:r>
                    </a:p>
                  </a:txBody>
                  <a:tcPr marL="121706" marR="121706" marT="60853" marB="6085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00FF">
                        <a:alpha val="53725"/>
                      </a:srgbClr>
                    </a:solidFill>
                  </a:tcPr>
                </a:tc>
                <a:tc>
                  <a:txBody>
                    <a:bodyPr/>
                    <a:lstStyle/>
                    <a:p>
                      <a:pPr algn="ctr"/>
                      <a:r>
                        <a:rPr lang="en-US" sz="1500" dirty="0">
                          <a:solidFill>
                            <a:srgbClr val="C00000"/>
                          </a:solidFill>
                        </a:rPr>
                        <a:t>3</a:t>
                      </a:r>
                    </a:p>
                  </a:txBody>
                  <a:tcPr marL="121706" marR="121706" marT="60853" marB="6085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00FF">
                        <a:alpha val="53725"/>
                      </a:srgbClr>
                    </a:solidFill>
                  </a:tcPr>
                </a:tc>
                <a:extLst>
                  <a:ext uri="{0D108BD9-81ED-4DB2-BD59-A6C34878D82A}">
                    <a16:rowId xmlns:a16="http://schemas.microsoft.com/office/drawing/2014/main" val="10002"/>
                  </a:ext>
                </a:extLst>
              </a:tr>
              <a:tr h="507111">
                <a:tc>
                  <a:txBody>
                    <a:bodyPr/>
                    <a:lstStyle/>
                    <a:p>
                      <a:pPr algn="ctr"/>
                      <a:r>
                        <a:rPr lang="en-US" sz="1500" dirty="0">
                          <a:solidFill>
                            <a:srgbClr val="C00000"/>
                          </a:solidFill>
                        </a:rPr>
                        <a:t>0</a:t>
                      </a:r>
                    </a:p>
                  </a:txBody>
                  <a:tcPr marL="121706" marR="121706" marT="60853" marB="6085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8000">
                        <a:alpha val="51765"/>
                      </a:srgbClr>
                    </a:solidFill>
                  </a:tcPr>
                </a:tc>
                <a:tc>
                  <a:txBody>
                    <a:bodyPr/>
                    <a:lstStyle/>
                    <a:p>
                      <a:pPr algn="ctr"/>
                      <a:r>
                        <a:rPr lang="en-US" sz="1500" dirty="0">
                          <a:solidFill>
                            <a:srgbClr val="C00000"/>
                          </a:solidFill>
                        </a:rPr>
                        <a:t>1</a:t>
                      </a:r>
                    </a:p>
                  </a:txBody>
                  <a:tcPr marL="121706" marR="121706" marT="60853" marB="6085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8000">
                        <a:alpha val="51765"/>
                      </a:srgbClr>
                    </a:solidFill>
                  </a:tcPr>
                </a:tc>
                <a:tc>
                  <a:txBody>
                    <a:bodyPr/>
                    <a:lstStyle/>
                    <a:p>
                      <a:pPr algn="ctr"/>
                      <a:r>
                        <a:rPr lang="en-US" sz="1500" dirty="0">
                          <a:solidFill>
                            <a:srgbClr val="C00000"/>
                          </a:solidFill>
                        </a:rPr>
                        <a:t>0</a:t>
                      </a:r>
                    </a:p>
                  </a:txBody>
                  <a:tcPr marL="121706" marR="121706" marT="60853" marB="6085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00FF">
                        <a:alpha val="53725"/>
                      </a:srgbClr>
                    </a:solidFill>
                  </a:tcPr>
                </a:tc>
                <a:tc>
                  <a:txBody>
                    <a:bodyPr/>
                    <a:lstStyle/>
                    <a:p>
                      <a:pPr algn="ctr"/>
                      <a:r>
                        <a:rPr lang="en-US" sz="1500" dirty="0">
                          <a:solidFill>
                            <a:srgbClr val="C00000"/>
                          </a:solidFill>
                        </a:rPr>
                        <a:t>4</a:t>
                      </a:r>
                    </a:p>
                  </a:txBody>
                  <a:tcPr marL="121706" marR="121706" marT="60853" marB="6085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00FF">
                        <a:alpha val="53725"/>
                      </a:srgbClr>
                    </a:solidFill>
                  </a:tcPr>
                </a:tc>
                <a:extLst>
                  <a:ext uri="{0D108BD9-81ED-4DB2-BD59-A6C34878D82A}">
                    <a16:rowId xmlns:a16="http://schemas.microsoft.com/office/drawing/2014/main" val="10003"/>
                  </a:ext>
                </a:extLst>
              </a:tr>
            </a:tbl>
          </a:graphicData>
        </a:graphic>
      </p:graphicFrame>
      <p:sp>
        <p:nvSpPr>
          <p:cNvPr id="17" name="TextBox 16">
            <a:extLst>
              <a:ext uri="{FF2B5EF4-FFF2-40B4-BE49-F238E27FC236}">
                <a16:creationId xmlns:a16="http://schemas.microsoft.com/office/drawing/2014/main" id="{E5C49CCD-D39D-2775-7B35-A96D679F3707}"/>
              </a:ext>
            </a:extLst>
          </p:cNvPr>
          <p:cNvSpPr txBox="1"/>
          <p:nvPr/>
        </p:nvSpPr>
        <p:spPr>
          <a:xfrm>
            <a:off x="3942769" y="853881"/>
            <a:ext cx="4943372" cy="400110"/>
          </a:xfrm>
          <a:prstGeom prst="rect">
            <a:avLst/>
          </a:prstGeom>
          <a:noFill/>
        </p:spPr>
        <p:txBody>
          <a:bodyPr wrap="square" rtlCol="0">
            <a:spAutoFit/>
          </a:bodyPr>
          <a:lstStyle/>
          <a:p>
            <a:pPr algn="ctr"/>
            <a:r>
              <a:rPr lang="en-US" sz="2000" dirty="0" err="1"/>
              <a:t>MaxPool</a:t>
            </a:r>
            <a:r>
              <a:rPr lang="en-US" sz="2000" dirty="0"/>
              <a:t> with a 2×2 filter with </a:t>
            </a:r>
            <a:r>
              <a:rPr lang="en-US" sz="2000" b="1" dirty="0"/>
              <a:t>stride</a:t>
            </a:r>
            <a:r>
              <a:rPr lang="en-US" sz="2000" dirty="0"/>
              <a:t> of 2</a:t>
            </a:r>
          </a:p>
        </p:txBody>
      </p:sp>
      <p:sp>
        <p:nvSpPr>
          <p:cNvPr id="18" name="TextBox 17">
            <a:extLst>
              <a:ext uri="{FF2B5EF4-FFF2-40B4-BE49-F238E27FC236}">
                <a16:creationId xmlns:a16="http://schemas.microsoft.com/office/drawing/2014/main" id="{7BC9611F-B2F7-3E7A-2D05-4EF87FDCBCA0}"/>
              </a:ext>
            </a:extLst>
          </p:cNvPr>
          <p:cNvSpPr txBox="1"/>
          <p:nvPr/>
        </p:nvSpPr>
        <p:spPr>
          <a:xfrm>
            <a:off x="1408088" y="3720232"/>
            <a:ext cx="1612999" cy="369332"/>
          </a:xfrm>
          <a:prstGeom prst="rect">
            <a:avLst/>
          </a:prstGeom>
          <a:solidFill>
            <a:srgbClr val="F7615A"/>
          </a:solidFill>
        </p:spPr>
        <p:txBody>
          <a:bodyPr wrap="square" rtlCol="0">
            <a:spAutoFit/>
          </a:bodyPr>
          <a:lstStyle/>
          <a:p>
            <a:pPr algn="ctr"/>
            <a:r>
              <a:rPr lang="en-US" sz="1800" dirty="0">
                <a:solidFill>
                  <a:schemeClr val="bg1"/>
                </a:solidFill>
                <a:ea typeface="Garamond" charset="0"/>
                <a:cs typeface="Garamond" charset="0"/>
              </a:rPr>
              <a:t>Input Matrix</a:t>
            </a:r>
          </a:p>
        </p:txBody>
      </p:sp>
      <p:sp>
        <p:nvSpPr>
          <p:cNvPr id="19" name="TextBox 18">
            <a:extLst>
              <a:ext uri="{FF2B5EF4-FFF2-40B4-BE49-F238E27FC236}">
                <a16:creationId xmlns:a16="http://schemas.microsoft.com/office/drawing/2014/main" id="{B9332808-6251-5968-1FAB-471C80B9BB06}"/>
              </a:ext>
            </a:extLst>
          </p:cNvPr>
          <p:cNvSpPr txBox="1"/>
          <p:nvPr/>
        </p:nvSpPr>
        <p:spPr>
          <a:xfrm>
            <a:off x="5489669" y="3720232"/>
            <a:ext cx="1849572" cy="369332"/>
          </a:xfrm>
          <a:prstGeom prst="rect">
            <a:avLst/>
          </a:prstGeom>
          <a:solidFill>
            <a:srgbClr val="F7615A"/>
          </a:solidFill>
        </p:spPr>
        <p:txBody>
          <a:bodyPr wrap="square" rtlCol="0">
            <a:spAutoFit/>
          </a:bodyPr>
          <a:lstStyle/>
          <a:p>
            <a:pPr algn="ctr"/>
            <a:r>
              <a:rPr lang="en-US" sz="1800" dirty="0">
                <a:solidFill>
                  <a:schemeClr val="bg1"/>
                </a:solidFill>
                <a:ea typeface="Garamond" charset="0"/>
                <a:cs typeface="Garamond" charset="0"/>
              </a:rPr>
              <a:t>Output Matrix</a:t>
            </a:r>
          </a:p>
        </p:txBody>
      </p:sp>
      <p:graphicFrame>
        <p:nvGraphicFramePr>
          <p:cNvPr id="20" name="Table 19">
            <a:extLst>
              <a:ext uri="{FF2B5EF4-FFF2-40B4-BE49-F238E27FC236}">
                <a16:creationId xmlns:a16="http://schemas.microsoft.com/office/drawing/2014/main" id="{C332B8CF-25B4-0382-E814-4D265641F54C}"/>
              </a:ext>
            </a:extLst>
          </p:cNvPr>
          <p:cNvGraphicFramePr>
            <a:graphicFrameLocks noGrp="1"/>
          </p:cNvGraphicFramePr>
          <p:nvPr>
            <p:extLst>
              <p:ext uri="{D42A27DB-BD31-4B8C-83A1-F6EECF244321}">
                <p14:modId xmlns:p14="http://schemas.microsoft.com/office/powerpoint/2010/main" val="2785848840"/>
              </p:ext>
            </p:extLst>
          </p:nvPr>
        </p:nvGraphicFramePr>
        <p:xfrm>
          <a:off x="5547282" y="2062700"/>
          <a:ext cx="1622756" cy="1014222"/>
        </p:xfrm>
        <a:graphic>
          <a:graphicData uri="http://schemas.openxmlformats.org/drawingml/2006/table">
            <a:tbl>
              <a:tblPr firstRow="1" bandRow="1">
                <a:tableStyleId>{5C22544A-7EE6-4342-B048-85BDC9FD1C3A}</a:tableStyleId>
              </a:tblPr>
              <a:tblGrid>
                <a:gridCol w="811378">
                  <a:extLst>
                    <a:ext uri="{9D8B030D-6E8A-4147-A177-3AD203B41FA5}">
                      <a16:colId xmlns:a16="http://schemas.microsoft.com/office/drawing/2014/main" val="20000"/>
                    </a:ext>
                  </a:extLst>
                </a:gridCol>
                <a:gridCol w="811378">
                  <a:extLst>
                    <a:ext uri="{9D8B030D-6E8A-4147-A177-3AD203B41FA5}">
                      <a16:colId xmlns:a16="http://schemas.microsoft.com/office/drawing/2014/main" val="20001"/>
                    </a:ext>
                  </a:extLst>
                </a:gridCol>
              </a:tblGrid>
              <a:tr h="507111">
                <a:tc>
                  <a:txBody>
                    <a:bodyPr/>
                    <a:lstStyle/>
                    <a:p>
                      <a:pPr algn="ctr"/>
                      <a:r>
                        <a:rPr lang="en-US" sz="1500" b="0" dirty="0">
                          <a:solidFill>
                            <a:srgbClr val="C00000"/>
                          </a:solidFill>
                        </a:rPr>
                        <a:t>4</a:t>
                      </a:r>
                    </a:p>
                  </a:txBody>
                  <a:tcPr marL="121706" marR="121706" marT="60853" marB="6085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alpha val="52000"/>
                      </a:srgbClr>
                    </a:solidFill>
                  </a:tcPr>
                </a:tc>
                <a:tc>
                  <a:txBody>
                    <a:bodyPr/>
                    <a:lstStyle/>
                    <a:p>
                      <a:pPr algn="ctr"/>
                      <a:r>
                        <a:rPr lang="en-US" sz="1500" b="0" dirty="0">
                          <a:solidFill>
                            <a:srgbClr val="C00000"/>
                          </a:solidFill>
                        </a:rPr>
                        <a:t>5</a:t>
                      </a:r>
                    </a:p>
                  </a:txBody>
                  <a:tcPr marL="121706" marR="121706" marT="60853" marB="6085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75000"/>
                        <a:alpha val="53000"/>
                      </a:schemeClr>
                    </a:solidFill>
                  </a:tcPr>
                </a:tc>
                <a:extLst>
                  <a:ext uri="{0D108BD9-81ED-4DB2-BD59-A6C34878D82A}">
                    <a16:rowId xmlns:a16="http://schemas.microsoft.com/office/drawing/2014/main" val="10000"/>
                  </a:ext>
                </a:extLst>
              </a:tr>
              <a:tr h="507111">
                <a:tc>
                  <a:txBody>
                    <a:bodyPr/>
                    <a:lstStyle/>
                    <a:p>
                      <a:pPr algn="ctr"/>
                      <a:r>
                        <a:rPr lang="en-US" sz="1500" dirty="0">
                          <a:solidFill>
                            <a:srgbClr val="C00000"/>
                          </a:solidFill>
                        </a:rPr>
                        <a:t>3</a:t>
                      </a:r>
                    </a:p>
                  </a:txBody>
                  <a:tcPr marL="121706" marR="121706" marT="60853" marB="6085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8000">
                        <a:alpha val="53000"/>
                      </a:srgbClr>
                    </a:solidFill>
                  </a:tcPr>
                </a:tc>
                <a:tc>
                  <a:txBody>
                    <a:bodyPr/>
                    <a:lstStyle/>
                    <a:p>
                      <a:pPr algn="ctr"/>
                      <a:r>
                        <a:rPr lang="en-US" sz="1500" dirty="0">
                          <a:solidFill>
                            <a:srgbClr val="C00000"/>
                          </a:solidFill>
                        </a:rPr>
                        <a:t>4</a:t>
                      </a:r>
                    </a:p>
                  </a:txBody>
                  <a:tcPr marL="121706" marR="121706" marT="60853" marB="6085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00FF">
                        <a:alpha val="53000"/>
                      </a:srgbClr>
                    </a:solidFill>
                  </a:tcPr>
                </a:tc>
                <a:extLst>
                  <a:ext uri="{0D108BD9-81ED-4DB2-BD59-A6C34878D82A}">
                    <a16:rowId xmlns:a16="http://schemas.microsoft.com/office/drawing/2014/main" val="10001"/>
                  </a:ext>
                </a:extLst>
              </a:tr>
            </a:tbl>
          </a:graphicData>
        </a:graphic>
      </p:graphicFrame>
      <p:sp>
        <p:nvSpPr>
          <p:cNvPr id="9" name="TextBox 8">
            <a:extLst>
              <a:ext uri="{FF2B5EF4-FFF2-40B4-BE49-F238E27FC236}">
                <a16:creationId xmlns:a16="http://schemas.microsoft.com/office/drawing/2014/main" id="{F7528163-F15C-6AF2-7834-65091D90DFE3}"/>
              </a:ext>
            </a:extLst>
          </p:cNvPr>
          <p:cNvSpPr txBox="1"/>
          <p:nvPr/>
        </p:nvSpPr>
        <p:spPr>
          <a:xfrm>
            <a:off x="488939" y="4300677"/>
            <a:ext cx="8274648" cy="646331"/>
          </a:xfrm>
          <a:prstGeom prst="rect">
            <a:avLst/>
          </a:prstGeom>
          <a:noFill/>
        </p:spPr>
        <p:txBody>
          <a:bodyPr wrap="square">
            <a:spAutoFit/>
          </a:bodyPr>
          <a:lstStyle/>
          <a:p>
            <a:r>
              <a:rPr lang="en-US" sz="1800" dirty="0"/>
              <a:t>The Pooling just gives a new set of numbers which can then be used as input to a convolution, flattened, or something else, but is not input into an activation function</a:t>
            </a:r>
          </a:p>
        </p:txBody>
      </p:sp>
    </p:spTree>
    <p:extLst>
      <p:ext uri="{BB962C8B-B14F-4D97-AF65-F5344CB8AC3E}">
        <p14:creationId xmlns:p14="http://schemas.microsoft.com/office/powerpoint/2010/main" val="5567932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5C0402-E4DE-EE6A-B326-A46D7E690DB7}"/>
              </a:ext>
            </a:extLst>
          </p:cNvPr>
          <p:cNvSpPr>
            <a:spLocks noGrp="1"/>
          </p:cNvSpPr>
          <p:nvPr>
            <p:ph type="title"/>
          </p:nvPr>
        </p:nvSpPr>
        <p:spPr/>
        <p:txBody>
          <a:bodyPr/>
          <a:lstStyle/>
          <a:p>
            <a:r>
              <a:rPr lang="en-US" dirty="0">
                <a:solidFill>
                  <a:schemeClr val="tx1"/>
                </a:solidFill>
              </a:rPr>
              <a:t>A Simple CNN</a:t>
            </a:r>
          </a:p>
        </p:txBody>
      </p:sp>
      <p:sp>
        <p:nvSpPr>
          <p:cNvPr id="5" name="TextBox 4">
            <a:extLst>
              <a:ext uri="{FF2B5EF4-FFF2-40B4-BE49-F238E27FC236}">
                <a16:creationId xmlns:a16="http://schemas.microsoft.com/office/drawing/2014/main" id="{6AA1460D-0AC8-ADCD-6BA2-1DE5F90030F0}"/>
              </a:ext>
            </a:extLst>
          </p:cNvPr>
          <p:cNvSpPr txBox="1"/>
          <p:nvPr/>
        </p:nvSpPr>
        <p:spPr>
          <a:xfrm>
            <a:off x="0" y="4919796"/>
            <a:ext cx="4638674" cy="184666"/>
          </a:xfrm>
          <a:prstGeom prst="rect">
            <a:avLst/>
          </a:prstGeom>
          <a:noFill/>
        </p:spPr>
        <p:txBody>
          <a:bodyPr wrap="square">
            <a:sp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prstClr val="black"/>
                </a:solidFill>
                <a:effectLst/>
                <a:uLnTx/>
                <a:uFillTx/>
                <a:latin typeface="Calibri" panose="020F0502020204030204"/>
                <a:ea typeface="+mn-ea"/>
                <a:cs typeface="+mn-cs"/>
              </a:rPr>
              <a:t>Figure modified from: https://www.v7labs.com/blog/convolutional-neural-networks-guide</a:t>
            </a:r>
          </a:p>
        </p:txBody>
      </p:sp>
      <p:sp>
        <p:nvSpPr>
          <p:cNvPr id="20" name="Rectangle 19">
            <a:extLst>
              <a:ext uri="{FF2B5EF4-FFF2-40B4-BE49-F238E27FC236}">
                <a16:creationId xmlns:a16="http://schemas.microsoft.com/office/drawing/2014/main" id="{69DE640C-3896-1815-BFCE-96C192CA3B57}"/>
              </a:ext>
            </a:extLst>
          </p:cNvPr>
          <p:cNvSpPr/>
          <p:nvPr/>
        </p:nvSpPr>
        <p:spPr>
          <a:xfrm>
            <a:off x="1504369" y="1757382"/>
            <a:ext cx="910000" cy="91000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21" name="Group 20">
            <a:extLst>
              <a:ext uri="{FF2B5EF4-FFF2-40B4-BE49-F238E27FC236}">
                <a16:creationId xmlns:a16="http://schemas.microsoft.com/office/drawing/2014/main" id="{163173EB-5134-A24D-DDD6-50A088E8D9F1}"/>
              </a:ext>
            </a:extLst>
          </p:cNvPr>
          <p:cNvGrpSpPr/>
          <p:nvPr/>
        </p:nvGrpSpPr>
        <p:grpSpPr>
          <a:xfrm>
            <a:off x="2810907" y="1667216"/>
            <a:ext cx="1018927" cy="1090333"/>
            <a:chOff x="1572156" y="1812649"/>
            <a:chExt cx="1018927" cy="1090333"/>
          </a:xfrm>
        </p:grpSpPr>
        <p:sp>
          <p:nvSpPr>
            <p:cNvPr id="24" name="Rectangle 23">
              <a:extLst>
                <a:ext uri="{FF2B5EF4-FFF2-40B4-BE49-F238E27FC236}">
                  <a16:creationId xmlns:a16="http://schemas.microsoft.com/office/drawing/2014/main" id="{FD327C4B-CBCE-DAEC-DDCE-17A45FAAC926}"/>
                </a:ext>
              </a:extLst>
            </p:cNvPr>
            <p:cNvSpPr/>
            <p:nvPr/>
          </p:nvSpPr>
          <p:spPr>
            <a:xfrm>
              <a:off x="1572156" y="1812649"/>
              <a:ext cx="790576" cy="790576"/>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5" name="Rectangle 24">
              <a:extLst>
                <a:ext uri="{FF2B5EF4-FFF2-40B4-BE49-F238E27FC236}">
                  <a16:creationId xmlns:a16="http://schemas.microsoft.com/office/drawing/2014/main" id="{FCC3F44E-B9FC-F4D5-47D8-438C1B34B680}"/>
                </a:ext>
              </a:extLst>
            </p:cNvPr>
            <p:cNvSpPr/>
            <p:nvPr/>
          </p:nvSpPr>
          <p:spPr>
            <a:xfrm>
              <a:off x="1682495" y="1957558"/>
              <a:ext cx="790576" cy="790576"/>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7" name="Rectangle 26">
              <a:extLst>
                <a:ext uri="{FF2B5EF4-FFF2-40B4-BE49-F238E27FC236}">
                  <a16:creationId xmlns:a16="http://schemas.microsoft.com/office/drawing/2014/main" id="{70342CAF-9BE0-59FC-553B-F0E9C257B1D9}"/>
                </a:ext>
              </a:extLst>
            </p:cNvPr>
            <p:cNvSpPr/>
            <p:nvPr/>
          </p:nvSpPr>
          <p:spPr>
            <a:xfrm>
              <a:off x="1800507" y="2112406"/>
              <a:ext cx="790576" cy="790576"/>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28" name="TextBox 27">
            <a:extLst>
              <a:ext uri="{FF2B5EF4-FFF2-40B4-BE49-F238E27FC236}">
                <a16:creationId xmlns:a16="http://schemas.microsoft.com/office/drawing/2014/main" id="{A6094E38-B6BB-6876-C0B2-4623446C3118}"/>
              </a:ext>
            </a:extLst>
          </p:cNvPr>
          <p:cNvSpPr txBox="1"/>
          <p:nvPr/>
        </p:nvSpPr>
        <p:spPr>
          <a:xfrm>
            <a:off x="5738728" y="3282845"/>
            <a:ext cx="1293880" cy="507831"/>
          </a:xfrm>
          <a:prstGeom prst="rect">
            <a:avLst/>
          </a:prstGeom>
          <a:noFill/>
        </p:spPr>
        <p:txBody>
          <a:bodyPr wrap="none" rtlCol="0">
            <a:sp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prstClr val="black"/>
                </a:solidFill>
                <a:effectLst/>
                <a:uLnTx/>
                <a:uFillTx/>
                <a:latin typeface="Calibri" panose="020F0502020204030204"/>
                <a:ea typeface="+mn-ea"/>
                <a:cs typeface="+mn-cs"/>
              </a:rPr>
              <a:t>Fully connected</a:t>
            </a:r>
          </a:p>
          <a:p>
            <a:pPr marL="0" marR="0" lvl="0" indent="0" algn="l" defTabSz="685783"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prstClr val="black"/>
                </a:solidFill>
                <a:effectLst/>
                <a:uLnTx/>
                <a:uFillTx/>
                <a:latin typeface="Calibri" panose="020F0502020204030204"/>
                <a:ea typeface="+mn-ea"/>
                <a:cs typeface="+mn-cs"/>
              </a:rPr>
              <a:t>588x1</a:t>
            </a:r>
          </a:p>
        </p:txBody>
      </p:sp>
      <p:sp>
        <p:nvSpPr>
          <p:cNvPr id="29" name="TextBox 28">
            <a:extLst>
              <a:ext uri="{FF2B5EF4-FFF2-40B4-BE49-F238E27FC236}">
                <a16:creationId xmlns:a16="http://schemas.microsoft.com/office/drawing/2014/main" id="{C50A062F-E455-8350-E9ED-1C8B1E338621}"/>
              </a:ext>
            </a:extLst>
          </p:cNvPr>
          <p:cNvSpPr txBox="1"/>
          <p:nvPr/>
        </p:nvSpPr>
        <p:spPr>
          <a:xfrm>
            <a:off x="2792410" y="2799414"/>
            <a:ext cx="1179903" cy="738664"/>
          </a:xfrm>
          <a:prstGeom prst="rect">
            <a:avLst/>
          </a:prstGeom>
          <a:noFill/>
        </p:spPr>
        <p:txBody>
          <a:bodyPr wrap="square" rtlCol="0">
            <a:spAutoFit/>
          </a:bodyPr>
          <a:lstStyle/>
          <a:p>
            <a:r>
              <a:rPr lang="en-US" sz="1400" dirty="0"/>
              <a:t>Convolution 3x3, stride 1 29x29x3</a:t>
            </a:r>
          </a:p>
        </p:txBody>
      </p:sp>
      <p:sp>
        <p:nvSpPr>
          <p:cNvPr id="30" name="Right Arrow 22">
            <a:extLst>
              <a:ext uri="{FF2B5EF4-FFF2-40B4-BE49-F238E27FC236}">
                <a16:creationId xmlns:a16="http://schemas.microsoft.com/office/drawing/2014/main" id="{248D076B-E223-B872-7ABE-B9BB9D37EF71}"/>
              </a:ext>
            </a:extLst>
          </p:cNvPr>
          <p:cNvSpPr/>
          <p:nvPr/>
        </p:nvSpPr>
        <p:spPr>
          <a:xfrm>
            <a:off x="2442281" y="2034701"/>
            <a:ext cx="340714" cy="355362"/>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1" name="TextBox 30">
            <a:extLst>
              <a:ext uri="{FF2B5EF4-FFF2-40B4-BE49-F238E27FC236}">
                <a16:creationId xmlns:a16="http://schemas.microsoft.com/office/drawing/2014/main" id="{A9E72284-4E6F-2EF5-E8BA-409E05828172}"/>
              </a:ext>
            </a:extLst>
          </p:cNvPr>
          <p:cNvSpPr txBox="1"/>
          <p:nvPr/>
        </p:nvSpPr>
        <p:spPr>
          <a:xfrm>
            <a:off x="3972314" y="2807691"/>
            <a:ext cx="1512743" cy="738664"/>
          </a:xfrm>
          <a:prstGeom prst="rect">
            <a:avLst/>
          </a:prstGeom>
          <a:noFill/>
        </p:spPr>
        <p:txBody>
          <a:bodyPr wrap="square" rtlCol="0">
            <a:sp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Max Pool</a:t>
            </a:r>
          </a:p>
          <a:p>
            <a:pPr marL="0" marR="0" lvl="0" indent="0" algn="l" defTabSz="685783"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2x2, stride 2 14x14x3</a:t>
            </a:r>
          </a:p>
        </p:txBody>
      </p:sp>
      <p:sp>
        <p:nvSpPr>
          <p:cNvPr id="32" name="Right Arrow 37">
            <a:extLst>
              <a:ext uri="{FF2B5EF4-FFF2-40B4-BE49-F238E27FC236}">
                <a16:creationId xmlns:a16="http://schemas.microsoft.com/office/drawing/2014/main" id="{97CD956F-87EA-74AB-7149-0B3A81CF7D1D}"/>
              </a:ext>
            </a:extLst>
          </p:cNvPr>
          <p:cNvSpPr/>
          <p:nvPr/>
        </p:nvSpPr>
        <p:spPr>
          <a:xfrm>
            <a:off x="3885658" y="2006899"/>
            <a:ext cx="340714" cy="355362"/>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33" name="Group 32">
            <a:extLst>
              <a:ext uri="{FF2B5EF4-FFF2-40B4-BE49-F238E27FC236}">
                <a16:creationId xmlns:a16="http://schemas.microsoft.com/office/drawing/2014/main" id="{79A7DE3C-72AC-0F63-24D9-68164B199EFD}"/>
              </a:ext>
            </a:extLst>
          </p:cNvPr>
          <p:cNvGrpSpPr/>
          <p:nvPr/>
        </p:nvGrpSpPr>
        <p:grpSpPr>
          <a:xfrm>
            <a:off x="4255663" y="1894738"/>
            <a:ext cx="632674" cy="677012"/>
            <a:chOff x="1572156" y="1812649"/>
            <a:chExt cx="1018927" cy="1090333"/>
          </a:xfrm>
        </p:grpSpPr>
        <p:sp>
          <p:nvSpPr>
            <p:cNvPr id="34" name="Rectangle 33">
              <a:extLst>
                <a:ext uri="{FF2B5EF4-FFF2-40B4-BE49-F238E27FC236}">
                  <a16:creationId xmlns:a16="http://schemas.microsoft.com/office/drawing/2014/main" id="{B4893BF5-0824-2339-1C76-7BDAC12C727A}"/>
                </a:ext>
              </a:extLst>
            </p:cNvPr>
            <p:cNvSpPr/>
            <p:nvPr/>
          </p:nvSpPr>
          <p:spPr>
            <a:xfrm>
              <a:off x="1572156" y="1812649"/>
              <a:ext cx="790576" cy="790576"/>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5" name="Rectangle 34">
              <a:extLst>
                <a:ext uri="{FF2B5EF4-FFF2-40B4-BE49-F238E27FC236}">
                  <a16:creationId xmlns:a16="http://schemas.microsoft.com/office/drawing/2014/main" id="{9EDFC2A3-979C-4DEB-2331-F8D390282E59}"/>
                </a:ext>
              </a:extLst>
            </p:cNvPr>
            <p:cNvSpPr/>
            <p:nvPr/>
          </p:nvSpPr>
          <p:spPr>
            <a:xfrm>
              <a:off x="1682495" y="1957558"/>
              <a:ext cx="790576" cy="790576"/>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 name="Rectangle 35">
              <a:extLst>
                <a:ext uri="{FF2B5EF4-FFF2-40B4-BE49-F238E27FC236}">
                  <a16:creationId xmlns:a16="http://schemas.microsoft.com/office/drawing/2014/main" id="{7E4F0E07-75D4-E9C7-8C18-F3223F758249}"/>
                </a:ext>
              </a:extLst>
            </p:cNvPr>
            <p:cNvSpPr/>
            <p:nvPr/>
          </p:nvSpPr>
          <p:spPr>
            <a:xfrm>
              <a:off x="1800507" y="2112406"/>
              <a:ext cx="790576" cy="790576"/>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43" name="Right Arrow 44">
            <a:extLst>
              <a:ext uri="{FF2B5EF4-FFF2-40B4-BE49-F238E27FC236}">
                <a16:creationId xmlns:a16="http://schemas.microsoft.com/office/drawing/2014/main" id="{F8635936-3C42-8D08-17B3-58917086D0DC}"/>
              </a:ext>
            </a:extLst>
          </p:cNvPr>
          <p:cNvSpPr/>
          <p:nvPr/>
        </p:nvSpPr>
        <p:spPr>
          <a:xfrm>
            <a:off x="4945708" y="2025558"/>
            <a:ext cx="340714" cy="355362"/>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4" name="TextBox 43">
            <a:extLst>
              <a:ext uri="{FF2B5EF4-FFF2-40B4-BE49-F238E27FC236}">
                <a16:creationId xmlns:a16="http://schemas.microsoft.com/office/drawing/2014/main" id="{828D2439-E9C4-AF28-9578-9101A00EF840}"/>
              </a:ext>
            </a:extLst>
          </p:cNvPr>
          <p:cNvSpPr txBox="1"/>
          <p:nvPr/>
        </p:nvSpPr>
        <p:spPr>
          <a:xfrm>
            <a:off x="1588622" y="2800656"/>
            <a:ext cx="843355" cy="523220"/>
          </a:xfrm>
          <a:prstGeom prst="rect">
            <a:avLst/>
          </a:prstGeom>
          <a:noFill/>
        </p:spPr>
        <p:txBody>
          <a:bodyPr wrap="square" rtlCol="0">
            <a:sp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Input 32x32x1</a:t>
            </a:r>
          </a:p>
        </p:txBody>
      </p:sp>
      <p:sp>
        <p:nvSpPr>
          <p:cNvPr id="49" name="TextBox 48">
            <a:extLst>
              <a:ext uri="{FF2B5EF4-FFF2-40B4-BE49-F238E27FC236}">
                <a16:creationId xmlns:a16="http://schemas.microsoft.com/office/drawing/2014/main" id="{BDFF3541-0D95-65D0-A7C7-D47C94D5A439}"/>
              </a:ext>
            </a:extLst>
          </p:cNvPr>
          <p:cNvSpPr txBox="1"/>
          <p:nvPr/>
        </p:nvSpPr>
        <p:spPr>
          <a:xfrm>
            <a:off x="5116065" y="3286356"/>
            <a:ext cx="858383" cy="523220"/>
          </a:xfrm>
          <a:prstGeom prst="rect">
            <a:avLst/>
          </a:prstGeom>
          <a:noFill/>
        </p:spPr>
        <p:txBody>
          <a:bodyPr wrap="square" rtlCol="0">
            <a:sp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Flatten </a:t>
            </a:r>
          </a:p>
          <a:p>
            <a:pPr marL="0" marR="0" lvl="0" indent="0" algn="l" defTabSz="685783"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588x1</a:t>
            </a:r>
          </a:p>
        </p:txBody>
      </p:sp>
      <p:grpSp>
        <p:nvGrpSpPr>
          <p:cNvPr id="50" name="Group 49">
            <a:extLst>
              <a:ext uri="{FF2B5EF4-FFF2-40B4-BE49-F238E27FC236}">
                <a16:creationId xmlns:a16="http://schemas.microsoft.com/office/drawing/2014/main" id="{AE9381B0-EC48-4618-9447-2E07784A03B8}"/>
              </a:ext>
            </a:extLst>
          </p:cNvPr>
          <p:cNvGrpSpPr/>
          <p:nvPr/>
        </p:nvGrpSpPr>
        <p:grpSpPr>
          <a:xfrm>
            <a:off x="5309402" y="1219322"/>
            <a:ext cx="523220" cy="1969390"/>
            <a:chOff x="3975900" y="1362270"/>
            <a:chExt cx="523220" cy="1969390"/>
          </a:xfrm>
        </p:grpSpPr>
        <p:grpSp>
          <p:nvGrpSpPr>
            <p:cNvPr id="51" name="Group 50">
              <a:extLst>
                <a:ext uri="{FF2B5EF4-FFF2-40B4-BE49-F238E27FC236}">
                  <a16:creationId xmlns:a16="http://schemas.microsoft.com/office/drawing/2014/main" id="{46CC7461-CAA8-994C-55C2-E9E5B743DD01}"/>
                </a:ext>
              </a:extLst>
            </p:cNvPr>
            <p:cNvGrpSpPr/>
            <p:nvPr/>
          </p:nvGrpSpPr>
          <p:grpSpPr>
            <a:xfrm>
              <a:off x="3998984" y="1362270"/>
              <a:ext cx="273302" cy="1969390"/>
              <a:chOff x="3998984" y="1362270"/>
              <a:chExt cx="273302" cy="1969390"/>
            </a:xfrm>
          </p:grpSpPr>
          <p:sp>
            <p:nvSpPr>
              <p:cNvPr id="53" name="Oval 52">
                <a:extLst>
                  <a:ext uri="{FF2B5EF4-FFF2-40B4-BE49-F238E27FC236}">
                    <a16:creationId xmlns:a16="http://schemas.microsoft.com/office/drawing/2014/main" id="{B27B557C-865E-4575-E1AE-1B8B32939589}"/>
                  </a:ext>
                </a:extLst>
              </p:cNvPr>
              <p:cNvSpPr/>
              <p:nvPr/>
            </p:nvSpPr>
            <p:spPr>
              <a:xfrm>
                <a:off x="3998984" y="1362270"/>
                <a:ext cx="254139" cy="254139"/>
              </a:xfrm>
              <a:prstGeom prst="ellipse">
                <a:avLst/>
              </a:prstGeom>
              <a:solidFill>
                <a:schemeClr val="accent1">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5" name="Oval 54">
                <a:extLst>
                  <a:ext uri="{FF2B5EF4-FFF2-40B4-BE49-F238E27FC236}">
                    <a16:creationId xmlns:a16="http://schemas.microsoft.com/office/drawing/2014/main" id="{8A95C3B6-7456-0845-4B05-88CEA0FA3C1B}"/>
                  </a:ext>
                </a:extLst>
              </p:cNvPr>
              <p:cNvSpPr/>
              <p:nvPr/>
            </p:nvSpPr>
            <p:spPr>
              <a:xfrm>
                <a:off x="3998984" y="1722193"/>
                <a:ext cx="254139" cy="254139"/>
              </a:xfrm>
              <a:prstGeom prst="ellipse">
                <a:avLst/>
              </a:prstGeom>
              <a:solidFill>
                <a:schemeClr val="accent1">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8" name="Oval 57">
                <a:extLst>
                  <a:ext uri="{FF2B5EF4-FFF2-40B4-BE49-F238E27FC236}">
                    <a16:creationId xmlns:a16="http://schemas.microsoft.com/office/drawing/2014/main" id="{9F79CB15-37DA-3AFE-DBDC-2854B853D419}"/>
                  </a:ext>
                </a:extLst>
              </p:cNvPr>
              <p:cNvSpPr/>
              <p:nvPr/>
            </p:nvSpPr>
            <p:spPr>
              <a:xfrm>
                <a:off x="3998984" y="2095655"/>
                <a:ext cx="254139" cy="254139"/>
              </a:xfrm>
              <a:prstGeom prst="ellipse">
                <a:avLst/>
              </a:prstGeom>
              <a:solidFill>
                <a:schemeClr val="accent1">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9" name="Oval 58">
                <a:extLst>
                  <a:ext uri="{FF2B5EF4-FFF2-40B4-BE49-F238E27FC236}">
                    <a16:creationId xmlns:a16="http://schemas.microsoft.com/office/drawing/2014/main" id="{BB8ED52C-69E5-D4BE-85A1-9D93A2C6C178}"/>
                  </a:ext>
                </a:extLst>
              </p:cNvPr>
              <p:cNvSpPr/>
              <p:nvPr/>
            </p:nvSpPr>
            <p:spPr>
              <a:xfrm>
                <a:off x="4018147" y="3077521"/>
                <a:ext cx="254139" cy="254139"/>
              </a:xfrm>
              <a:prstGeom prst="ellipse">
                <a:avLst/>
              </a:prstGeom>
              <a:solidFill>
                <a:schemeClr val="accent1">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52" name="TextBox 51">
              <a:extLst>
                <a:ext uri="{FF2B5EF4-FFF2-40B4-BE49-F238E27FC236}">
                  <a16:creationId xmlns:a16="http://schemas.microsoft.com/office/drawing/2014/main" id="{7F5DCD59-F1BC-73D4-9B94-E3641E9C1157}"/>
                </a:ext>
              </a:extLst>
            </p:cNvPr>
            <p:cNvSpPr txBox="1"/>
            <p:nvPr/>
          </p:nvSpPr>
          <p:spPr>
            <a:xfrm rot="5400000">
              <a:off x="3926127" y="2442449"/>
              <a:ext cx="622765" cy="523220"/>
            </a:xfrm>
            <a:prstGeom prst="rect">
              <a:avLst/>
            </a:prstGeom>
            <a:noFill/>
          </p:spPr>
          <p:txBody>
            <a:bodyPr wrap="square" rtlCol="0">
              <a:sp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 .</a:t>
              </a:r>
            </a:p>
          </p:txBody>
        </p:sp>
      </p:grpSp>
      <p:cxnSp>
        <p:nvCxnSpPr>
          <p:cNvPr id="3136" name="Straight Connector 3135">
            <a:extLst>
              <a:ext uri="{FF2B5EF4-FFF2-40B4-BE49-F238E27FC236}">
                <a16:creationId xmlns:a16="http://schemas.microsoft.com/office/drawing/2014/main" id="{146E5267-689A-F478-085B-D57B1E035C7E}"/>
              </a:ext>
            </a:extLst>
          </p:cNvPr>
          <p:cNvCxnSpPr>
            <a:cxnSpLocks/>
            <a:stCxn id="53" idx="6"/>
            <a:endCxn id="3171" idx="2"/>
          </p:cNvCxnSpPr>
          <p:nvPr/>
        </p:nvCxnSpPr>
        <p:spPr>
          <a:xfrm>
            <a:off x="5586625" y="1346392"/>
            <a:ext cx="305622" cy="35992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137" name="Straight Connector 3136">
            <a:extLst>
              <a:ext uri="{FF2B5EF4-FFF2-40B4-BE49-F238E27FC236}">
                <a16:creationId xmlns:a16="http://schemas.microsoft.com/office/drawing/2014/main" id="{01BCD93C-67DE-84E0-8D03-25EA35BBFBBC}"/>
              </a:ext>
            </a:extLst>
          </p:cNvPr>
          <p:cNvCxnSpPr>
            <a:cxnSpLocks/>
          </p:cNvCxnSpPr>
          <p:nvPr/>
        </p:nvCxnSpPr>
        <p:spPr>
          <a:xfrm>
            <a:off x="5586625" y="1346392"/>
            <a:ext cx="305622" cy="35992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139" name="Straight Connector 3138">
            <a:extLst>
              <a:ext uri="{FF2B5EF4-FFF2-40B4-BE49-F238E27FC236}">
                <a16:creationId xmlns:a16="http://schemas.microsoft.com/office/drawing/2014/main" id="{9278AB4E-C98C-0E63-1ABE-3C54FF5934BD}"/>
              </a:ext>
            </a:extLst>
          </p:cNvPr>
          <p:cNvCxnSpPr>
            <a:cxnSpLocks/>
          </p:cNvCxnSpPr>
          <p:nvPr/>
        </p:nvCxnSpPr>
        <p:spPr>
          <a:xfrm>
            <a:off x="5586625" y="1346392"/>
            <a:ext cx="305622" cy="35992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140" name="Straight Connector 3139">
            <a:extLst>
              <a:ext uri="{FF2B5EF4-FFF2-40B4-BE49-F238E27FC236}">
                <a16:creationId xmlns:a16="http://schemas.microsoft.com/office/drawing/2014/main" id="{79782E32-EDE0-1C48-D7D3-D243AF78041B}"/>
              </a:ext>
            </a:extLst>
          </p:cNvPr>
          <p:cNvCxnSpPr>
            <a:cxnSpLocks/>
            <a:stCxn id="53" idx="6"/>
            <a:endCxn id="3172" idx="2"/>
          </p:cNvCxnSpPr>
          <p:nvPr/>
        </p:nvCxnSpPr>
        <p:spPr>
          <a:xfrm>
            <a:off x="5586625" y="1346392"/>
            <a:ext cx="305622" cy="733385"/>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142" name="Straight Connector 3141">
            <a:extLst>
              <a:ext uri="{FF2B5EF4-FFF2-40B4-BE49-F238E27FC236}">
                <a16:creationId xmlns:a16="http://schemas.microsoft.com/office/drawing/2014/main" id="{E040FBC1-5FFE-1645-BFC7-B169C7A8F3D3}"/>
              </a:ext>
            </a:extLst>
          </p:cNvPr>
          <p:cNvCxnSpPr>
            <a:cxnSpLocks/>
          </p:cNvCxnSpPr>
          <p:nvPr/>
        </p:nvCxnSpPr>
        <p:spPr>
          <a:xfrm>
            <a:off x="5586625" y="1346392"/>
            <a:ext cx="305622" cy="733385"/>
          </a:xfrm>
          <a:prstGeom prst="line">
            <a:avLst/>
          </a:prstGeom>
          <a:ln w="12700"/>
        </p:spPr>
        <p:style>
          <a:lnRef idx="1">
            <a:schemeClr val="accent1"/>
          </a:lnRef>
          <a:fillRef idx="0">
            <a:schemeClr val="accent1"/>
          </a:fillRef>
          <a:effectRef idx="0">
            <a:schemeClr val="accent1"/>
          </a:effectRef>
          <a:fontRef idx="minor">
            <a:schemeClr val="tx1"/>
          </a:fontRef>
        </p:style>
      </p:cxnSp>
      <p:grpSp>
        <p:nvGrpSpPr>
          <p:cNvPr id="3143" name="Group 3142">
            <a:extLst>
              <a:ext uri="{FF2B5EF4-FFF2-40B4-BE49-F238E27FC236}">
                <a16:creationId xmlns:a16="http://schemas.microsoft.com/office/drawing/2014/main" id="{B175C0C3-004E-ABF0-E0B0-1903B9C47E26}"/>
              </a:ext>
            </a:extLst>
          </p:cNvPr>
          <p:cNvGrpSpPr/>
          <p:nvPr/>
        </p:nvGrpSpPr>
        <p:grpSpPr>
          <a:xfrm>
            <a:off x="5586625" y="1346392"/>
            <a:ext cx="324785" cy="1715251"/>
            <a:chOff x="4253123" y="1346392"/>
            <a:chExt cx="324785" cy="1715251"/>
          </a:xfrm>
        </p:grpSpPr>
        <p:cxnSp>
          <p:nvCxnSpPr>
            <p:cNvPr id="3145" name="Straight Connector 3144">
              <a:extLst>
                <a:ext uri="{FF2B5EF4-FFF2-40B4-BE49-F238E27FC236}">
                  <a16:creationId xmlns:a16="http://schemas.microsoft.com/office/drawing/2014/main" id="{419A95C9-5076-7B77-F2B6-86AB3EFD6BA9}"/>
                </a:ext>
              </a:extLst>
            </p:cNvPr>
            <p:cNvCxnSpPr>
              <a:cxnSpLocks/>
              <a:stCxn id="53" idx="6"/>
              <a:endCxn id="3170" idx="2"/>
            </p:cNvCxnSpPr>
            <p:nvPr/>
          </p:nvCxnSpPr>
          <p:spPr>
            <a:xfrm>
              <a:off x="4253123" y="1346392"/>
              <a:ext cx="305622"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146" name="Straight Connector 3145">
              <a:extLst>
                <a:ext uri="{FF2B5EF4-FFF2-40B4-BE49-F238E27FC236}">
                  <a16:creationId xmlns:a16="http://schemas.microsoft.com/office/drawing/2014/main" id="{0D573E0A-9786-ACB1-33DE-BFBC3D258693}"/>
                </a:ext>
              </a:extLst>
            </p:cNvPr>
            <p:cNvCxnSpPr>
              <a:cxnSpLocks/>
            </p:cNvCxnSpPr>
            <p:nvPr/>
          </p:nvCxnSpPr>
          <p:spPr>
            <a:xfrm>
              <a:off x="4253123" y="1489340"/>
              <a:ext cx="305622" cy="35992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147" name="Straight Connector 3146">
              <a:extLst>
                <a:ext uri="{FF2B5EF4-FFF2-40B4-BE49-F238E27FC236}">
                  <a16:creationId xmlns:a16="http://schemas.microsoft.com/office/drawing/2014/main" id="{31F41B42-5AD2-0A23-7A85-41A9CA5E7C83}"/>
                </a:ext>
              </a:extLst>
            </p:cNvPr>
            <p:cNvCxnSpPr>
              <a:cxnSpLocks/>
            </p:cNvCxnSpPr>
            <p:nvPr/>
          </p:nvCxnSpPr>
          <p:spPr>
            <a:xfrm>
              <a:off x="4253123" y="1489340"/>
              <a:ext cx="305622" cy="733385"/>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149" name="Straight Connector 3148">
              <a:extLst>
                <a:ext uri="{FF2B5EF4-FFF2-40B4-BE49-F238E27FC236}">
                  <a16:creationId xmlns:a16="http://schemas.microsoft.com/office/drawing/2014/main" id="{650106D6-8DC4-A6ED-721D-C7FCCC62EFB7}"/>
                </a:ext>
              </a:extLst>
            </p:cNvPr>
            <p:cNvCxnSpPr>
              <a:cxnSpLocks/>
              <a:stCxn id="53" idx="6"/>
              <a:endCxn id="3173" idx="2"/>
            </p:cNvCxnSpPr>
            <p:nvPr/>
          </p:nvCxnSpPr>
          <p:spPr>
            <a:xfrm>
              <a:off x="4253123" y="1346392"/>
              <a:ext cx="324785" cy="1715251"/>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150" name="Straight Connector 3149">
              <a:extLst>
                <a:ext uri="{FF2B5EF4-FFF2-40B4-BE49-F238E27FC236}">
                  <a16:creationId xmlns:a16="http://schemas.microsoft.com/office/drawing/2014/main" id="{BDCCCBCD-F556-29E9-F1AB-8D9F239453B4}"/>
                </a:ext>
              </a:extLst>
            </p:cNvPr>
            <p:cNvCxnSpPr>
              <a:cxnSpLocks/>
              <a:stCxn id="55" idx="6"/>
              <a:endCxn id="3170" idx="2"/>
            </p:cNvCxnSpPr>
            <p:nvPr/>
          </p:nvCxnSpPr>
          <p:spPr>
            <a:xfrm flipV="1">
              <a:off x="4253123" y="1346392"/>
              <a:ext cx="305622" cy="35992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152" name="Straight Connector 3151">
              <a:extLst>
                <a:ext uri="{FF2B5EF4-FFF2-40B4-BE49-F238E27FC236}">
                  <a16:creationId xmlns:a16="http://schemas.microsoft.com/office/drawing/2014/main" id="{A98B0F38-D4CF-B7A9-D963-8F798AD08DBC}"/>
                </a:ext>
              </a:extLst>
            </p:cNvPr>
            <p:cNvCxnSpPr>
              <a:cxnSpLocks/>
            </p:cNvCxnSpPr>
            <p:nvPr/>
          </p:nvCxnSpPr>
          <p:spPr>
            <a:xfrm flipV="1">
              <a:off x="4253123" y="1489340"/>
              <a:ext cx="305622" cy="35992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153" name="Straight Connector 3152">
              <a:extLst>
                <a:ext uri="{FF2B5EF4-FFF2-40B4-BE49-F238E27FC236}">
                  <a16:creationId xmlns:a16="http://schemas.microsoft.com/office/drawing/2014/main" id="{D21D4E40-EA19-DC0A-BF9B-D65A4333F253}"/>
                </a:ext>
              </a:extLst>
            </p:cNvPr>
            <p:cNvCxnSpPr>
              <a:cxnSpLocks/>
            </p:cNvCxnSpPr>
            <p:nvPr/>
          </p:nvCxnSpPr>
          <p:spPr>
            <a:xfrm flipV="1">
              <a:off x="4253123" y="1489340"/>
              <a:ext cx="305622" cy="35992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155" name="Straight Connector 3154">
              <a:extLst>
                <a:ext uri="{FF2B5EF4-FFF2-40B4-BE49-F238E27FC236}">
                  <a16:creationId xmlns:a16="http://schemas.microsoft.com/office/drawing/2014/main" id="{44237E93-C8EC-AE06-6811-5BC0BE1CF6D0}"/>
                </a:ext>
              </a:extLst>
            </p:cNvPr>
            <p:cNvCxnSpPr>
              <a:cxnSpLocks/>
              <a:stCxn id="55" idx="6"/>
              <a:endCxn id="3171" idx="2"/>
            </p:cNvCxnSpPr>
            <p:nvPr/>
          </p:nvCxnSpPr>
          <p:spPr>
            <a:xfrm>
              <a:off x="4253123" y="1706315"/>
              <a:ext cx="305622"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156" name="Straight Connector 3155">
              <a:extLst>
                <a:ext uri="{FF2B5EF4-FFF2-40B4-BE49-F238E27FC236}">
                  <a16:creationId xmlns:a16="http://schemas.microsoft.com/office/drawing/2014/main" id="{6CBFEAAA-5F91-9AE4-E36F-11D3055D34EB}"/>
                </a:ext>
              </a:extLst>
            </p:cNvPr>
            <p:cNvCxnSpPr>
              <a:cxnSpLocks/>
              <a:stCxn id="55" idx="6"/>
              <a:endCxn id="3172" idx="2"/>
            </p:cNvCxnSpPr>
            <p:nvPr/>
          </p:nvCxnSpPr>
          <p:spPr>
            <a:xfrm>
              <a:off x="4253123" y="1706315"/>
              <a:ext cx="305622" cy="37346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158" name="Straight Connector 3157">
              <a:extLst>
                <a:ext uri="{FF2B5EF4-FFF2-40B4-BE49-F238E27FC236}">
                  <a16:creationId xmlns:a16="http://schemas.microsoft.com/office/drawing/2014/main" id="{D9C9DD2E-E61C-BBDA-B35C-F1F4BAEF47F5}"/>
                </a:ext>
              </a:extLst>
            </p:cNvPr>
            <p:cNvCxnSpPr>
              <a:cxnSpLocks/>
              <a:stCxn id="55" idx="6"/>
              <a:endCxn id="3173" idx="2"/>
            </p:cNvCxnSpPr>
            <p:nvPr/>
          </p:nvCxnSpPr>
          <p:spPr>
            <a:xfrm>
              <a:off x="4253123" y="1706315"/>
              <a:ext cx="324785" cy="135532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159" name="Straight Connector 3158">
              <a:extLst>
                <a:ext uri="{FF2B5EF4-FFF2-40B4-BE49-F238E27FC236}">
                  <a16:creationId xmlns:a16="http://schemas.microsoft.com/office/drawing/2014/main" id="{DB1A9486-48C8-C0A5-5A92-41ACC8CEED4B}"/>
                </a:ext>
              </a:extLst>
            </p:cNvPr>
            <p:cNvCxnSpPr>
              <a:cxnSpLocks/>
              <a:stCxn id="58" idx="6"/>
              <a:endCxn id="3170" idx="2"/>
            </p:cNvCxnSpPr>
            <p:nvPr/>
          </p:nvCxnSpPr>
          <p:spPr>
            <a:xfrm flipV="1">
              <a:off x="4253123" y="1346392"/>
              <a:ext cx="305622" cy="733385"/>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162" name="Straight Connector 3161">
              <a:extLst>
                <a:ext uri="{FF2B5EF4-FFF2-40B4-BE49-F238E27FC236}">
                  <a16:creationId xmlns:a16="http://schemas.microsoft.com/office/drawing/2014/main" id="{EF3B02BB-2361-FE51-B750-4B9FEAF7A9F5}"/>
                </a:ext>
              </a:extLst>
            </p:cNvPr>
            <p:cNvCxnSpPr>
              <a:cxnSpLocks/>
              <a:stCxn id="58" idx="6"/>
              <a:endCxn id="3171" idx="2"/>
            </p:cNvCxnSpPr>
            <p:nvPr/>
          </p:nvCxnSpPr>
          <p:spPr>
            <a:xfrm flipV="1">
              <a:off x="4253123" y="1706315"/>
              <a:ext cx="305622" cy="373462"/>
            </a:xfrm>
            <a:prstGeom prst="line">
              <a:avLst/>
            </a:prstGeom>
            <a:ln w="12700"/>
          </p:spPr>
          <p:style>
            <a:lnRef idx="1">
              <a:schemeClr val="accent1"/>
            </a:lnRef>
            <a:fillRef idx="0">
              <a:schemeClr val="accent1"/>
            </a:fillRef>
            <a:effectRef idx="0">
              <a:schemeClr val="accent1"/>
            </a:effectRef>
            <a:fontRef idx="minor">
              <a:schemeClr val="tx1"/>
            </a:fontRef>
          </p:style>
        </p:cxnSp>
      </p:grpSp>
      <p:grpSp>
        <p:nvGrpSpPr>
          <p:cNvPr id="3164" name="Group 3163">
            <a:extLst>
              <a:ext uri="{FF2B5EF4-FFF2-40B4-BE49-F238E27FC236}">
                <a16:creationId xmlns:a16="http://schemas.microsoft.com/office/drawing/2014/main" id="{57FCF262-5602-8E23-500E-3312A884E58D}"/>
              </a:ext>
            </a:extLst>
          </p:cNvPr>
          <p:cNvGrpSpPr/>
          <p:nvPr/>
        </p:nvGrpSpPr>
        <p:grpSpPr>
          <a:xfrm>
            <a:off x="6567100" y="1309832"/>
            <a:ext cx="254139" cy="806503"/>
            <a:chOff x="3998984" y="1543291"/>
            <a:chExt cx="254139" cy="806503"/>
          </a:xfrm>
        </p:grpSpPr>
        <p:sp>
          <p:nvSpPr>
            <p:cNvPr id="3165" name="Oval 3164">
              <a:extLst>
                <a:ext uri="{FF2B5EF4-FFF2-40B4-BE49-F238E27FC236}">
                  <a16:creationId xmlns:a16="http://schemas.microsoft.com/office/drawing/2014/main" id="{C1CCF00E-4320-A689-6758-A95C40B74B56}"/>
                </a:ext>
              </a:extLst>
            </p:cNvPr>
            <p:cNvSpPr/>
            <p:nvPr/>
          </p:nvSpPr>
          <p:spPr>
            <a:xfrm>
              <a:off x="3998984" y="1543291"/>
              <a:ext cx="254139" cy="254139"/>
            </a:xfrm>
            <a:prstGeom prst="ellipse">
              <a:avLst/>
            </a:prstGeom>
            <a:solidFill>
              <a:schemeClr val="accent1">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66" name="Oval 3165">
              <a:extLst>
                <a:ext uri="{FF2B5EF4-FFF2-40B4-BE49-F238E27FC236}">
                  <a16:creationId xmlns:a16="http://schemas.microsoft.com/office/drawing/2014/main" id="{600CF336-A1C3-D1A2-87C4-B716ED081D5E}"/>
                </a:ext>
              </a:extLst>
            </p:cNvPr>
            <p:cNvSpPr/>
            <p:nvPr/>
          </p:nvSpPr>
          <p:spPr>
            <a:xfrm>
              <a:off x="3998984" y="2095655"/>
              <a:ext cx="254139" cy="254139"/>
            </a:xfrm>
            <a:prstGeom prst="ellipse">
              <a:avLst/>
            </a:prstGeom>
            <a:solidFill>
              <a:schemeClr val="accent1">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3167" name="Group 3166">
            <a:extLst>
              <a:ext uri="{FF2B5EF4-FFF2-40B4-BE49-F238E27FC236}">
                <a16:creationId xmlns:a16="http://schemas.microsoft.com/office/drawing/2014/main" id="{FD9D3C1D-D6B2-39D8-11F7-DEB005393B01}"/>
              </a:ext>
            </a:extLst>
          </p:cNvPr>
          <p:cNvGrpSpPr/>
          <p:nvPr/>
        </p:nvGrpSpPr>
        <p:grpSpPr>
          <a:xfrm>
            <a:off x="5849504" y="1219322"/>
            <a:ext cx="523220" cy="1969390"/>
            <a:chOff x="4516002" y="1362270"/>
            <a:chExt cx="523220" cy="1969390"/>
          </a:xfrm>
        </p:grpSpPr>
        <p:grpSp>
          <p:nvGrpSpPr>
            <p:cNvPr id="3168" name="Group 3167">
              <a:extLst>
                <a:ext uri="{FF2B5EF4-FFF2-40B4-BE49-F238E27FC236}">
                  <a16:creationId xmlns:a16="http://schemas.microsoft.com/office/drawing/2014/main" id="{F9DD9D59-C702-D847-3132-7453E2CBDBDF}"/>
                </a:ext>
              </a:extLst>
            </p:cNvPr>
            <p:cNvGrpSpPr/>
            <p:nvPr/>
          </p:nvGrpSpPr>
          <p:grpSpPr>
            <a:xfrm>
              <a:off x="4558745" y="1362270"/>
              <a:ext cx="273302" cy="1969390"/>
              <a:chOff x="3998984" y="1362270"/>
              <a:chExt cx="273302" cy="1969390"/>
            </a:xfrm>
          </p:grpSpPr>
          <p:sp>
            <p:nvSpPr>
              <p:cNvPr id="3170" name="Oval 3169">
                <a:extLst>
                  <a:ext uri="{FF2B5EF4-FFF2-40B4-BE49-F238E27FC236}">
                    <a16:creationId xmlns:a16="http://schemas.microsoft.com/office/drawing/2014/main" id="{42024F8C-F9AB-B0BB-AE34-3DD3F34FA3D5}"/>
                  </a:ext>
                </a:extLst>
              </p:cNvPr>
              <p:cNvSpPr/>
              <p:nvPr/>
            </p:nvSpPr>
            <p:spPr>
              <a:xfrm>
                <a:off x="3998984" y="1362270"/>
                <a:ext cx="254139" cy="254139"/>
              </a:xfrm>
              <a:prstGeom prst="ellipse">
                <a:avLst/>
              </a:prstGeom>
              <a:solidFill>
                <a:schemeClr val="accent1">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71" name="Oval 3170">
                <a:extLst>
                  <a:ext uri="{FF2B5EF4-FFF2-40B4-BE49-F238E27FC236}">
                    <a16:creationId xmlns:a16="http://schemas.microsoft.com/office/drawing/2014/main" id="{6C37F0D1-224B-8389-A954-F19EE8464D8A}"/>
                  </a:ext>
                </a:extLst>
              </p:cNvPr>
              <p:cNvSpPr/>
              <p:nvPr/>
            </p:nvSpPr>
            <p:spPr>
              <a:xfrm>
                <a:off x="3998984" y="1722193"/>
                <a:ext cx="254139" cy="254139"/>
              </a:xfrm>
              <a:prstGeom prst="ellipse">
                <a:avLst/>
              </a:prstGeom>
              <a:solidFill>
                <a:schemeClr val="accent1">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72" name="Oval 3171">
                <a:extLst>
                  <a:ext uri="{FF2B5EF4-FFF2-40B4-BE49-F238E27FC236}">
                    <a16:creationId xmlns:a16="http://schemas.microsoft.com/office/drawing/2014/main" id="{6F4E4E78-F37B-8589-BF3A-5FB481BFDFAF}"/>
                  </a:ext>
                </a:extLst>
              </p:cNvPr>
              <p:cNvSpPr/>
              <p:nvPr/>
            </p:nvSpPr>
            <p:spPr>
              <a:xfrm>
                <a:off x="3998984" y="2095655"/>
                <a:ext cx="254139" cy="254139"/>
              </a:xfrm>
              <a:prstGeom prst="ellipse">
                <a:avLst/>
              </a:prstGeom>
              <a:solidFill>
                <a:schemeClr val="accent1">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73" name="Oval 3172">
                <a:extLst>
                  <a:ext uri="{FF2B5EF4-FFF2-40B4-BE49-F238E27FC236}">
                    <a16:creationId xmlns:a16="http://schemas.microsoft.com/office/drawing/2014/main" id="{0F71F5A4-E0E5-9A75-74F9-55D93A687699}"/>
                  </a:ext>
                </a:extLst>
              </p:cNvPr>
              <p:cNvSpPr/>
              <p:nvPr/>
            </p:nvSpPr>
            <p:spPr>
              <a:xfrm>
                <a:off x="4018147" y="3077521"/>
                <a:ext cx="254139" cy="254139"/>
              </a:xfrm>
              <a:prstGeom prst="ellipse">
                <a:avLst/>
              </a:prstGeom>
              <a:solidFill>
                <a:schemeClr val="accent1">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3169" name="TextBox 3168">
              <a:extLst>
                <a:ext uri="{FF2B5EF4-FFF2-40B4-BE49-F238E27FC236}">
                  <a16:creationId xmlns:a16="http://schemas.microsoft.com/office/drawing/2014/main" id="{DCBBFC52-D477-B72D-F95C-834D1D26C3D8}"/>
                </a:ext>
              </a:extLst>
            </p:cNvPr>
            <p:cNvSpPr txBox="1"/>
            <p:nvPr/>
          </p:nvSpPr>
          <p:spPr>
            <a:xfrm rot="5400000">
              <a:off x="4466229" y="2444751"/>
              <a:ext cx="622765" cy="523220"/>
            </a:xfrm>
            <a:prstGeom prst="rect">
              <a:avLst/>
            </a:prstGeom>
            <a:noFill/>
          </p:spPr>
          <p:txBody>
            <a:bodyPr wrap="square" rtlCol="0">
              <a:sp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 .</a:t>
              </a:r>
            </a:p>
          </p:txBody>
        </p:sp>
      </p:grpSp>
      <p:cxnSp>
        <p:nvCxnSpPr>
          <p:cNvPr id="3174" name="Straight Connector 3173">
            <a:extLst>
              <a:ext uri="{FF2B5EF4-FFF2-40B4-BE49-F238E27FC236}">
                <a16:creationId xmlns:a16="http://schemas.microsoft.com/office/drawing/2014/main" id="{846DD772-7072-5E40-0EF8-965AA1CBD6F4}"/>
              </a:ext>
            </a:extLst>
          </p:cNvPr>
          <p:cNvCxnSpPr>
            <a:cxnSpLocks/>
            <a:stCxn id="58" idx="6"/>
            <a:endCxn id="3172" idx="2"/>
          </p:cNvCxnSpPr>
          <p:nvPr/>
        </p:nvCxnSpPr>
        <p:spPr>
          <a:xfrm>
            <a:off x="5586625" y="2079777"/>
            <a:ext cx="305622"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175" name="Straight Connector 3174">
            <a:extLst>
              <a:ext uri="{FF2B5EF4-FFF2-40B4-BE49-F238E27FC236}">
                <a16:creationId xmlns:a16="http://schemas.microsoft.com/office/drawing/2014/main" id="{5236E03E-3A17-CAF4-864E-695C8E5274B5}"/>
              </a:ext>
            </a:extLst>
          </p:cNvPr>
          <p:cNvCxnSpPr>
            <a:cxnSpLocks/>
            <a:stCxn id="58" idx="6"/>
            <a:endCxn id="3173" idx="2"/>
          </p:cNvCxnSpPr>
          <p:nvPr/>
        </p:nvCxnSpPr>
        <p:spPr>
          <a:xfrm>
            <a:off x="5586625" y="2079777"/>
            <a:ext cx="324785" cy="981866"/>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176" name="Straight Connector 3175">
            <a:extLst>
              <a:ext uri="{FF2B5EF4-FFF2-40B4-BE49-F238E27FC236}">
                <a16:creationId xmlns:a16="http://schemas.microsoft.com/office/drawing/2014/main" id="{4A870BD6-55D0-F963-C1D9-8D05F0F89B4F}"/>
              </a:ext>
            </a:extLst>
          </p:cNvPr>
          <p:cNvCxnSpPr>
            <a:cxnSpLocks/>
          </p:cNvCxnSpPr>
          <p:nvPr/>
        </p:nvCxnSpPr>
        <p:spPr>
          <a:xfrm>
            <a:off x="5586625" y="2079777"/>
            <a:ext cx="324785" cy="981866"/>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177" name="Straight Connector 3176">
            <a:extLst>
              <a:ext uri="{FF2B5EF4-FFF2-40B4-BE49-F238E27FC236}">
                <a16:creationId xmlns:a16="http://schemas.microsoft.com/office/drawing/2014/main" id="{0C271B86-BCC3-492D-8157-1EB703CF21BB}"/>
              </a:ext>
            </a:extLst>
          </p:cNvPr>
          <p:cNvCxnSpPr>
            <a:cxnSpLocks/>
            <a:stCxn id="59" idx="6"/>
            <a:endCxn id="3170" idx="2"/>
          </p:cNvCxnSpPr>
          <p:nvPr/>
        </p:nvCxnSpPr>
        <p:spPr>
          <a:xfrm flipV="1">
            <a:off x="5605788" y="1346392"/>
            <a:ext cx="286459" cy="1715251"/>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178" name="Straight Connector 3177">
            <a:extLst>
              <a:ext uri="{FF2B5EF4-FFF2-40B4-BE49-F238E27FC236}">
                <a16:creationId xmlns:a16="http://schemas.microsoft.com/office/drawing/2014/main" id="{704F3B8D-48BB-8E35-CEDB-157DC1B5D348}"/>
              </a:ext>
            </a:extLst>
          </p:cNvPr>
          <p:cNvCxnSpPr>
            <a:cxnSpLocks/>
            <a:stCxn id="59" idx="6"/>
            <a:endCxn id="3171" idx="2"/>
          </p:cNvCxnSpPr>
          <p:nvPr/>
        </p:nvCxnSpPr>
        <p:spPr>
          <a:xfrm flipV="1">
            <a:off x="5605788" y="1706315"/>
            <a:ext cx="286459" cy="135532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179" name="Straight Connector 3178">
            <a:extLst>
              <a:ext uri="{FF2B5EF4-FFF2-40B4-BE49-F238E27FC236}">
                <a16:creationId xmlns:a16="http://schemas.microsoft.com/office/drawing/2014/main" id="{436FD7A3-CEF2-CAB3-2445-7B802893CDF7}"/>
              </a:ext>
            </a:extLst>
          </p:cNvPr>
          <p:cNvCxnSpPr>
            <a:cxnSpLocks/>
            <a:stCxn id="59" idx="6"/>
            <a:endCxn id="3172" idx="2"/>
          </p:cNvCxnSpPr>
          <p:nvPr/>
        </p:nvCxnSpPr>
        <p:spPr>
          <a:xfrm flipV="1">
            <a:off x="5605788" y="2079777"/>
            <a:ext cx="286459" cy="981866"/>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180" name="Straight Connector 3179">
            <a:extLst>
              <a:ext uri="{FF2B5EF4-FFF2-40B4-BE49-F238E27FC236}">
                <a16:creationId xmlns:a16="http://schemas.microsoft.com/office/drawing/2014/main" id="{35FE05FF-04A9-2F03-01D4-628F4FD88459}"/>
              </a:ext>
            </a:extLst>
          </p:cNvPr>
          <p:cNvCxnSpPr>
            <a:cxnSpLocks/>
            <a:stCxn id="59" idx="6"/>
            <a:endCxn id="3173" idx="2"/>
          </p:cNvCxnSpPr>
          <p:nvPr/>
        </p:nvCxnSpPr>
        <p:spPr>
          <a:xfrm>
            <a:off x="5605788" y="3061643"/>
            <a:ext cx="305622"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181" name="Straight Connector 3180">
            <a:extLst>
              <a:ext uri="{FF2B5EF4-FFF2-40B4-BE49-F238E27FC236}">
                <a16:creationId xmlns:a16="http://schemas.microsoft.com/office/drawing/2014/main" id="{BC2E65D2-F65B-136E-D30A-8C1E6E96E271}"/>
              </a:ext>
            </a:extLst>
          </p:cNvPr>
          <p:cNvCxnSpPr>
            <a:cxnSpLocks/>
            <a:stCxn id="3166" idx="2"/>
            <a:endCxn id="3173" idx="6"/>
          </p:cNvCxnSpPr>
          <p:nvPr/>
        </p:nvCxnSpPr>
        <p:spPr>
          <a:xfrm flipH="1">
            <a:off x="6165549" y="1989266"/>
            <a:ext cx="401551" cy="107237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182" name="Straight Connector 3181">
            <a:extLst>
              <a:ext uri="{FF2B5EF4-FFF2-40B4-BE49-F238E27FC236}">
                <a16:creationId xmlns:a16="http://schemas.microsoft.com/office/drawing/2014/main" id="{8B5ECB99-C781-0D10-83F4-D620E6D6E72C}"/>
              </a:ext>
            </a:extLst>
          </p:cNvPr>
          <p:cNvCxnSpPr>
            <a:cxnSpLocks/>
            <a:stCxn id="3166" idx="2"/>
            <a:endCxn id="3172" idx="6"/>
          </p:cNvCxnSpPr>
          <p:nvPr/>
        </p:nvCxnSpPr>
        <p:spPr>
          <a:xfrm flipH="1">
            <a:off x="6146386" y="1989266"/>
            <a:ext cx="420714" cy="90511"/>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183" name="Straight Connector 3182">
            <a:extLst>
              <a:ext uri="{FF2B5EF4-FFF2-40B4-BE49-F238E27FC236}">
                <a16:creationId xmlns:a16="http://schemas.microsoft.com/office/drawing/2014/main" id="{2510842F-088C-503D-3FFA-90E9649A80D5}"/>
              </a:ext>
            </a:extLst>
          </p:cNvPr>
          <p:cNvCxnSpPr>
            <a:cxnSpLocks/>
            <a:stCxn id="3166" idx="2"/>
            <a:endCxn id="3171" idx="6"/>
          </p:cNvCxnSpPr>
          <p:nvPr/>
        </p:nvCxnSpPr>
        <p:spPr>
          <a:xfrm flipH="1" flipV="1">
            <a:off x="6146386" y="1706315"/>
            <a:ext cx="420714" cy="282951"/>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184" name="Straight Connector 3183">
            <a:extLst>
              <a:ext uri="{FF2B5EF4-FFF2-40B4-BE49-F238E27FC236}">
                <a16:creationId xmlns:a16="http://schemas.microsoft.com/office/drawing/2014/main" id="{C813EDA0-F46A-AA70-6BF7-A32C3743ED3E}"/>
              </a:ext>
            </a:extLst>
          </p:cNvPr>
          <p:cNvCxnSpPr>
            <a:cxnSpLocks/>
            <a:stCxn id="3166" idx="2"/>
            <a:endCxn id="3170" idx="6"/>
          </p:cNvCxnSpPr>
          <p:nvPr/>
        </p:nvCxnSpPr>
        <p:spPr>
          <a:xfrm flipH="1" flipV="1">
            <a:off x="6146386" y="1346392"/>
            <a:ext cx="420714" cy="642874"/>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185" name="Straight Connector 3184">
            <a:extLst>
              <a:ext uri="{FF2B5EF4-FFF2-40B4-BE49-F238E27FC236}">
                <a16:creationId xmlns:a16="http://schemas.microsoft.com/office/drawing/2014/main" id="{A63E1234-949C-FF8E-201A-199E3EF9D14E}"/>
              </a:ext>
            </a:extLst>
          </p:cNvPr>
          <p:cNvCxnSpPr>
            <a:cxnSpLocks/>
            <a:stCxn id="3165" idx="2"/>
            <a:endCxn id="3170" idx="6"/>
          </p:cNvCxnSpPr>
          <p:nvPr/>
        </p:nvCxnSpPr>
        <p:spPr>
          <a:xfrm flipH="1" flipV="1">
            <a:off x="6146386" y="1346392"/>
            <a:ext cx="420714" cy="9051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186" name="Straight Connector 3185">
            <a:extLst>
              <a:ext uri="{FF2B5EF4-FFF2-40B4-BE49-F238E27FC236}">
                <a16:creationId xmlns:a16="http://schemas.microsoft.com/office/drawing/2014/main" id="{979A241B-CA82-FB7D-83B8-CF977E895AFF}"/>
              </a:ext>
            </a:extLst>
          </p:cNvPr>
          <p:cNvCxnSpPr>
            <a:cxnSpLocks/>
            <a:stCxn id="3165" idx="2"/>
            <a:endCxn id="3171" idx="6"/>
          </p:cNvCxnSpPr>
          <p:nvPr/>
        </p:nvCxnSpPr>
        <p:spPr>
          <a:xfrm flipH="1">
            <a:off x="6146386" y="1436902"/>
            <a:ext cx="420714" cy="2694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187" name="Straight Connector 3186">
            <a:extLst>
              <a:ext uri="{FF2B5EF4-FFF2-40B4-BE49-F238E27FC236}">
                <a16:creationId xmlns:a16="http://schemas.microsoft.com/office/drawing/2014/main" id="{B1FE4265-7080-5879-F391-B62EAC3380D0}"/>
              </a:ext>
            </a:extLst>
          </p:cNvPr>
          <p:cNvCxnSpPr>
            <a:cxnSpLocks/>
            <a:stCxn id="3165" idx="2"/>
            <a:endCxn id="3172" idx="6"/>
          </p:cNvCxnSpPr>
          <p:nvPr/>
        </p:nvCxnSpPr>
        <p:spPr>
          <a:xfrm flipH="1">
            <a:off x="6146386" y="1436902"/>
            <a:ext cx="420714" cy="642875"/>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188" name="Straight Connector 3187">
            <a:extLst>
              <a:ext uri="{FF2B5EF4-FFF2-40B4-BE49-F238E27FC236}">
                <a16:creationId xmlns:a16="http://schemas.microsoft.com/office/drawing/2014/main" id="{4BE1597F-0A88-1951-6E83-DFAAE9102067}"/>
              </a:ext>
            </a:extLst>
          </p:cNvPr>
          <p:cNvCxnSpPr>
            <a:cxnSpLocks/>
            <a:stCxn id="3165" idx="2"/>
            <a:endCxn id="3173" idx="6"/>
          </p:cNvCxnSpPr>
          <p:nvPr/>
        </p:nvCxnSpPr>
        <p:spPr>
          <a:xfrm flipH="1">
            <a:off x="6165549" y="1436902"/>
            <a:ext cx="401551" cy="1624741"/>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189" name="TextBox 3188">
            <a:extLst>
              <a:ext uri="{FF2B5EF4-FFF2-40B4-BE49-F238E27FC236}">
                <a16:creationId xmlns:a16="http://schemas.microsoft.com/office/drawing/2014/main" id="{FA92AE54-0AB8-A5C4-1375-6C7DD411787A}"/>
              </a:ext>
            </a:extLst>
          </p:cNvPr>
          <p:cNvSpPr txBox="1"/>
          <p:nvPr/>
        </p:nvSpPr>
        <p:spPr>
          <a:xfrm>
            <a:off x="6900526" y="1265486"/>
            <a:ext cx="587020" cy="300082"/>
          </a:xfrm>
          <a:prstGeom prst="rect">
            <a:avLst/>
          </a:prstGeom>
          <a:noFill/>
        </p:spPr>
        <p:txBody>
          <a:bodyPr wrap="none" rtlCol="0">
            <a:spAutoFit/>
          </a:bodyPr>
          <a:lstStyle/>
          <a:p>
            <a:r>
              <a:rPr lang="en-US" dirty="0"/>
              <a:t>Cat. 1</a:t>
            </a:r>
          </a:p>
        </p:txBody>
      </p:sp>
      <p:sp>
        <p:nvSpPr>
          <p:cNvPr id="3190" name="TextBox 3189">
            <a:extLst>
              <a:ext uri="{FF2B5EF4-FFF2-40B4-BE49-F238E27FC236}">
                <a16:creationId xmlns:a16="http://schemas.microsoft.com/office/drawing/2014/main" id="{3F92D1EC-6BFD-6039-7CC7-A9E7EECF946B}"/>
              </a:ext>
            </a:extLst>
          </p:cNvPr>
          <p:cNvSpPr txBox="1"/>
          <p:nvPr/>
        </p:nvSpPr>
        <p:spPr>
          <a:xfrm>
            <a:off x="6900526" y="1834674"/>
            <a:ext cx="587020" cy="300082"/>
          </a:xfrm>
          <a:prstGeom prst="rect">
            <a:avLst/>
          </a:prstGeom>
          <a:noFill/>
        </p:spPr>
        <p:txBody>
          <a:bodyPr wrap="none" rtlCol="0">
            <a:spAutoFit/>
          </a:bodyPr>
          <a:lstStyle/>
          <a:p>
            <a:r>
              <a:rPr lang="en-US" dirty="0"/>
              <a:t>Cat. 2</a:t>
            </a:r>
          </a:p>
        </p:txBody>
      </p:sp>
      <p:sp>
        <p:nvSpPr>
          <p:cNvPr id="3191" name="TextBox 3190">
            <a:extLst>
              <a:ext uri="{FF2B5EF4-FFF2-40B4-BE49-F238E27FC236}">
                <a16:creationId xmlns:a16="http://schemas.microsoft.com/office/drawing/2014/main" id="{B020A5E7-B0C1-D0DD-B323-48151C0FBAB1}"/>
              </a:ext>
            </a:extLst>
          </p:cNvPr>
          <p:cNvSpPr txBox="1"/>
          <p:nvPr/>
        </p:nvSpPr>
        <p:spPr>
          <a:xfrm rot="5400000">
            <a:off x="6488621" y="2398656"/>
            <a:ext cx="622765" cy="523220"/>
          </a:xfrm>
          <a:prstGeom prst="rect">
            <a:avLst/>
          </a:prstGeom>
          <a:noFill/>
        </p:spPr>
        <p:txBody>
          <a:bodyPr wrap="square" rtlCol="0">
            <a:sp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 .</a:t>
            </a:r>
          </a:p>
        </p:txBody>
      </p:sp>
    </p:spTree>
    <p:extLst>
      <p:ext uri="{BB962C8B-B14F-4D97-AF65-F5344CB8AC3E}">
        <p14:creationId xmlns:p14="http://schemas.microsoft.com/office/powerpoint/2010/main" val="37276390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A6204D-CB37-6B9A-7793-A6C1385587B3}"/>
              </a:ext>
            </a:extLst>
          </p:cNvPr>
          <p:cNvSpPr>
            <a:spLocks noGrp="1"/>
          </p:cNvSpPr>
          <p:nvPr>
            <p:ph type="title"/>
          </p:nvPr>
        </p:nvSpPr>
        <p:spPr>
          <a:xfrm>
            <a:off x="0" y="35982"/>
            <a:ext cx="9144000" cy="695232"/>
          </a:xfrm>
        </p:spPr>
        <p:txBody>
          <a:bodyPr>
            <a:normAutofit/>
          </a:bodyPr>
          <a:lstStyle/>
          <a:p>
            <a:r>
              <a:rPr lang="en-US" dirty="0">
                <a:solidFill>
                  <a:schemeClr val="tx1"/>
                </a:solidFill>
              </a:rPr>
              <a:t>Understanding What CNN Parts “Do</a:t>
            </a:r>
            <a:r>
              <a:rPr lang="en-US" dirty="0"/>
              <a:t>”</a:t>
            </a:r>
          </a:p>
        </p:txBody>
      </p:sp>
      <p:sp>
        <p:nvSpPr>
          <p:cNvPr id="3" name="Content Placeholder 2">
            <a:extLst>
              <a:ext uri="{FF2B5EF4-FFF2-40B4-BE49-F238E27FC236}">
                <a16:creationId xmlns:a16="http://schemas.microsoft.com/office/drawing/2014/main" id="{109861F0-E73A-441D-600B-217150CB104B}"/>
              </a:ext>
            </a:extLst>
          </p:cNvPr>
          <p:cNvSpPr>
            <a:spLocks noGrp="1"/>
          </p:cNvSpPr>
          <p:nvPr>
            <p:ph idx="1"/>
          </p:nvPr>
        </p:nvSpPr>
        <p:spPr>
          <a:xfrm>
            <a:off x="251523" y="653551"/>
            <a:ext cx="8613077" cy="1987153"/>
          </a:xfrm>
        </p:spPr>
        <p:txBody>
          <a:bodyPr>
            <a:normAutofit/>
          </a:bodyPr>
          <a:lstStyle/>
          <a:p>
            <a:r>
              <a:rPr lang="en-US" sz="1800" dirty="0"/>
              <a:t>Each filter in a convolution layer picks out different “features”, e.g., edges, circles, dog nose containing, etc.</a:t>
            </a:r>
          </a:p>
          <a:p>
            <a:r>
              <a:rPr lang="en-US" sz="1800" dirty="0"/>
              <a:t>Each convolution layer picks out features at a coarser grained level since it has aggregated more space in the original image.</a:t>
            </a:r>
          </a:p>
        </p:txBody>
      </p:sp>
      <p:pic>
        <p:nvPicPr>
          <p:cNvPr id="6" name="Picture 2">
            <a:extLst>
              <a:ext uri="{FF2B5EF4-FFF2-40B4-BE49-F238E27FC236}">
                <a16:creationId xmlns:a16="http://schemas.microsoft.com/office/drawing/2014/main" id="{C05D9CD4-B2E1-A129-EC82-FB9C47F596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25608" y="2570597"/>
            <a:ext cx="4395189" cy="210526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C1F9C8D0-08E8-42BC-BEAA-46BDF8B9BA65}"/>
              </a:ext>
            </a:extLst>
          </p:cNvPr>
          <p:cNvSpPr txBox="1"/>
          <p:nvPr/>
        </p:nvSpPr>
        <p:spPr>
          <a:xfrm>
            <a:off x="2316861" y="4788423"/>
            <a:ext cx="5375080" cy="184666"/>
          </a:xfrm>
          <a:prstGeom prst="rect">
            <a:avLst/>
          </a:prstGeom>
          <a:noFill/>
        </p:spPr>
        <p:txBody>
          <a:bodyPr wrap="square">
            <a:spAutoFit/>
          </a:bodyPr>
          <a:lstStyle/>
          <a:p>
            <a:r>
              <a:rPr lang="en-US" sz="600" dirty="0"/>
              <a:t>Figure credit: https://</a:t>
            </a:r>
            <a:r>
              <a:rPr lang="en-US" sz="600" dirty="0" err="1"/>
              <a:t>indoml.com</a:t>
            </a:r>
            <a:r>
              <a:rPr lang="en-US" sz="600" dirty="0"/>
              <a:t>/2018/03/07/student-notes-convolutional-neural-networks-</a:t>
            </a:r>
            <a:r>
              <a:rPr lang="en-US" sz="600" dirty="0" err="1"/>
              <a:t>cnn</a:t>
            </a:r>
            <a:r>
              <a:rPr lang="en-US" sz="600" dirty="0"/>
              <a:t>-introduction/</a:t>
            </a:r>
          </a:p>
        </p:txBody>
      </p:sp>
    </p:spTree>
    <p:extLst>
      <p:ext uri="{BB962C8B-B14F-4D97-AF65-F5344CB8AC3E}">
        <p14:creationId xmlns:p14="http://schemas.microsoft.com/office/powerpoint/2010/main" val="31731546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F50234-099A-96AC-B2DC-8A2EE60DF47A}"/>
              </a:ext>
            </a:extLst>
          </p:cNvPr>
          <p:cNvSpPr>
            <a:spLocks noGrp="1"/>
          </p:cNvSpPr>
          <p:nvPr>
            <p:ph type="title"/>
          </p:nvPr>
        </p:nvSpPr>
        <p:spPr>
          <a:xfrm>
            <a:off x="127000" y="261438"/>
            <a:ext cx="5496635" cy="695232"/>
          </a:xfrm>
        </p:spPr>
        <p:txBody>
          <a:bodyPr>
            <a:normAutofit fontScale="90000"/>
          </a:bodyPr>
          <a:lstStyle/>
          <a:p>
            <a:r>
              <a:rPr lang="en-US" dirty="0">
                <a:solidFill>
                  <a:schemeClr val="tx1"/>
                </a:solidFill>
              </a:rPr>
              <a:t>What do the Feature Maps Look Like?</a:t>
            </a:r>
          </a:p>
        </p:txBody>
      </p:sp>
      <p:sp>
        <p:nvSpPr>
          <p:cNvPr id="5" name="TextBox 4">
            <a:extLst>
              <a:ext uri="{FF2B5EF4-FFF2-40B4-BE49-F238E27FC236}">
                <a16:creationId xmlns:a16="http://schemas.microsoft.com/office/drawing/2014/main" id="{A4B752CC-989B-9827-392A-EA05A0CBFDB0}"/>
              </a:ext>
            </a:extLst>
          </p:cNvPr>
          <p:cNvSpPr txBox="1"/>
          <p:nvPr/>
        </p:nvSpPr>
        <p:spPr>
          <a:xfrm>
            <a:off x="63204" y="4758951"/>
            <a:ext cx="6826693" cy="246221"/>
          </a:xfrm>
          <a:prstGeom prst="rect">
            <a:avLst/>
          </a:prstGeom>
          <a:noFill/>
        </p:spPr>
        <p:txBody>
          <a:bodyPr wrap="square">
            <a:spAutoFit/>
          </a:bodyPr>
          <a:lstStyle/>
          <a:p>
            <a:r>
              <a:rPr lang="en-US" sz="1000" dirty="0">
                <a:hlinkClick r:id="rId3"/>
              </a:rPr>
              <a:t>https://towardsdatascience.com/applied-deep-learning-part-4-convolutional-neural-networks-584bc134c1e2</a:t>
            </a:r>
            <a:endParaRPr lang="en-US" sz="1000" dirty="0"/>
          </a:p>
        </p:txBody>
      </p:sp>
      <p:pic>
        <p:nvPicPr>
          <p:cNvPr id="1028" name="Picture 4">
            <a:extLst>
              <a:ext uri="{FF2B5EF4-FFF2-40B4-BE49-F238E27FC236}">
                <a16:creationId xmlns:a16="http://schemas.microsoft.com/office/drawing/2014/main" id="{FD5B4B29-58C7-88E7-C7AC-75942154260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000" y="2558853"/>
            <a:ext cx="8890000" cy="17018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8A89F791-81CA-9AF7-EFBB-51379F30ECB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87258" y="319017"/>
            <a:ext cx="2903086" cy="199068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765270D-AE9F-69AC-ED1D-6779E548969C}"/>
              </a:ext>
            </a:extLst>
          </p:cNvPr>
          <p:cNvSpPr txBox="1"/>
          <p:nvPr/>
        </p:nvSpPr>
        <p:spPr>
          <a:xfrm>
            <a:off x="127000" y="2060555"/>
            <a:ext cx="2499595" cy="300082"/>
          </a:xfrm>
          <a:prstGeom prst="rect">
            <a:avLst/>
          </a:prstGeom>
          <a:noFill/>
        </p:spPr>
        <p:txBody>
          <a:bodyPr wrap="none" rtlCol="0">
            <a:spAutoFit/>
          </a:bodyPr>
          <a:lstStyle/>
          <a:p>
            <a:r>
              <a:rPr lang="en-US" dirty="0"/>
              <a:t>Taking one feature map per layer</a:t>
            </a:r>
          </a:p>
        </p:txBody>
      </p:sp>
    </p:spTree>
    <p:extLst>
      <p:ext uri="{BB962C8B-B14F-4D97-AF65-F5344CB8AC3E}">
        <p14:creationId xmlns:p14="http://schemas.microsoft.com/office/powerpoint/2010/main" val="12743122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6C9DA8-3706-A768-D753-38395E2E8937}"/>
              </a:ext>
            </a:extLst>
          </p:cNvPr>
          <p:cNvSpPr>
            <a:spLocks noGrp="1"/>
          </p:cNvSpPr>
          <p:nvPr>
            <p:ph type="title"/>
          </p:nvPr>
        </p:nvSpPr>
        <p:spPr>
          <a:xfrm>
            <a:off x="0" y="461526"/>
            <a:ext cx="2345268" cy="695232"/>
          </a:xfrm>
        </p:spPr>
        <p:txBody>
          <a:bodyPr>
            <a:normAutofit fontScale="90000"/>
          </a:bodyPr>
          <a:lstStyle/>
          <a:p>
            <a:r>
              <a:rPr lang="en-US" dirty="0">
                <a:solidFill>
                  <a:schemeClr val="tx1"/>
                </a:solidFill>
              </a:rPr>
              <a:t>A Real CNN – VGG 16</a:t>
            </a:r>
          </a:p>
        </p:txBody>
      </p:sp>
      <p:sp>
        <p:nvSpPr>
          <p:cNvPr id="3" name="Content Placeholder 2">
            <a:extLst>
              <a:ext uri="{FF2B5EF4-FFF2-40B4-BE49-F238E27FC236}">
                <a16:creationId xmlns:a16="http://schemas.microsoft.com/office/drawing/2014/main" id="{BC5972AB-9D09-C8A0-E73B-8BAEC8A95FB6}"/>
              </a:ext>
            </a:extLst>
          </p:cNvPr>
          <p:cNvSpPr>
            <a:spLocks noGrp="1"/>
          </p:cNvSpPr>
          <p:nvPr>
            <p:ph idx="1"/>
          </p:nvPr>
        </p:nvSpPr>
        <p:spPr>
          <a:xfrm>
            <a:off x="168920" y="1581562"/>
            <a:ext cx="2514184" cy="1769683"/>
          </a:xfrm>
        </p:spPr>
        <p:txBody>
          <a:bodyPr>
            <a:noAutofit/>
          </a:bodyPr>
          <a:lstStyle/>
          <a:p>
            <a:pPr marL="0" indent="0">
              <a:buNone/>
            </a:pPr>
            <a:r>
              <a:rPr lang="en-US" sz="1600" dirty="0"/>
              <a:t>Commonly used itself and as part of other architectures with transfer learning (a backbone in many object detection models, used in the lab for classification)</a:t>
            </a:r>
          </a:p>
        </p:txBody>
      </p:sp>
      <p:sp>
        <p:nvSpPr>
          <p:cNvPr id="7" name="TextBox 6">
            <a:extLst>
              <a:ext uri="{FF2B5EF4-FFF2-40B4-BE49-F238E27FC236}">
                <a16:creationId xmlns:a16="http://schemas.microsoft.com/office/drawing/2014/main" id="{E9BE7033-9897-CFE6-CDC0-4216AC9C6743}"/>
              </a:ext>
            </a:extLst>
          </p:cNvPr>
          <p:cNvSpPr txBox="1"/>
          <p:nvPr/>
        </p:nvSpPr>
        <p:spPr>
          <a:xfrm>
            <a:off x="22602" y="4901656"/>
            <a:ext cx="5933164" cy="184666"/>
          </a:xfrm>
          <a:prstGeom prst="rect">
            <a:avLst/>
          </a:prstGeom>
          <a:noFill/>
        </p:spPr>
        <p:txBody>
          <a:bodyPr wrap="square">
            <a:spAutoFit/>
          </a:bodyPr>
          <a:lstStyle/>
          <a:p>
            <a:r>
              <a:rPr lang="en-US" sz="600" dirty="0"/>
              <a:t>Figure credit: https://</a:t>
            </a:r>
            <a:r>
              <a:rPr lang="en-US" sz="600" dirty="0" err="1"/>
              <a:t>www.kaggle.com</a:t>
            </a:r>
            <a:r>
              <a:rPr lang="en-US" sz="600" dirty="0"/>
              <a:t>/code/</a:t>
            </a:r>
            <a:r>
              <a:rPr lang="en-US" sz="600" dirty="0" err="1"/>
              <a:t>blurredmachine</a:t>
            </a:r>
            <a:r>
              <a:rPr lang="en-US" sz="600" dirty="0"/>
              <a:t>/vggnet-16-architecture-a-complete-guide/notebook</a:t>
            </a:r>
          </a:p>
        </p:txBody>
      </p:sp>
      <p:pic>
        <p:nvPicPr>
          <p:cNvPr id="10246" name="Picture 6" descr="title">
            <a:extLst>
              <a:ext uri="{FF2B5EF4-FFF2-40B4-BE49-F238E27FC236}">
                <a16:creationId xmlns:a16="http://schemas.microsoft.com/office/drawing/2014/main" id="{359C2C6A-AC72-9A64-425A-2C381652C4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83104" y="187058"/>
            <a:ext cx="5668832" cy="3193708"/>
          </a:xfrm>
          <a:prstGeom prst="rect">
            <a:avLst/>
          </a:prstGeom>
          <a:noFill/>
          <a:extLst>
            <a:ext uri="{909E8E84-426E-40DD-AFC4-6F175D3DCCD1}">
              <a14:hiddenFill xmlns:a14="http://schemas.microsoft.com/office/drawing/2010/main">
                <a:solidFill>
                  <a:srgbClr val="FFFFFF"/>
                </a:solidFill>
              </a14:hiddenFill>
            </a:ext>
          </a:extLst>
        </p:spPr>
      </p:pic>
      <p:pic>
        <p:nvPicPr>
          <p:cNvPr id="10248" name="Picture 8" descr="config">
            <a:extLst>
              <a:ext uri="{FF2B5EF4-FFF2-40B4-BE49-F238E27FC236}">
                <a16:creationId xmlns:a16="http://schemas.microsoft.com/office/drawing/2014/main" id="{E7D74192-2435-D9DD-9919-59D95E97DCD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83104" y="3484589"/>
            <a:ext cx="5677705" cy="157221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5753C08-F6AB-BBD9-BD13-10055334C598}"/>
              </a:ext>
            </a:extLst>
          </p:cNvPr>
          <p:cNvSpPr txBox="1"/>
          <p:nvPr/>
        </p:nvSpPr>
        <p:spPr>
          <a:xfrm>
            <a:off x="168919" y="3380766"/>
            <a:ext cx="2697154" cy="1569660"/>
          </a:xfrm>
          <a:prstGeom prst="rect">
            <a:avLst/>
          </a:prstGeom>
          <a:noFill/>
        </p:spPr>
        <p:txBody>
          <a:bodyPr wrap="square" rtlCol="0">
            <a:spAutoFit/>
          </a:bodyPr>
          <a:lstStyle/>
          <a:p>
            <a:r>
              <a:rPr lang="en-US" sz="1600" dirty="0"/>
              <a:t>This is shorthand – only the first two dimensions of the conv are given, other is assumed.  I write a few true dimensions for the </a:t>
            </a:r>
            <a:r>
              <a:rPr lang="en-US" sz="1600" dirty="0" err="1"/>
              <a:t>convs</a:t>
            </a:r>
            <a:r>
              <a:rPr lang="en-US" sz="1600" dirty="0"/>
              <a:t> below.</a:t>
            </a:r>
          </a:p>
        </p:txBody>
      </p:sp>
      <p:sp>
        <p:nvSpPr>
          <p:cNvPr id="5" name="TextBox 4">
            <a:extLst>
              <a:ext uri="{FF2B5EF4-FFF2-40B4-BE49-F238E27FC236}">
                <a16:creationId xmlns:a16="http://schemas.microsoft.com/office/drawing/2014/main" id="{59FA109E-78E4-EE65-2873-13266C7F7F55}"/>
              </a:ext>
            </a:extLst>
          </p:cNvPr>
          <p:cNvSpPr txBox="1"/>
          <p:nvPr/>
        </p:nvSpPr>
        <p:spPr>
          <a:xfrm>
            <a:off x="2573332" y="3276943"/>
            <a:ext cx="1453646" cy="246221"/>
          </a:xfrm>
          <a:prstGeom prst="rect">
            <a:avLst/>
          </a:prstGeom>
          <a:noFill/>
        </p:spPr>
        <p:txBody>
          <a:bodyPr wrap="square" rtlCol="0">
            <a:spAutoFit/>
          </a:bodyPr>
          <a:lstStyle/>
          <a:p>
            <a:r>
              <a:rPr lang="en-US" sz="1000" dirty="0"/>
              <a:t>64 3x3x3 Filters, Stride 1</a:t>
            </a:r>
          </a:p>
        </p:txBody>
      </p:sp>
      <p:sp>
        <p:nvSpPr>
          <p:cNvPr id="8" name="TextBox 7">
            <a:extLst>
              <a:ext uri="{FF2B5EF4-FFF2-40B4-BE49-F238E27FC236}">
                <a16:creationId xmlns:a16="http://schemas.microsoft.com/office/drawing/2014/main" id="{F610DFB6-1BA9-AECA-BC72-322A785C2DF1}"/>
              </a:ext>
            </a:extLst>
          </p:cNvPr>
          <p:cNvSpPr txBox="1"/>
          <p:nvPr/>
        </p:nvSpPr>
        <p:spPr>
          <a:xfrm>
            <a:off x="3608339" y="2599965"/>
            <a:ext cx="837278" cy="246221"/>
          </a:xfrm>
          <a:prstGeom prst="rect">
            <a:avLst/>
          </a:prstGeom>
          <a:noFill/>
        </p:spPr>
        <p:txBody>
          <a:bodyPr wrap="none" rtlCol="0">
            <a:spAutoFit/>
          </a:bodyPr>
          <a:lstStyle/>
          <a:p>
            <a:r>
              <a:rPr lang="en-US" sz="1000" dirty="0"/>
              <a:t>2x2 Max Pool, Stride 1</a:t>
            </a:r>
          </a:p>
        </p:txBody>
      </p:sp>
    </p:spTree>
    <p:extLst>
      <p:ext uri="{BB962C8B-B14F-4D97-AF65-F5344CB8AC3E}">
        <p14:creationId xmlns:p14="http://schemas.microsoft.com/office/powerpoint/2010/main" val="41433883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A39F47-85AF-7B04-5D17-78A145855392}"/>
              </a:ext>
            </a:extLst>
          </p:cNvPr>
          <p:cNvSpPr>
            <a:spLocks noGrp="1"/>
          </p:cNvSpPr>
          <p:nvPr>
            <p:ph type="title"/>
          </p:nvPr>
        </p:nvSpPr>
        <p:spPr>
          <a:xfrm>
            <a:off x="0" y="12717"/>
            <a:ext cx="7886700" cy="520629"/>
          </a:xfrm>
        </p:spPr>
        <p:txBody>
          <a:bodyPr>
            <a:normAutofit fontScale="90000"/>
          </a:bodyPr>
          <a:lstStyle/>
          <a:p>
            <a:r>
              <a:rPr lang="en-US" dirty="0"/>
              <a:t>Summary</a:t>
            </a:r>
          </a:p>
        </p:txBody>
      </p:sp>
      <p:sp>
        <p:nvSpPr>
          <p:cNvPr id="3" name="Content Placeholder 2">
            <a:extLst>
              <a:ext uri="{FF2B5EF4-FFF2-40B4-BE49-F238E27FC236}">
                <a16:creationId xmlns:a16="http://schemas.microsoft.com/office/drawing/2014/main" id="{D743AF9D-C5ED-CFC2-CAB4-87CD59882B2F}"/>
              </a:ext>
            </a:extLst>
          </p:cNvPr>
          <p:cNvSpPr>
            <a:spLocks noGrp="1"/>
          </p:cNvSpPr>
          <p:nvPr>
            <p:ph idx="1"/>
          </p:nvPr>
        </p:nvSpPr>
        <p:spPr>
          <a:xfrm>
            <a:off x="207230" y="2648067"/>
            <a:ext cx="8477113" cy="2273233"/>
          </a:xfrm>
        </p:spPr>
        <p:txBody>
          <a:bodyPr>
            <a:noAutofit/>
          </a:bodyPr>
          <a:lstStyle/>
          <a:p>
            <a:pPr>
              <a:lnSpc>
                <a:spcPct val="100000"/>
              </a:lnSpc>
              <a:spcBef>
                <a:spcPts val="600"/>
              </a:spcBef>
            </a:pPr>
            <a:r>
              <a:rPr lang="en-US" sz="1800" dirty="0"/>
              <a:t>Convolutional neural networks (CNNs) are a kind of deep NN that make use of local structure in images to greatly reduce the number of necessary parameters.</a:t>
            </a:r>
          </a:p>
          <a:p>
            <a:pPr>
              <a:lnSpc>
                <a:spcPct val="100000"/>
              </a:lnSpc>
              <a:spcBef>
                <a:spcPts val="600"/>
              </a:spcBef>
            </a:pPr>
            <a:r>
              <a:rPr lang="en-US" sz="1800" dirty="0"/>
              <a:t>CNNs can be used to accurately categorize, detect objects, and segment (find all pixels in an object), particularly when using transfer learning on pretrained networks.</a:t>
            </a:r>
          </a:p>
          <a:p>
            <a:pPr>
              <a:lnSpc>
                <a:spcPct val="100000"/>
              </a:lnSpc>
              <a:spcBef>
                <a:spcPts val="600"/>
              </a:spcBef>
            </a:pPr>
            <a:r>
              <a:rPr lang="en-US" sz="1800" dirty="0"/>
              <a:t>State of the art tools (e.g., Yolo v8) are free and available, can be implemented with a few dozen lines of codes, and can be trained for many practical problems in a matter of hours with a single GPU.</a:t>
            </a:r>
          </a:p>
        </p:txBody>
      </p:sp>
      <p:grpSp>
        <p:nvGrpSpPr>
          <p:cNvPr id="10" name="Group 9">
            <a:extLst>
              <a:ext uri="{FF2B5EF4-FFF2-40B4-BE49-F238E27FC236}">
                <a16:creationId xmlns:a16="http://schemas.microsoft.com/office/drawing/2014/main" id="{F053BE9D-A3FC-974B-D02C-E3D7B6B6E302}"/>
              </a:ext>
            </a:extLst>
          </p:cNvPr>
          <p:cNvGrpSpPr/>
          <p:nvPr/>
        </p:nvGrpSpPr>
        <p:grpSpPr>
          <a:xfrm>
            <a:off x="3512961" y="541406"/>
            <a:ext cx="5049475" cy="2098602"/>
            <a:chOff x="4085455" y="170903"/>
            <a:chExt cx="5049475" cy="2098602"/>
          </a:xfrm>
        </p:grpSpPr>
        <p:pic>
          <p:nvPicPr>
            <p:cNvPr id="4" name="Google Shape;168;p12">
              <a:extLst>
                <a:ext uri="{FF2B5EF4-FFF2-40B4-BE49-F238E27FC236}">
                  <a16:creationId xmlns:a16="http://schemas.microsoft.com/office/drawing/2014/main" id="{03BF84FD-36DA-28E7-5CFC-27ECC1C07BB8}"/>
                </a:ext>
              </a:extLst>
            </p:cNvPr>
            <p:cNvPicPr preferRelativeResize="0"/>
            <p:nvPr/>
          </p:nvPicPr>
          <p:blipFill rotWithShape="1">
            <a:blip r:embed="rId3">
              <a:alphaModFix/>
            </a:blip>
            <a:srcRect t="19183"/>
            <a:stretch/>
          </p:blipFill>
          <p:spPr>
            <a:xfrm>
              <a:off x="4085455" y="600762"/>
              <a:ext cx="4964648" cy="1668743"/>
            </a:xfrm>
            <a:prstGeom prst="rect">
              <a:avLst/>
            </a:prstGeom>
            <a:noFill/>
            <a:ln>
              <a:noFill/>
            </a:ln>
          </p:spPr>
        </p:pic>
        <p:sp>
          <p:nvSpPr>
            <p:cNvPr id="5" name="TextBox 4">
              <a:extLst>
                <a:ext uri="{FF2B5EF4-FFF2-40B4-BE49-F238E27FC236}">
                  <a16:creationId xmlns:a16="http://schemas.microsoft.com/office/drawing/2014/main" id="{B6C7BDEC-43FF-C570-1A40-9BF47B89FAAC}"/>
                </a:ext>
              </a:extLst>
            </p:cNvPr>
            <p:cNvSpPr txBox="1"/>
            <p:nvPr/>
          </p:nvSpPr>
          <p:spPr>
            <a:xfrm>
              <a:off x="4141517" y="341406"/>
              <a:ext cx="1066218" cy="276999"/>
            </a:xfrm>
            <a:prstGeom prst="rect">
              <a:avLst/>
            </a:prstGeom>
            <a:noFill/>
          </p:spPr>
          <p:txBody>
            <a:bodyPr wrap="square" rtlCol="0">
              <a:spAutoFit/>
            </a:bodyPr>
            <a:lstStyle/>
            <a:p>
              <a:pPr algn="ctr"/>
              <a:r>
                <a:rPr lang="en-US" sz="1200" b="1" dirty="0"/>
                <a:t>Classification</a:t>
              </a:r>
            </a:p>
          </p:txBody>
        </p:sp>
        <p:sp>
          <p:nvSpPr>
            <p:cNvPr id="6" name="TextBox 5">
              <a:extLst>
                <a:ext uri="{FF2B5EF4-FFF2-40B4-BE49-F238E27FC236}">
                  <a16:creationId xmlns:a16="http://schemas.microsoft.com/office/drawing/2014/main" id="{D5E387C1-59E9-435E-F111-891D58B12AAB}"/>
                </a:ext>
              </a:extLst>
            </p:cNvPr>
            <p:cNvSpPr txBox="1"/>
            <p:nvPr/>
          </p:nvSpPr>
          <p:spPr>
            <a:xfrm>
              <a:off x="5354977" y="170903"/>
              <a:ext cx="1066218" cy="461665"/>
            </a:xfrm>
            <a:prstGeom prst="rect">
              <a:avLst/>
            </a:prstGeom>
            <a:noFill/>
          </p:spPr>
          <p:txBody>
            <a:bodyPr wrap="square" rtlCol="0">
              <a:spAutoFit/>
            </a:bodyPr>
            <a:lstStyle/>
            <a:p>
              <a:pPr algn="ctr"/>
              <a:r>
                <a:rPr lang="en-US" sz="1200" b="1" dirty="0"/>
                <a:t>Classification + Localization</a:t>
              </a:r>
            </a:p>
          </p:txBody>
        </p:sp>
        <p:sp>
          <p:nvSpPr>
            <p:cNvPr id="7" name="TextBox 6">
              <a:extLst>
                <a:ext uri="{FF2B5EF4-FFF2-40B4-BE49-F238E27FC236}">
                  <a16:creationId xmlns:a16="http://schemas.microsoft.com/office/drawing/2014/main" id="{5683F1E4-97FC-4BAD-C36A-E1BE5AC6E8F2}"/>
                </a:ext>
              </a:extLst>
            </p:cNvPr>
            <p:cNvSpPr txBox="1"/>
            <p:nvPr/>
          </p:nvSpPr>
          <p:spPr>
            <a:xfrm>
              <a:off x="6500087" y="177058"/>
              <a:ext cx="1066218" cy="461665"/>
            </a:xfrm>
            <a:prstGeom prst="rect">
              <a:avLst/>
            </a:prstGeom>
            <a:noFill/>
          </p:spPr>
          <p:txBody>
            <a:bodyPr wrap="square" rtlCol="0">
              <a:spAutoFit/>
            </a:bodyPr>
            <a:lstStyle/>
            <a:p>
              <a:pPr algn="ctr"/>
              <a:r>
                <a:rPr lang="en-US" sz="1200" b="1" dirty="0"/>
                <a:t>Object Detection</a:t>
              </a:r>
            </a:p>
          </p:txBody>
        </p:sp>
        <p:sp>
          <p:nvSpPr>
            <p:cNvPr id="8" name="TextBox 7">
              <a:extLst>
                <a:ext uri="{FF2B5EF4-FFF2-40B4-BE49-F238E27FC236}">
                  <a16:creationId xmlns:a16="http://schemas.microsoft.com/office/drawing/2014/main" id="{9E5DA985-4B53-1730-FF25-1510E9FF7515}"/>
                </a:ext>
              </a:extLst>
            </p:cNvPr>
            <p:cNvSpPr txBox="1"/>
            <p:nvPr/>
          </p:nvSpPr>
          <p:spPr>
            <a:xfrm>
              <a:off x="7573880" y="177057"/>
              <a:ext cx="1561050" cy="646331"/>
            </a:xfrm>
            <a:prstGeom prst="rect">
              <a:avLst/>
            </a:prstGeom>
            <a:noFill/>
          </p:spPr>
          <p:txBody>
            <a:bodyPr wrap="square" rtlCol="0">
              <a:spAutoFit/>
            </a:bodyPr>
            <a:lstStyle/>
            <a:p>
              <a:pPr algn="ctr"/>
              <a:r>
                <a:rPr lang="en-US" sz="1200" b="1" dirty="0"/>
                <a:t>(Semantic/Instance) Segmentation</a:t>
              </a:r>
            </a:p>
          </p:txBody>
        </p:sp>
      </p:grpSp>
      <p:pic>
        <p:nvPicPr>
          <p:cNvPr id="9" name="Picture 6" descr="title">
            <a:extLst>
              <a:ext uri="{FF2B5EF4-FFF2-40B4-BE49-F238E27FC236}">
                <a16:creationId xmlns:a16="http://schemas.microsoft.com/office/drawing/2014/main" id="{126C5BB0-4301-985A-5140-E16EB4BB982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6190" y="804913"/>
            <a:ext cx="2909006" cy="1638877"/>
          </a:xfrm>
          <a:prstGeom prst="rect">
            <a:avLst/>
          </a:prstGeom>
          <a:noFill/>
          <a:extLst>
            <a:ext uri="{909E8E84-426E-40DD-AFC4-6F175D3DCCD1}">
              <a14:hiddenFill xmlns:a14="http://schemas.microsoft.com/office/drawing/2010/main">
                <a:solidFill>
                  <a:srgbClr val="FFFFFF"/>
                </a:solidFill>
              </a14:hiddenFill>
            </a:ext>
          </a:extLst>
        </p:spPr>
      </p:pic>
      <p:sp>
        <p:nvSpPr>
          <p:cNvPr id="11" name="Slide Number Placeholder 10">
            <a:extLst>
              <a:ext uri="{FF2B5EF4-FFF2-40B4-BE49-F238E27FC236}">
                <a16:creationId xmlns:a16="http://schemas.microsoft.com/office/drawing/2014/main" id="{9714727D-ACAE-108A-DC87-570462391D4B}"/>
              </a:ext>
            </a:extLst>
          </p:cNvPr>
          <p:cNvSpPr>
            <a:spLocks noGrp="1"/>
          </p:cNvSpPr>
          <p:nvPr>
            <p:ph type="sldNum" sz="quarter" idx="12"/>
          </p:nvPr>
        </p:nvSpPr>
        <p:spPr/>
        <p:txBody>
          <a:bodyPr/>
          <a:lstStyle/>
          <a:p>
            <a:fld id="{F52F98C7-B022-4B23-A980-5F5A6EC1BD06}" type="slidenum">
              <a:rPr lang="en-US" smtClean="0"/>
              <a:t>25</a:t>
            </a:fld>
            <a:endParaRPr lang="en-US"/>
          </a:p>
        </p:txBody>
      </p:sp>
    </p:spTree>
    <p:extLst>
      <p:ext uri="{BB962C8B-B14F-4D97-AF65-F5344CB8AC3E}">
        <p14:creationId xmlns:p14="http://schemas.microsoft.com/office/powerpoint/2010/main" val="20743526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g24a51ed6563_0_0"/>
          <p:cNvSpPr txBox="1">
            <a:spLocks noGrp="1"/>
          </p:cNvSpPr>
          <p:nvPr>
            <p:ph type="ctrTitle"/>
          </p:nvPr>
        </p:nvSpPr>
        <p:spPr>
          <a:xfrm>
            <a:off x="1143000" y="360865"/>
            <a:ext cx="6858000" cy="1790700"/>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chemeClr val="dk1"/>
              </a:buClr>
              <a:buSzPct val="100000"/>
              <a:buFont typeface="Calibri"/>
              <a:buNone/>
            </a:pPr>
            <a:endParaRPr sz="4000" dirty="0"/>
          </a:p>
          <a:p>
            <a:pPr marL="0" lvl="0" indent="0" algn="ctr" rtl="0">
              <a:lnSpc>
                <a:spcPct val="90000"/>
              </a:lnSpc>
              <a:spcBef>
                <a:spcPts val="0"/>
              </a:spcBef>
              <a:spcAft>
                <a:spcPts val="0"/>
              </a:spcAft>
              <a:buClr>
                <a:schemeClr val="dk1"/>
              </a:buClr>
              <a:buSzPct val="100000"/>
              <a:buFont typeface="Calibri"/>
              <a:buNone/>
            </a:pPr>
            <a:r>
              <a:rPr lang="en-US" sz="4000" dirty="0"/>
              <a:t>Wrap-Up Day 2:</a:t>
            </a:r>
            <a:endParaRPr sz="4000" dirty="0"/>
          </a:p>
          <a:p>
            <a:pPr marL="0" lvl="0" indent="0" algn="ctr" rtl="0">
              <a:lnSpc>
                <a:spcPct val="90000"/>
              </a:lnSpc>
              <a:spcBef>
                <a:spcPts val="0"/>
              </a:spcBef>
              <a:spcAft>
                <a:spcPts val="0"/>
              </a:spcAft>
              <a:buClr>
                <a:schemeClr val="dk1"/>
              </a:buClr>
              <a:buSzPct val="100000"/>
              <a:buFont typeface="Calibri"/>
              <a:buNone/>
            </a:pPr>
            <a:r>
              <a:rPr lang="en-US" sz="4000" dirty="0"/>
              <a:t>Machine Learning for</a:t>
            </a:r>
            <a:endParaRPr sz="4000" dirty="0"/>
          </a:p>
          <a:p>
            <a:pPr marL="0" lvl="0" indent="0" algn="ctr" rtl="0">
              <a:lnSpc>
                <a:spcPct val="90000"/>
              </a:lnSpc>
              <a:spcBef>
                <a:spcPts val="0"/>
              </a:spcBef>
              <a:spcAft>
                <a:spcPts val="0"/>
              </a:spcAft>
              <a:buClr>
                <a:schemeClr val="dk1"/>
              </a:buClr>
              <a:buSzPct val="100000"/>
              <a:buFont typeface="Calibri"/>
              <a:buNone/>
            </a:pPr>
            <a:r>
              <a:rPr lang="en-US" sz="4000" dirty="0"/>
              <a:t> Materials Science</a:t>
            </a:r>
            <a:endParaRPr sz="4000" dirty="0"/>
          </a:p>
        </p:txBody>
      </p:sp>
      <p:sp>
        <p:nvSpPr>
          <p:cNvPr id="2" name="Google Shape;204;g24a51ed6563_0_0">
            <a:extLst>
              <a:ext uri="{FF2B5EF4-FFF2-40B4-BE49-F238E27FC236}">
                <a16:creationId xmlns:a16="http://schemas.microsoft.com/office/drawing/2014/main" id="{CDA42C30-0C2C-9AF4-CC5C-FC4DE826BD14}"/>
              </a:ext>
            </a:extLst>
          </p:cNvPr>
          <p:cNvSpPr txBox="1">
            <a:spLocks/>
          </p:cNvSpPr>
          <p:nvPr/>
        </p:nvSpPr>
        <p:spPr>
          <a:xfrm>
            <a:off x="287865" y="2326184"/>
            <a:ext cx="3986107" cy="1542321"/>
          </a:xfrm>
          <a:prstGeom prst="rect">
            <a:avLst/>
          </a:prstGeom>
          <a:noFill/>
          <a:ln>
            <a:noFill/>
          </a:ln>
        </p:spPr>
        <p:txBody>
          <a:bodyPr spcFirstLastPara="1" wrap="square" lIns="91425" tIns="45700" rIns="91425" bIns="45700" anchor="b" anchorCtr="0">
            <a:noAutofit/>
          </a:bodyPr>
          <a:lstStyle>
            <a:defPPr marR="0" lvl="0" algn="l" rtl="0">
              <a:lnSpc>
                <a:spcPct val="100000"/>
              </a:lnSpc>
              <a:spcBef>
                <a:spcPts val="0"/>
              </a:spcBef>
              <a:spcAft>
                <a:spcPts val="0"/>
              </a:spcAft>
            </a:defPPr>
            <a:lvl1pPr marR="0" lvl="0" algn="ctr" rtl="0">
              <a:lnSpc>
                <a:spcPct val="90000"/>
              </a:lnSpc>
              <a:spcBef>
                <a:spcPts val="0"/>
              </a:spcBef>
              <a:spcAft>
                <a:spcPts val="0"/>
              </a:spcAft>
              <a:buClr>
                <a:schemeClr val="dk1"/>
              </a:buClr>
              <a:buSzPts val="4500"/>
              <a:buFont typeface="Calibri"/>
              <a:buNone/>
              <a:defRPr sz="45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buSzPct val="100000"/>
            </a:pPr>
            <a:r>
              <a:rPr lang="en-US" sz="1400" dirty="0"/>
              <a:t>Attend the help-desk sessions if you’d like to discuss anything or ask more detailed questions!</a:t>
            </a:r>
          </a:p>
          <a:p>
            <a:pPr>
              <a:buSzPct val="100000"/>
            </a:pPr>
            <a:endParaRPr lang="en-US" sz="1400" dirty="0"/>
          </a:p>
          <a:p>
            <a:pPr>
              <a:buSzPct val="100000"/>
            </a:pPr>
            <a:r>
              <a:rPr lang="en-US" sz="1400" dirty="0"/>
              <a:t>Tomorrow Morning: 9:30 – 10:30 am</a:t>
            </a:r>
          </a:p>
          <a:p>
            <a:pPr>
              <a:buSzPct val="100000"/>
            </a:pPr>
            <a:r>
              <a:rPr lang="en-US" sz="1400" dirty="0">
                <a:hlinkClick r:id="rId3"/>
              </a:rPr>
              <a:t>https://docs.google.com/document/d/1cQAASiwEHIv41tbnsuQrHGs9JxXb0W0XM2aX85VwoOI/edit?usp=sharing</a:t>
            </a:r>
            <a:r>
              <a:rPr lang="en-US" sz="1400" dirty="0"/>
              <a:t> </a:t>
            </a:r>
          </a:p>
        </p:txBody>
      </p:sp>
      <p:sp>
        <p:nvSpPr>
          <p:cNvPr id="3" name="Google Shape;204;g24a51ed6563_0_0">
            <a:extLst>
              <a:ext uri="{FF2B5EF4-FFF2-40B4-BE49-F238E27FC236}">
                <a16:creationId xmlns:a16="http://schemas.microsoft.com/office/drawing/2014/main" id="{5016EE44-B47D-0932-234F-966B45C903A9}"/>
              </a:ext>
            </a:extLst>
          </p:cNvPr>
          <p:cNvSpPr txBox="1">
            <a:spLocks/>
          </p:cNvSpPr>
          <p:nvPr/>
        </p:nvSpPr>
        <p:spPr>
          <a:xfrm>
            <a:off x="4700693" y="2337949"/>
            <a:ext cx="3986107" cy="921173"/>
          </a:xfrm>
          <a:prstGeom prst="rect">
            <a:avLst/>
          </a:prstGeom>
          <a:noFill/>
          <a:ln>
            <a:noFill/>
          </a:ln>
        </p:spPr>
        <p:txBody>
          <a:bodyPr spcFirstLastPara="1" wrap="square" lIns="91425" tIns="45700" rIns="91425" bIns="45700" anchor="b" anchorCtr="0">
            <a:normAutofit fontScale="97500"/>
          </a:bodyPr>
          <a:lstStyle>
            <a:defPPr marR="0" lvl="0" algn="l" rtl="0">
              <a:lnSpc>
                <a:spcPct val="100000"/>
              </a:lnSpc>
              <a:spcBef>
                <a:spcPts val="0"/>
              </a:spcBef>
              <a:spcAft>
                <a:spcPts val="0"/>
              </a:spcAft>
            </a:defPPr>
            <a:lvl1pPr marR="0" lvl="0" algn="ctr" rtl="0">
              <a:lnSpc>
                <a:spcPct val="90000"/>
              </a:lnSpc>
              <a:spcBef>
                <a:spcPts val="0"/>
              </a:spcBef>
              <a:spcAft>
                <a:spcPts val="0"/>
              </a:spcAft>
              <a:buClr>
                <a:schemeClr val="dk1"/>
              </a:buClr>
              <a:buSzPts val="4500"/>
              <a:buFont typeface="Calibri"/>
              <a:buNone/>
              <a:defRPr sz="45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buSzPct val="100000"/>
            </a:pPr>
            <a:r>
              <a:rPr lang="en-US" sz="1400" dirty="0"/>
              <a:t>Please fill out the quick daily feedback poll to let us know how things went for you</a:t>
            </a:r>
          </a:p>
          <a:p>
            <a:pPr>
              <a:buSzPct val="100000"/>
            </a:pPr>
            <a:endParaRPr lang="en-US" sz="1400" dirty="0"/>
          </a:p>
          <a:p>
            <a:pPr>
              <a:buSzPct val="100000"/>
            </a:pPr>
            <a:r>
              <a:rPr lang="en-US" sz="1400" dirty="0">
                <a:hlinkClick r:id="rId4"/>
              </a:rPr>
              <a:t>https://forms.gle/X3JU52CJUBASADba6</a:t>
            </a:r>
            <a:r>
              <a:rPr lang="en-US" sz="1400" dirty="0"/>
              <a:t> </a:t>
            </a:r>
          </a:p>
        </p:txBody>
      </p:sp>
      <p:sp>
        <p:nvSpPr>
          <p:cNvPr id="4" name="Google Shape;204;g24a51ed6563_0_0">
            <a:extLst>
              <a:ext uri="{FF2B5EF4-FFF2-40B4-BE49-F238E27FC236}">
                <a16:creationId xmlns:a16="http://schemas.microsoft.com/office/drawing/2014/main" id="{CBAC6860-D6A8-C00C-C6F8-8BFC19F36ADF}"/>
              </a:ext>
            </a:extLst>
          </p:cNvPr>
          <p:cNvSpPr txBox="1">
            <a:spLocks/>
          </p:cNvSpPr>
          <p:nvPr/>
        </p:nvSpPr>
        <p:spPr>
          <a:xfrm>
            <a:off x="1271693" y="2973155"/>
            <a:ext cx="6858000" cy="1790700"/>
          </a:xfrm>
          <a:prstGeom prst="rect">
            <a:avLst/>
          </a:prstGeom>
          <a:noFill/>
          <a:ln>
            <a:noFill/>
          </a:ln>
        </p:spPr>
        <p:txBody>
          <a:bodyPr spcFirstLastPara="1" wrap="square" lIns="91425" tIns="45700" rIns="91425" bIns="45700" anchor="b" anchorCtr="0">
            <a:noAutofit/>
          </a:bodyPr>
          <a:lstStyle>
            <a:defPPr marR="0" lvl="0" algn="l" rtl="0">
              <a:lnSpc>
                <a:spcPct val="100000"/>
              </a:lnSpc>
              <a:spcBef>
                <a:spcPts val="0"/>
              </a:spcBef>
              <a:spcAft>
                <a:spcPts val="0"/>
              </a:spcAft>
            </a:defPPr>
            <a:lvl1pPr marR="0" lvl="0" algn="ctr" rtl="0">
              <a:lnSpc>
                <a:spcPct val="90000"/>
              </a:lnSpc>
              <a:spcBef>
                <a:spcPts val="0"/>
              </a:spcBef>
              <a:spcAft>
                <a:spcPts val="0"/>
              </a:spcAft>
              <a:buClr>
                <a:schemeClr val="dk1"/>
              </a:buClr>
              <a:buSzPts val="4500"/>
              <a:buFont typeface="Calibri"/>
              <a:buNone/>
              <a:defRPr sz="45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buSzPct val="100000"/>
            </a:pPr>
            <a:r>
              <a:rPr lang="en-US" sz="4000" dirty="0"/>
              <a:t>Thank you!</a:t>
            </a:r>
          </a:p>
        </p:txBody>
      </p:sp>
    </p:spTree>
    <p:extLst>
      <p:ext uri="{BB962C8B-B14F-4D97-AF65-F5344CB8AC3E}">
        <p14:creationId xmlns:p14="http://schemas.microsoft.com/office/powerpoint/2010/main" val="7960568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E72E68-7ADF-B7F0-75C8-47523A379A32}"/>
              </a:ext>
            </a:extLst>
          </p:cNvPr>
          <p:cNvSpPr>
            <a:spLocks noGrp="1"/>
          </p:cNvSpPr>
          <p:nvPr>
            <p:ph type="title"/>
          </p:nvPr>
        </p:nvSpPr>
        <p:spPr/>
        <p:txBody>
          <a:bodyPr/>
          <a:lstStyle/>
          <a:p>
            <a:r>
              <a:rPr lang="en-US" dirty="0"/>
              <a:t>BACKUP</a:t>
            </a:r>
          </a:p>
        </p:txBody>
      </p:sp>
      <p:sp>
        <p:nvSpPr>
          <p:cNvPr id="3" name="Content Placeholder 2">
            <a:extLst>
              <a:ext uri="{FF2B5EF4-FFF2-40B4-BE49-F238E27FC236}">
                <a16:creationId xmlns:a16="http://schemas.microsoft.com/office/drawing/2014/main" id="{FC783484-E915-2BAF-E139-A0CBEBB6240E}"/>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257847C0-BD05-47AE-1E52-E69AA527D281}"/>
              </a:ext>
            </a:extLst>
          </p:cNvPr>
          <p:cNvSpPr>
            <a:spLocks noGrp="1"/>
          </p:cNvSpPr>
          <p:nvPr>
            <p:ph type="sldNum" sz="quarter" idx="12"/>
          </p:nvPr>
        </p:nvSpPr>
        <p:spPr/>
        <p:txBody>
          <a:bodyPr/>
          <a:lstStyle/>
          <a:p>
            <a:fld id="{F52F98C7-B022-4B23-A980-5F5A6EC1BD06}" type="slidenum">
              <a:rPr lang="en-US" smtClean="0"/>
              <a:t>27</a:t>
            </a:fld>
            <a:endParaRPr lang="en-US"/>
          </a:p>
        </p:txBody>
      </p:sp>
    </p:spTree>
    <p:extLst>
      <p:ext uri="{BB962C8B-B14F-4D97-AF65-F5344CB8AC3E}">
        <p14:creationId xmlns:p14="http://schemas.microsoft.com/office/powerpoint/2010/main" val="14640853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A6204D-CB37-6B9A-7793-A6C1385587B3}"/>
              </a:ext>
            </a:extLst>
          </p:cNvPr>
          <p:cNvSpPr>
            <a:spLocks noGrp="1"/>
          </p:cNvSpPr>
          <p:nvPr>
            <p:ph type="title"/>
          </p:nvPr>
        </p:nvSpPr>
        <p:spPr>
          <a:xfrm>
            <a:off x="0" y="35982"/>
            <a:ext cx="9144000" cy="695232"/>
          </a:xfrm>
        </p:spPr>
        <p:txBody>
          <a:bodyPr>
            <a:normAutofit/>
          </a:bodyPr>
          <a:lstStyle/>
          <a:p>
            <a:r>
              <a:rPr lang="en-US" dirty="0">
                <a:solidFill>
                  <a:schemeClr val="tx1"/>
                </a:solidFill>
              </a:rPr>
              <a:t>Understanding What CNN Parts “Do”</a:t>
            </a:r>
          </a:p>
        </p:txBody>
      </p:sp>
      <p:sp>
        <p:nvSpPr>
          <p:cNvPr id="3" name="Content Placeholder 2">
            <a:extLst>
              <a:ext uri="{FF2B5EF4-FFF2-40B4-BE49-F238E27FC236}">
                <a16:creationId xmlns:a16="http://schemas.microsoft.com/office/drawing/2014/main" id="{109861F0-E73A-441D-600B-217150CB104B}"/>
              </a:ext>
            </a:extLst>
          </p:cNvPr>
          <p:cNvSpPr>
            <a:spLocks noGrp="1"/>
          </p:cNvSpPr>
          <p:nvPr>
            <p:ph idx="1"/>
          </p:nvPr>
        </p:nvSpPr>
        <p:spPr>
          <a:xfrm>
            <a:off x="251523" y="731214"/>
            <a:ext cx="8613077" cy="3888200"/>
          </a:xfrm>
        </p:spPr>
        <p:txBody>
          <a:bodyPr>
            <a:normAutofit/>
          </a:bodyPr>
          <a:lstStyle/>
          <a:p>
            <a:r>
              <a:rPr lang="en-US" sz="1800" dirty="0"/>
              <a:t>The following visualizes feature maps (also called activation maps) and filters. </a:t>
            </a:r>
          </a:p>
          <a:p>
            <a:pPr lvl="1"/>
            <a:r>
              <a:rPr lang="en-US" sz="1667" dirty="0"/>
              <a:t>Feature maps are the result of the output of a convolution and the activation function and just mapping values to intensities gives a picture. </a:t>
            </a:r>
          </a:p>
          <a:p>
            <a:pPr lvl="1"/>
            <a:r>
              <a:rPr lang="en-US" sz="1667" dirty="0"/>
              <a:t>Filters are the convolutions and typically just 3x3 or 5x5 matrices. So, we visualize the image to which the filter has a maximal response, i.e., what the filter finds most readily.</a:t>
            </a:r>
            <a:endParaRPr lang="en-US" sz="1534" dirty="0"/>
          </a:p>
          <a:p>
            <a:r>
              <a:rPr lang="en-US" sz="1800" dirty="0"/>
              <a:t>All the results shown on this topic are taken from this link, which also has code to do this kind of analysis yourself. </a:t>
            </a:r>
            <a:r>
              <a:rPr lang="en-US" sz="1800" dirty="0">
                <a:hlinkClick r:id="rId2"/>
              </a:rPr>
              <a:t>https://towardsdatascience.com/applied-deep-learning-part-4-convolutional-neural-networks-584bc134c1e2</a:t>
            </a:r>
            <a:r>
              <a:rPr lang="en-US" sz="1800" dirty="0"/>
              <a:t> </a:t>
            </a:r>
          </a:p>
          <a:p>
            <a:pPr marL="0" indent="0">
              <a:buNone/>
            </a:pPr>
            <a:endParaRPr lang="en-US" sz="1800" dirty="0"/>
          </a:p>
        </p:txBody>
      </p:sp>
      <p:pic>
        <p:nvPicPr>
          <p:cNvPr id="1026" name="Picture 2">
            <a:extLst>
              <a:ext uri="{FF2B5EF4-FFF2-40B4-BE49-F238E27FC236}">
                <a16:creationId xmlns:a16="http://schemas.microsoft.com/office/drawing/2014/main" id="{0D118593-F7C7-8FD5-DF81-A716104B79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9821" y="3372356"/>
            <a:ext cx="1650329" cy="165032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8" descr="config">
            <a:extLst>
              <a:ext uri="{FF2B5EF4-FFF2-40B4-BE49-F238E27FC236}">
                <a16:creationId xmlns:a16="http://schemas.microsoft.com/office/drawing/2014/main" id="{173D88AF-E153-8006-1B86-126DD8F8A15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72900" y="3535306"/>
            <a:ext cx="5677705" cy="157221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C1B7C3C-1DFB-963C-AD97-6DD0D7A20B0B}"/>
              </a:ext>
            </a:extLst>
          </p:cNvPr>
          <p:cNvSpPr txBox="1"/>
          <p:nvPr/>
        </p:nvSpPr>
        <p:spPr>
          <a:xfrm>
            <a:off x="3811214" y="3261956"/>
            <a:ext cx="689612" cy="300082"/>
          </a:xfrm>
          <a:prstGeom prst="rect">
            <a:avLst/>
          </a:prstGeom>
          <a:noFill/>
        </p:spPr>
        <p:txBody>
          <a:bodyPr wrap="none" rtlCol="0">
            <a:spAutoFit/>
          </a:bodyPr>
          <a:lstStyle/>
          <a:p>
            <a:r>
              <a:rPr lang="en-US" dirty="0"/>
              <a:t>Block 2</a:t>
            </a:r>
          </a:p>
        </p:txBody>
      </p:sp>
      <p:sp>
        <p:nvSpPr>
          <p:cNvPr id="6" name="TextBox 5">
            <a:extLst>
              <a:ext uri="{FF2B5EF4-FFF2-40B4-BE49-F238E27FC236}">
                <a16:creationId xmlns:a16="http://schemas.microsoft.com/office/drawing/2014/main" id="{424B6753-977C-15A2-6712-14BFCD5FAB5F}"/>
              </a:ext>
            </a:extLst>
          </p:cNvPr>
          <p:cNvSpPr txBox="1"/>
          <p:nvPr/>
        </p:nvSpPr>
        <p:spPr>
          <a:xfrm>
            <a:off x="3052965" y="3261956"/>
            <a:ext cx="689612" cy="300082"/>
          </a:xfrm>
          <a:prstGeom prst="rect">
            <a:avLst/>
          </a:prstGeom>
          <a:noFill/>
        </p:spPr>
        <p:txBody>
          <a:bodyPr wrap="none" rtlCol="0">
            <a:spAutoFit/>
          </a:bodyPr>
          <a:lstStyle/>
          <a:p>
            <a:r>
              <a:rPr lang="en-US" dirty="0"/>
              <a:t>Block 1</a:t>
            </a:r>
          </a:p>
        </p:txBody>
      </p:sp>
      <p:sp>
        <p:nvSpPr>
          <p:cNvPr id="7" name="TextBox 6">
            <a:extLst>
              <a:ext uri="{FF2B5EF4-FFF2-40B4-BE49-F238E27FC236}">
                <a16:creationId xmlns:a16="http://schemas.microsoft.com/office/drawing/2014/main" id="{F3366609-D726-021B-A042-ECEFF525FE54}"/>
              </a:ext>
            </a:extLst>
          </p:cNvPr>
          <p:cNvSpPr txBox="1"/>
          <p:nvPr/>
        </p:nvSpPr>
        <p:spPr>
          <a:xfrm>
            <a:off x="4736841" y="3261956"/>
            <a:ext cx="689612" cy="300082"/>
          </a:xfrm>
          <a:prstGeom prst="rect">
            <a:avLst/>
          </a:prstGeom>
          <a:noFill/>
        </p:spPr>
        <p:txBody>
          <a:bodyPr wrap="none" rtlCol="0">
            <a:spAutoFit/>
          </a:bodyPr>
          <a:lstStyle/>
          <a:p>
            <a:r>
              <a:rPr lang="en-US" dirty="0"/>
              <a:t>Block 3</a:t>
            </a:r>
          </a:p>
        </p:txBody>
      </p:sp>
      <p:sp>
        <p:nvSpPr>
          <p:cNvPr id="8" name="TextBox 7">
            <a:extLst>
              <a:ext uri="{FF2B5EF4-FFF2-40B4-BE49-F238E27FC236}">
                <a16:creationId xmlns:a16="http://schemas.microsoft.com/office/drawing/2014/main" id="{7C23ABCF-0F3E-93F7-A9D1-1F175806E239}"/>
              </a:ext>
            </a:extLst>
          </p:cNvPr>
          <p:cNvSpPr txBox="1"/>
          <p:nvPr/>
        </p:nvSpPr>
        <p:spPr>
          <a:xfrm>
            <a:off x="5793693" y="3261956"/>
            <a:ext cx="689612" cy="300082"/>
          </a:xfrm>
          <a:prstGeom prst="rect">
            <a:avLst/>
          </a:prstGeom>
          <a:noFill/>
        </p:spPr>
        <p:txBody>
          <a:bodyPr wrap="none" rtlCol="0">
            <a:spAutoFit/>
          </a:bodyPr>
          <a:lstStyle/>
          <a:p>
            <a:r>
              <a:rPr lang="en-US" dirty="0"/>
              <a:t>Block 4</a:t>
            </a:r>
          </a:p>
        </p:txBody>
      </p:sp>
      <p:sp>
        <p:nvSpPr>
          <p:cNvPr id="9" name="TextBox 8">
            <a:extLst>
              <a:ext uri="{FF2B5EF4-FFF2-40B4-BE49-F238E27FC236}">
                <a16:creationId xmlns:a16="http://schemas.microsoft.com/office/drawing/2014/main" id="{E1AC2F78-3F20-068F-BB44-B65B9B1AA978}"/>
              </a:ext>
            </a:extLst>
          </p:cNvPr>
          <p:cNvSpPr txBox="1"/>
          <p:nvPr/>
        </p:nvSpPr>
        <p:spPr>
          <a:xfrm>
            <a:off x="6850545" y="3261956"/>
            <a:ext cx="689612" cy="300082"/>
          </a:xfrm>
          <a:prstGeom prst="rect">
            <a:avLst/>
          </a:prstGeom>
          <a:noFill/>
        </p:spPr>
        <p:txBody>
          <a:bodyPr wrap="none" rtlCol="0">
            <a:spAutoFit/>
          </a:bodyPr>
          <a:lstStyle/>
          <a:p>
            <a:r>
              <a:rPr lang="en-US" dirty="0"/>
              <a:t>Block 5</a:t>
            </a:r>
          </a:p>
        </p:txBody>
      </p:sp>
      <p:sp>
        <p:nvSpPr>
          <p:cNvPr id="11" name="TextBox 10">
            <a:extLst>
              <a:ext uri="{FF2B5EF4-FFF2-40B4-BE49-F238E27FC236}">
                <a16:creationId xmlns:a16="http://schemas.microsoft.com/office/drawing/2014/main" id="{FDC27953-ABBB-4DB9-34BF-0021B78B0EB3}"/>
              </a:ext>
            </a:extLst>
          </p:cNvPr>
          <p:cNvSpPr txBox="1"/>
          <p:nvPr/>
        </p:nvSpPr>
        <p:spPr>
          <a:xfrm>
            <a:off x="4859905" y="2947369"/>
            <a:ext cx="3797711" cy="369332"/>
          </a:xfrm>
          <a:prstGeom prst="rect">
            <a:avLst/>
          </a:prstGeom>
          <a:noFill/>
        </p:spPr>
        <p:txBody>
          <a:bodyPr wrap="square">
            <a:spAutoFit/>
          </a:bodyPr>
          <a:lstStyle/>
          <a:p>
            <a:pPr algn="ctr"/>
            <a:r>
              <a:rPr lang="en-US" sz="1800" dirty="0">
                <a:solidFill>
                  <a:schemeClr val="tx1"/>
                </a:solidFill>
              </a:rPr>
              <a:t>VGG 16 (trained on ImageNet I think)</a:t>
            </a:r>
            <a:endParaRPr lang="en-US" sz="1800" dirty="0"/>
          </a:p>
        </p:txBody>
      </p:sp>
    </p:spTree>
    <p:extLst>
      <p:ext uri="{BB962C8B-B14F-4D97-AF65-F5344CB8AC3E}">
        <p14:creationId xmlns:p14="http://schemas.microsoft.com/office/powerpoint/2010/main" val="9581004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chemeClr val="tx1"/>
                </a:solidFill>
              </a:rPr>
              <a:t>Comparing Neural Network to Decision Tree </a:t>
            </a:r>
          </a:p>
        </p:txBody>
      </p:sp>
      <p:grpSp>
        <p:nvGrpSpPr>
          <p:cNvPr id="79" name="Group 78">
            <a:extLst>
              <a:ext uri="{FF2B5EF4-FFF2-40B4-BE49-F238E27FC236}">
                <a16:creationId xmlns:a16="http://schemas.microsoft.com/office/drawing/2014/main" id="{8EBE9D56-9542-69E0-3FC7-A59A4DB288A6}"/>
              </a:ext>
            </a:extLst>
          </p:cNvPr>
          <p:cNvGrpSpPr/>
          <p:nvPr/>
        </p:nvGrpSpPr>
        <p:grpSpPr>
          <a:xfrm>
            <a:off x="608500" y="1289414"/>
            <a:ext cx="3199805" cy="2706767"/>
            <a:chOff x="1524001" y="1934527"/>
            <a:chExt cx="3381375" cy="2860361"/>
          </a:xfrm>
        </p:grpSpPr>
        <p:sp>
          <p:nvSpPr>
            <p:cNvPr id="81" name="Flowchart: Terminator 80">
              <a:extLst>
                <a:ext uri="{FF2B5EF4-FFF2-40B4-BE49-F238E27FC236}">
                  <a16:creationId xmlns:a16="http://schemas.microsoft.com/office/drawing/2014/main" id="{F984DFFE-E992-454E-81C0-6172D6D01E29}"/>
                </a:ext>
              </a:extLst>
            </p:cNvPr>
            <p:cNvSpPr/>
            <p:nvPr/>
          </p:nvSpPr>
          <p:spPr>
            <a:xfrm>
              <a:off x="2238376" y="1934527"/>
              <a:ext cx="1238250" cy="408623"/>
            </a:xfrm>
            <a:prstGeom prst="flowChartTerminator">
              <a:avLst/>
            </a:prstGeom>
            <a:solidFill>
              <a:schemeClr val="accent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a:t>Root</a:t>
              </a:r>
            </a:p>
          </p:txBody>
        </p:sp>
        <p:cxnSp>
          <p:nvCxnSpPr>
            <p:cNvPr id="82" name="Straight Arrow Connector 81">
              <a:extLst>
                <a:ext uri="{FF2B5EF4-FFF2-40B4-BE49-F238E27FC236}">
                  <a16:creationId xmlns:a16="http://schemas.microsoft.com/office/drawing/2014/main" id="{C8BBBAA3-92EB-E22A-BC16-D93787926902}"/>
                </a:ext>
              </a:extLst>
            </p:cNvPr>
            <p:cNvCxnSpPr>
              <a:cxnSpLocks/>
              <a:stCxn id="81" idx="2"/>
              <a:endCxn id="84" idx="0"/>
            </p:cNvCxnSpPr>
            <p:nvPr/>
          </p:nvCxnSpPr>
          <p:spPr>
            <a:xfrm>
              <a:off x="2857501" y="2343150"/>
              <a:ext cx="714375" cy="40862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AC7C205D-41F9-9522-66DC-1A792EBA3E42}"/>
                </a:ext>
              </a:extLst>
            </p:cNvPr>
            <p:cNvCxnSpPr>
              <a:cxnSpLocks/>
              <a:stCxn id="81" idx="2"/>
              <a:endCxn id="85" idx="0"/>
            </p:cNvCxnSpPr>
            <p:nvPr/>
          </p:nvCxnSpPr>
          <p:spPr>
            <a:xfrm flipH="1">
              <a:off x="2143126" y="2343150"/>
              <a:ext cx="714375" cy="40862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4" name="Flowchart: Terminator 83">
              <a:extLst>
                <a:ext uri="{FF2B5EF4-FFF2-40B4-BE49-F238E27FC236}">
                  <a16:creationId xmlns:a16="http://schemas.microsoft.com/office/drawing/2014/main" id="{3D509E8D-620D-6068-BFD5-192030837B55}"/>
                </a:ext>
              </a:extLst>
            </p:cNvPr>
            <p:cNvSpPr/>
            <p:nvPr/>
          </p:nvSpPr>
          <p:spPr>
            <a:xfrm>
              <a:off x="2952751" y="2751773"/>
              <a:ext cx="1238250" cy="408623"/>
            </a:xfrm>
            <a:prstGeom prst="flowChartTerminator">
              <a:avLst/>
            </a:prstGeom>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a:t>Decision</a:t>
              </a:r>
            </a:p>
          </p:txBody>
        </p:sp>
        <p:sp>
          <p:nvSpPr>
            <p:cNvPr id="85" name="Flowchart: Terminator 84">
              <a:extLst>
                <a:ext uri="{FF2B5EF4-FFF2-40B4-BE49-F238E27FC236}">
                  <a16:creationId xmlns:a16="http://schemas.microsoft.com/office/drawing/2014/main" id="{9BE29E00-7CB0-AF44-FAC4-E5CF75AA57DD}"/>
                </a:ext>
              </a:extLst>
            </p:cNvPr>
            <p:cNvSpPr/>
            <p:nvPr/>
          </p:nvSpPr>
          <p:spPr>
            <a:xfrm>
              <a:off x="1524001" y="2751773"/>
              <a:ext cx="1238250" cy="408623"/>
            </a:xfrm>
            <a:prstGeom prst="flowChartTerminator">
              <a:avLst/>
            </a:prstGeom>
            <a:solidFill>
              <a:schemeClr val="accent6"/>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a:t>Leaf</a:t>
              </a:r>
            </a:p>
          </p:txBody>
        </p:sp>
        <p:cxnSp>
          <p:nvCxnSpPr>
            <p:cNvPr id="86" name="Straight Arrow Connector 85">
              <a:extLst>
                <a:ext uri="{FF2B5EF4-FFF2-40B4-BE49-F238E27FC236}">
                  <a16:creationId xmlns:a16="http://schemas.microsoft.com/office/drawing/2014/main" id="{084A2090-B6D3-5B02-5BE7-4984D4105289}"/>
                </a:ext>
              </a:extLst>
            </p:cNvPr>
            <p:cNvCxnSpPr>
              <a:cxnSpLocks/>
              <a:endCxn id="88" idx="0"/>
            </p:cNvCxnSpPr>
            <p:nvPr/>
          </p:nvCxnSpPr>
          <p:spPr>
            <a:xfrm>
              <a:off x="3571876" y="3160396"/>
              <a:ext cx="714375" cy="40862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B69ADD1B-99FE-C987-4CF9-4F8A321378CC}"/>
                </a:ext>
              </a:extLst>
            </p:cNvPr>
            <p:cNvCxnSpPr>
              <a:cxnSpLocks/>
              <a:endCxn id="89" idx="0"/>
            </p:cNvCxnSpPr>
            <p:nvPr/>
          </p:nvCxnSpPr>
          <p:spPr>
            <a:xfrm flipH="1">
              <a:off x="2857501" y="3160396"/>
              <a:ext cx="714375" cy="40862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8" name="Flowchart: Terminator 87">
              <a:extLst>
                <a:ext uri="{FF2B5EF4-FFF2-40B4-BE49-F238E27FC236}">
                  <a16:creationId xmlns:a16="http://schemas.microsoft.com/office/drawing/2014/main" id="{BECA69B3-DC33-0638-2E75-1A1368260B96}"/>
                </a:ext>
              </a:extLst>
            </p:cNvPr>
            <p:cNvSpPr/>
            <p:nvPr/>
          </p:nvSpPr>
          <p:spPr>
            <a:xfrm>
              <a:off x="3667126" y="3569019"/>
              <a:ext cx="1238250" cy="408623"/>
            </a:xfrm>
            <a:prstGeom prst="flowChartTerminator">
              <a:avLst/>
            </a:prstGeom>
            <a:solidFill>
              <a:schemeClr val="accent6"/>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a:t>Leaf</a:t>
              </a:r>
            </a:p>
          </p:txBody>
        </p:sp>
        <p:sp>
          <p:nvSpPr>
            <p:cNvPr id="89" name="Flowchart: Terminator 88">
              <a:extLst>
                <a:ext uri="{FF2B5EF4-FFF2-40B4-BE49-F238E27FC236}">
                  <a16:creationId xmlns:a16="http://schemas.microsoft.com/office/drawing/2014/main" id="{41EF6189-6166-662A-F8CD-DD94C2D4B008}"/>
                </a:ext>
              </a:extLst>
            </p:cNvPr>
            <p:cNvSpPr/>
            <p:nvPr/>
          </p:nvSpPr>
          <p:spPr>
            <a:xfrm>
              <a:off x="2238376" y="3569019"/>
              <a:ext cx="1238250" cy="408623"/>
            </a:xfrm>
            <a:prstGeom prst="flowChartTerminator">
              <a:avLst/>
            </a:prstGeom>
            <a:solidFill>
              <a:schemeClr val="accent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a:t>Decision</a:t>
              </a:r>
            </a:p>
          </p:txBody>
        </p:sp>
        <p:cxnSp>
          <p:nvCxnSpPr>
            <p:cNvPr id="90" name="Straight Arrow Connector 89">
              <a:extLst>
                <a:ext uri="{FF2B5EF4-FFF2-40B4-BE49-F238E27FC236}">
                  <a16:creationId xmlns:a16="http://schemas.microsoft.com/office/drawing/2014/main" id="{44BB0CF9-07DA-EF50-FEA7-C713432B0540}"/>
                </a:ext>
              </a:extLst>
            </p:cNvPr>
            <p:cNvCxnSpPr>
              <a:cxnSpLocks/>
              <a:endCxn id="92" idx="0"/>
            </p:cNvCxnSpPr>
            <p:nvPr/>
          </p:nvCxnSpPr>
          <p:spPr>
            <a:xfrm>
              <a:off x="2857501" y="3977642"/>
              <a:ext cx="714375" cy="40862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64E0183D-B558-CEA0-CF69-7BCC155B4841}"/>
                </a:ext>
              </a:extLst>
            </p:cNvPr>
            <p:cNvCxnSpPr>
              <a:cxnSpLocks/>
              <a:endCxn id="93" idx="0"/>
            </p:cNvCxnSpPr>
            <p:nvPr/>
          </p:nvCxnSpPr>
          <p:spPr>
            <a:xfrm flipH="1">
              <a:off x="2143126" y="3977642"/>
              <a:ext cx="714375" cy="40862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2" name="Flowchart: Terminator 91">
              <a:extLst>
                <a:ext uri="{FF2B5EF4-FFF2-40B4-BE49-F238E27FC236}">
                  <a16:creationId xmlns:a16="http://schemas.microsoft.com/office/drawing/2014/main" id="{6CBBCE08-70C8-91DD-1F48-101A5AE8A90C}"/>
                </a:ext>
              </a:extLst>
            </p:cNvPr>
            <p:cNvSpPr/>
            <p:nvPr/>
          </p:nvSpPr>
          <p:spPr>
            <a:xfrm>
              <a:off x="2952751" y="4386265"/>
              <a:ext cx="1238250" cy="408623"/>
            </a:xfrm>
            <a:prstGeom prst="flowChartTerminator">
              <a:avLst/>
            </a:prstGeom>
            <a:solidFill>
              <a:schemeClr val="accent6"/>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a:t>Leaf</a:t>
              </a:r>
            </a:p>
          </p:txBody>
        </p:sp>
        <p:sp>
          <p:nvSpPr>
            <p:cNvPr id="93" name="Flowchart: Terminator 92">
              <a:extLst>
                <a:ext uri="{FF2B5EF4-FFF2-40B4-BE49-F238E27FC236}">
                  <a16:creationId xmlns:a16="http://schemas.microsoft.com/office/drawing/2014/main" id="{F6E62AFF-C67A-DBC8-144F-B9DC014CBF9B}"/>
                </a:ext>
              </a:extLst>
            </p:cNvPr>
            <p:cNvSpPr/>
            <p:nvPr/>
          </p:nvSpPr>
          <p:spPr>
            <a:xfrm>
              <a:off x="1524001" y="4386265"/>
              <a:ext cx="1238250" cy="408623"/>
            </a:xfrm>
            <a:prstGeom prst="flowChartTerminator">
              <a:avLst/>
            </a:prstGeom>
            <a:solidFill>
              <a:schemeClr val="accent6"/>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a:t>Leaf</a:t>
              </a:r>
            </a:p>
          </p:txBody>
        </p:sp>
      </p:grpSp>
      <p:sp>
        <p:nvSpPr>
          <p:cNvPr id="94" name="TextBox 93">
            <a:extLst>
              <a:ext uri="{FF2B5EF4-FFF2-40B4-BE49-F238E27FC236}">
                <a16:creationId xmlns:a16="http://schemas.microsoft.com/office/drawing/2014/main" id="{403A1A0A-E521-A6AB-10C5-A723F8BA0453}"/>
              </a:ext>
            </a:extLst>
          </p:cNvPr>
          <p:cNvSpPr txBox="1"/>
          <p:nvPr/>
        </p:nvSpPr>
        <p:spPr>
          <a:xfrm>
            <a:off x="949350" y="784382"/>
            <a:ext cx="2022359" cy="300082"/>
          </a:xfrm>
          <a:prstGeom prst="rect">
            <a:avLst/>
          </a:prstGeom>
          <a:noFill/>
        </p:spPr>
        <p:txBody>
          <a:bodyPr wrap="square" rtlCol="0">
            <a:spAutoFit/>
          </a:bodyPr>
          <a:lstStyle/>
          <a:p>
            <a:pPr algn="ctr"/>
            <a:r>
              <a:rPr lang="en-US" b="1" dirty="0"/>
              <a:t>Decision Tree</a:t>
            </a:r>
          </a:p>
        </p:txBody>
      </p:sp>
      <p:sp>
        <p:nvSpPr>
          <p:cNvPr id="96" name="TextBox 95">
            <a:extLst>
              <a:ext uri="{FF2B5EF4-FFF2-40B4-BE49-F238E27FC236}">
                <a16:creationId xmlns:a16="http://schemas.microsoft.com/office/drawing/2014/main" id="{3E952228-705F-1AFB-5E48-3804DEC9F84E}"/>
              </a:ext>
            </a:extLst>
          </p:cNvPr>
          <p:cNvSpPr txBox="1"/>
          <p:nvPr/>
        </p:nvSpPr>
        <p:spPr>
          <a:xfrm>
            <a:off x="5562850" y="779586"/>
            <a:ext cx="2022359" cy="300082"/>
          </a:xfrm>
          <a:prstGeom prst="rect">
            <a:avLst/>
          </a:prstGeom>
          <a:noFill/>
        </p:spPr>
        <p:txBody>
          <a:bodyPr wrap="square" rtlCol="0">
            <a:spAutoFit/>
          </a:bodyPr>
          <a:lstStyle/>
          <a:p>
            <a:pPr algn="ctr"/>
            <a:r>
              <a:rPr lang="en-US" b="1" dirty="0"/>
              <a:t>Neural Network</a:t>
            </a:r>
          </a:p>
        </p:txBody>
      </p:sp>
      <p:grpSp>
        <p:nvGrpSpPr>
          <p:cNvPr id="194" name="Group 193">
            <a:extLst>
              <a:ext uri="{FF2B5EF4-FFF2-40B4-BE49-F238E27FC236}">
                <a16:creationId xmlns:a16="http://schemas.microsoft.com/office/drawing/2014/main" id="{AA99992E-903D-5B0C-8F19-BB7782A343DB}"/>
              </a:ext>
            </a:extLst>
          </p:cNvPr>
          <p:cNvGrpSpPr/>
          <p:nvPr/>
        </p:nvGrpSpPr>
        <p:grpSpPr>
          <a:xfrm>
            <a:off x="4572000" y="1482754"/>
            <a:ext cx="4308459" cy="1995527"/>
            <a:chOff x="4252281" y="1747517"/>
            <a:chExt cx="4308459" cy="1995527"/>
          </a:xfrm>
        </p:grpSpPr>
        <p:sp>
          <p:nvSpPr>
            <p:cNvPr id="98" name="Flowchart: Terminator 97">
              <a:extLst>
                <a:ext uri="{FF2B5EF4-FFF2-40B4-BE49-F238E27FC236}">
                  <a16:creationId xmlns:a16="http://schemas.microsoft.com/office/drawing/2014/main" id="{89190E3E-F5A2-2345-E7B9-78E121E26254}"/>
                </a:ext>
              </a:extLst>
            </p:cNvPr>
            <p:cNvSpPr/>
            <p:nvPr/>
          </p:nvSpPr>
          <p:spPr>
            <a:xfrm>
              <a:off x="4258658" y="2001145"/>
              <a:ext cx="824138" cy="386681"/>
            </a:xfrm>
            <a:prstGeom prst="flowChartTerminator">
              <a:avLst/>
            </a:prstGeom>
            <a:solidFill>
              <a:schemeClr val="accent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a:t>Input Neuron</a:t>
              </a:r>
            </a:p>
          </p:txBody>
        </p:sp>
        <p:cxnSp>
          <p:nvCxnSpPr>
            <p:cNvPr id="99" name="Straight Arrow Connector 98">
              <a:extLst>
                <a:ext uri="{FF2B5EF4-FFF2-40B4-BE49-F238E27FC236}">
                  <a16:creationId xmlns:a16="http://schemas.microsoft.com/office/drawing/2014/main" id="{225A6160-F8F9-7934-4364-7F7A67FEB023}"/>
                </a:ext>
              </a:extLst>
            </p:cNvPr>
            <p:cNvCxnSpPr>
              <a:cxnSpLocks/>
              <a:stCxn id="98" idx="3"/>
              <a:endCxn id="101" idx="1"/>
            </p:cNvCxnSpPr>
            <p:nvPr/>
          </p:nvCxnSpPr>
          <p:spPr>
            <a:xfrm flipV="1">
              <a:off x="5082796" y="1940858"/>
              <a:ext cx="579686" cy="25362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1" name="Flowchart: Terminator 100">
              <a:extLst>
                <a:ext uri="{FF2B5EF4-FFF2-40B4-BE49-F238E27FC236}">
                  <a16:creationId xmlns:a16="http://schemas.microsoft.com/office/drawing/2014/main" id="{A97DCD52-B132-94EB-93E3-DB1D7EE7D51B}"/>
                </a:ext>
              </a:extLst>
            </p:cNvPr>
            <p:cNvSpPr/>
            <p:nvPr/>
          </p:nvSpPr>
          <p:spPr>
            <a:xfrm>
              <a:off x="5662482" y="1747517"/>
              <a:ext cx="1171760" cy="386681"/>
            </a:xfrm>
            <a:prstGeom prst="flowChartTerminator">
              <a:avLst/>
            </a:prstGeom>
            <a:solidFill>
              <a:schemeClr val="accent3">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a:t>Hidden Layer Neuron</a:t>
              </a:r>
            </a:p>
          </p:txBody>
        </p:sp>
        <p:cxnSp>
          <p:nvCxnSpPr>
            <p:cNvPr id="103" name="Straight Arrow Connector 102">
              <a:extLst>
                <a:ext uri="{FF2B5EF4-FFF2-40B4-BE49-F238E27FC236}">
                  <a16:creationId xmlns:a16="http://schemas.microsoft.com/office/drawing/2014/main" id="{44FC01BC-7EF9-D5DB-8A6F-C0ED788809F8}"/>
                </a:ext>
              </a:extLst>
            </p:cNvPr>
            <p:cNvCxnSpPr>
              <a:cxnSpLocks/>
              <a:stCxn id="101" idx="3"/>
              <a:endCxn id="105" idx="1"/>
            </p:cNvCxnSpPr>
            <p:nvPr/>
          </p:nvCxnSpPr>
          <p:spPr>
            <a:xfrm>
              <a:off x="6834242" y="1940858"/>
              <a:ext cx="554738" cy="32223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992C53AD-B450-B03C-D373-87F769EC684A}"/>
                </a:ext>
              </a:extLst>
            </p:cNvPr>
            <p:cNvCxnSpPr>
              <a:cxnSpLocks/>
              <a:stCxn id="98" idx="3"/>
              <a:endCxn id="106" idx="1"/>
            </p:cNvCxnSpPr>
            <p:nvPr/>
          </p:nvCxnSpPr>
          <p:spPr>
            <a:xfrm>
              <a:off x="5082796" y="2194486"/>
              <a:ext cx="579686" cy="30243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5" name="Flowchart: Terminator 104">
              <a:extLst>
                <a:ext uri="{FF2B5EF4-FFF2-40B4-BE49-F238E27FC236}">
                  <a16:creationId xmlns:a16="http://schemas.microsoft.com/office/drawing/2014/main" id="{FFDCC45B-6081-21DC-32B4-376A6ACB800A}"/>
                </a:ext>
              </a:extLst>
            </p:cNvPr>
            <p:cNvSpPr/>
            <p:nvPr/>
          </p:nvSpPr>
          <p:spPr>
            <a:xfrm>
              <a:off x="7388980" y="2069747"/>
              <a:ext cx="1171760" cy="386681"/>
            </a:xfrm>
            <a:prstGeom prst="flowChartTerminator">
              <a:avLst/>
            </a:prstGeom>
            <a:solidFill>
              <a:schemeClr val="accent6"/>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a:t>Output Neuron</a:t>
              </a:r>
            </a:p>
          </p:txBody>
        </p:sp>
        <p:sp>
          <p:nvSpPr>
            <p:cNvPr id="106" name="Flowchart: Terminator 105">
              <a:extLst>
                <a:ext uri="{FF2B5EF4-FFF2-40B4-BE49-F238E27FC236}">
                  <a16:creationId xmlns:a16="http://schemas.microsoft.com/office/drawing/2014/main" id="{EFBF1052-E272-3D41-2EBF-E667F9682981}"/>
                </a:ext>
              </a:extLst>
            </p:cNvPr>
            <p:cNvSpPr/>
            <p:nvPr/>
          </p:nvSpPr>
          <p:spPr>
            <a:xfrm>
              <a:off x="5662482" y="2303577"/>
              <a:ext cx="1171760" cy="386681"/>
            </a:xfrm>
            <a:prstGeom prst="flowChartTerminator">
              <a:avLst/>
            </a:prstGeom>
            <a:solidFill>
              <a:schemeClr val="accent3">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a:t>Hidden Layer Neuron</a:t>
              </a:r>
            </a:p>
          </p:txBody>
        </p:sp>
        <p:cxnSp>
          <p:nvCxnSpPr>
            <p:cNvPr id="107" name="Straight Arrow Connector 106">
              <a:extLst>
                <a:ext uri="{FF2B5EF4-FFF2-40B4-BE49-F238E27FC236}">
                  <a16:creationId xmlns:a16="http://schemas.microsoft.com/office/drawing/2014/main" id="{BBCCD716-F113-C7AD-5A3A-666B0E212A2A}"/>
                </a:ext>
              </a:extLst>
            </p:cNvPr>
            <p:cNvCxnSpPr>
              <a:cxnSpLocks/>
              <a:stCxn id="106" idx="3"/>
              <a:endCxn id="109" idx="1"/>
            </p:cNvCxnSpPr>
            <p:nvPr/>
          </p:nvCxnSpPr>
          <p:spPr>
            <a:xfrm>
              <a:off x="6834242" y="2496918"/>
              <a:ext cx="545544" cy="46938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9" name="Flowchart: Terminator 108">
              <a:extLst>
                <a:ext uri="{FF2B5EF4-FFF2-40B4-BE49-F238E27FC236}">
                  <a16:creationId xmlns:a16="http://schemas.microsoft.com/office/drawing/2014/main" id="{B3737AA1-B01B-864C-46E0-53A75483A4AD}"/>
                </a:ext>
              </a:extLst>
            </p:cNvPr>
            <p:cNvSpPr/>
            <p:nvPr/>
          </p:nvSpPr>
          <p:spPr>
            <a:xfrm>
              <a:off x="7379786" y="2772965"/>
              <a:ext cx="1171760" cy="386681"/>
            </a:xfrm>
            <a:prstGeom prst="flowChartTerminator">
              <a:avLst/>
            </a:prstGeom>
            <a:solidFill>
              <a:schemeClr val="accent6"/>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a:t>Output Neuron</a:t>
              </a:r>
            </a:p>
          </p:txBody>
        </p:sp>
        <p:sp>
          <p:nvSpPr>
            <p:cNvPr id="133" name="Flowchart: Terminator 132">
              <a:extLst>
                <a:ext uri="{FF2B5EF4-FFF2-40B4-BE49-F238E27FC236}">
                  <a16:creationId xmlns:a16="http://schemas.microsoft.com/office/drawing/2014/main" id="{197340A1-55AE-0E00-EE17-6783BB75FF62}"/>
                </a:ext>
              </a:extLst>
            </p:cNvPr>
            <p:cNvSpPr/>
            <p:nvPr/>
          </p:nvSpPr>
          <p:spPr>
            <a:xfrm>
              <a:off x="5659237" y="2799349"/>
              <a:ext cx="1171760" cy="386681"/>
            </a:xfrm>
            <a:prstGeom prst="flowChartTerminator">
              <a:avLst/>
            </a:prstGeom>
            <a:solidFill>
              <a:schemeClr val="accent3">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a:t>Hidden Layer Neuron</a:t>
              </a:r>
            </a:p>
          </p:txBody>
        </p:sp>
        <p:sp>
          <p:nvSpPr>
            <p:cNvPr id="134" name="Flowchart: Terminator 133">
              <a:extLst>
                <a:ext uri="{FF2B5EF4-FFF2-40B4-BE49-F238E27FC236}">
                  <a16:creationId xmlns:a16="http://schemas.microsoft.com/office/drawing/2014/main" id="{FA65D419-CB83-87F6-925F-05D9EB5C6716}"/>
                </a:ext>
              </a:extLst>
            </p:cNvPr>
            <p:cNvSpPr/>
            <p:nvPr/>
          </p:nvSpPr>
          <p:spPr>
            <a:xfrm>
              <a:off x="5668431" y="3356363"/>
              <a:ext cx="1171760" cy="386681"/>
            </a:xfrm>
            <a:prstGeom prst="flowChartTerminator">
              <a:avLst/>
            </a:prstGeom>
            <a:solidFill>
              <a:schemeClr val="accent3">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a:t>Hidden Layer Neuron</a:t>
              </a:r>
            </a:p>
          </p:txBody>
        </p:sp>
        <p:sp>
          <p:nvSpPr>
            <p:cNvPr id="137" name="Flowchart: Terminator 136">
              <a:extLst>
                <a:ext uri="{FF2B5EF4-FFF2-40B4-BE49-F238E27FC236}">
                  <a16:creationId xmlns:a16="http://schemas.microsoft.com/office/drawing/2014/main" id="{EA45234F-CBC5-9F66-3DBC-23CCC3D0DB3A}"/>
                </a:ext>
              </a:extLst>
            </p:cNvPr>
            <p:cNvSpPr/>
            <p:nvPr/>
          </p:nvSpPr>
          <p:spPr>
            <a:xfrm>
              <a:off x="4258658" y="2496917"/>
              <a:ext cx="836647" cy="386681"/>
            </a:xfrm>
            <a:prstGeom prst="flowChartTerminator">
              <a:avLst/>
            </a:prstGeom>
            <a:solidFill>
              <a:schemeClr val="accent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a:t>Input Neuron</a:t>
              </a:r>
            </a:p>
          </p:txBody>
        </p:sp>
        <p:sp>
          <p:nvSpPr>
            <p:cNvPr id="141" name="Flowchart: Terminator 140">
              <a:extLst>
                <a:ext uri="{FF2B5EF4-FFF2-40B4-BE49-F238E27FC236}">
                  <a16:creationId xmlns:a16="http://schemas.microsoft.com/office/drawing/2014/main" id="{B80B023F-9492-EDA6-D959-A7365D037781}"/>
                </a:ext>
              </a:extLst>
            </p:cNvPr>
            <p:cNvSpPr/>
            <p:nvPr/>
          </p:nvSpPr>
          <p:spPr>
            <a:xfrm>
              <a:off x="4252281" y="3097465"/>
              <a:ext cx="836647" cy="386681"/>
            </a:xfrm>
            <a:prstGeom prst="flowChartTerminator">
              <a:avLst/>
            </a:prstGeom>
            <a:solidFill>
              <a:schemeClr val="accent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a:t>Input Neuron</a:t>
              </a:r>
            </a:p>
          </p:txBody>
        </p:sp>
        <p:cxnSp>
          <p:nvCxnSpPr>
            <p:cNvPr id="142" name="Straight Arrow Connector 141">
              <a:extLst>
                <a:ext uri="{FF2B5EF4-FFF2-40B4-BE49-F238E27FC236}">
                  <a16:creationId xmlns:a16="http://schemas.microsoft.com/office/drawing/2014/main" id="{3A12580E-A60A-3DCE-31F3-235DA2A36FD7}"/>
                </a:ext>
              </a:extLst>
            </p:cNvPr>
            <p:cNvCxnSpPr>
              <a:cxnSpLocks/>
              <a:stCxn id="98" idx="3"/>
              <a:endCxn id="133" idx="1"/>
            </p:cNvCxnSpPr>
            <p:nvPr/>
          </p:nvCxnSpPr>
          <p:spPr>
            <a:xfrm>
              <a:off x="5082796" y="2194486"/>
              <a:ext cx="576441" cy="79820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5" name="Straight Arrow Connector 144">
              <a:extLst>
                <a:ext uri="{FF2B5EF4-FFF2-40B4-BE49-F238E27FC236}">
                  <a16:creationId xmlns:a16="http://schemas.microsoft.com/office/drawing/2014/main" id="{C7E9C089-2744-217C-22B5-CAFB11D7825E}"/>
                </a:ext>
              </a:extLst>
            </p:cNvPr>
            <p:cNvCxnSpPr>
              <a:cxnSpLocks/>
              <a:stCxn id="98" idx="3"/>
              <a:endCxn id="134" idx="1"/>
            </p:cNvCxnSpPr>
            <p:nvPr/>
          </p:nvCxnSpPr>
          <p:spPr>
            <a:xfrm>
              <a:off x="5082796" y="2194486"/>
              <a:ext cx="585635" cy="135521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8" name="Straight Arrow Connector 157">
              <a:extLst>
                <a:ext uri="{FF2B5EF4-FFF2-40B4-BE49-F238E27FC236}">
                  <a16:creationId xmlns:a16="http://schemas.microsoft.com/office/drawing/2014/main" id="{DCA7E13C-876C-12AA-5950-3E03896E498C}"/>
                </a:ext>
              </a:extLst>
            </p:cNvPr>
            <p:cNvCxnSpPr>
              <a:cxnSpLocks/>
              <a:stCxn id="134" idx="3"/>
              <a:endCxn id="109" idx="1"/>
            </p:cNvCxnSpPr>
            <p:nvPr/>
          </p:nvCxnSpPr>
          <p:spPr>
            <a:xfrm flipV="1">
              <a:off x="6840191" y="2966306"/>
              <a:ext cx="539595" cy="583398"/>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1" name="Straight Arrow Connector 160">
              <a:extLst>
                <a:ext uri="{FF2B5EF4-FFF2-40B4-BE49-F238E27FC236}">
                  <a16:creationId xmlns:a16="http://schemas.microsoft.com/office/drawing/2014/main" id="{E7EF74D9-4D7B-4130-EC9A-70B2064BE3FB}"/>
                </a:ext>
              </a:extLst>
            </p:cNvPr>
            <p:cNvCxnSpPr>
              <a:cxnSpLocks/>
              <a:stCxn id="134" idx="3"/>
              <a:endCxn id="105" idx="1"/>
            </p:cNvCxnSpPr>
            <p:nvPr/>
          </p:nvCxnSpPr>
          <p:spPr>
            <a:xfrm flipV="1">
              <a:off x="6840191" y="2263088"/>
              <a:ext cx="548789" cy="128661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7" name="Straight Arrow Connector 166">
              <a:extLst>
                <a:ext uri="{FF2B5EF4-FFF2-40B4-BE49-F238E27FC236}">
                  <a16:creationId xmlns:a16="http://schemas.microsoft.com/office/drawing/2014/main" id="{03B7F574-6209-325B-C96F-5E6B7D0F9B57}"/>
                </a:ext>
              </a:extLst>
            </p:cNvPr>
            <p:cNvCxnSpPr>
              <a:cxnSpLocks/>
              <a:stCxn id="133" idx="3"/>
              <a:endCxn id="109" idx="1"/>
            </p:cNvCxnSpPr>
            <p:nvPr/>
          </p:nvCxnSpPr>
          <p:spPr>
            <a:xfrm flipV="1">
              <a:off x="6830997" y="2966306"/>
              <a:ext cx="548789" cy="2638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0" name="Straight Arrow Connector 169">
              <a:extLst>
                <a:ext uri="{FF2B5EF4-FFF2-40B4-BE49-F238E27FC236}">
                  <a16:creationId xmlns:a16="http://schemas.microsoft.com/office/drawing/2014/main" id="{CA0A4FF6-757E-95E0-527C-68E6E65E0DA5}"/>
                </a:ext>
              </a:extLst>
            </p:cNvPr>
            <p:cNvCxnSpPr>
              <a:cxnSpLocks/>
              <a:stCxn id="106" idx="3"/>
              <a:endCxn id="105" idx="1"/>
            </p:cNvCxnSpPr>
            <p:nvPr/>
          </p:nvCxnSpPr>
          <p:spPr>
            <a:xfrm flipV="1">
              <a:off x="6834242" y="2263088"/>
              <a:ext cx="554738" cy="23383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3" name="Straight Arrow Connector 172">
              <a:extLst>
                <a:ext uri="{FF2B5EF4-FFF2-40B4-BE49-F238E27FC236}">
                  <a16:creationId xmlns:a16="http://schemas.microsoft.com/office/drawing/2014/main" id="{FC18A751-F4F2-4698-1EE8-125623DBAC02}"/>
                </a:ext>
              </a:extLst>
            </p:cNvPr>
            <p:cNvCxnSpPr>
              <a:cxnSpLocks/>
              <a:stCxn id="133" idx="3"/>
              <a:endCxn id="105" idx="1"/>
            </p:cNvCxnSpPr>
            <p:nvPr/>
          </p:nvCxnSpPr>
          <p:spPr>
            <a:xfrm flipV="1">
              <a:off x="6830997" y="2263088"/>
              <a:ext cx="557983" cy="729602"/>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8" name="Straight Arrow Connector 187">
              <a:extLst>
                <a:ext uri="{FF2B5EF4-FFF2-40B4-BE49-F238E27FC236}">
                  <a16:creationId xmlns:a16="http://schemas.microsoft.com/office/drawing/2014/main" id="{10368132-0BE6-01AE-3A94-2530B4F7B814}"/>
                </a:ext>
              </a:extLst>
            </p:cNvPr>
            <p:cNvCxnSpPr>
              <a:cxnSpLocks/>
              <a:stCxn id="101" idx="3"/>
              <a:endCxn id="109" idx="1"/>
            </p:cNvCxnSpPr>
            <p:nvPr/>
          </p:nvCxnSpPr>
          <p:spPr>
            <a:xfrm>
              <a:off x="6834242" y="1940858"/>
              <a:ext cx="545544" cy="102544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95" name="Straight Arrow Connector 194">
            <a:extLst>
              <a:ext uri="{FF2B5EF4-FFF2-40B4-BE49-F238E27FC236}">
                <a16:creationId xmlns:a16="http://schemas.microsoft.com/office/drawing/2014/main" id="{6D917A0B-E7D2-8BF3-4F6B-AA63B404038D}"/>
              </a:ext>
            </a:extLst>
          </p:cNvPr>
          <p:cNvCxnSpPr>
            <a:cxnSpLocks/>
            <a:stCxn id="137" idx="3"/>
            <a:endCxn id="101" idx="1"/>
          </p:cNvCxnSpPr>
          <p:nvPr/>
        </p:nvCxnSpPr>
        <p:spPr>
          <a:xfrm flipV="1">
            <a:off x="5415024" y="1676095"/>
            <a:ext cx="567177" cy="749400"/>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6" name="Straight Arrow Connector 195">
            <a:extLst>
              <a:ext uri="{FF2B5EF4-FFF2-40B4-BE49-F238E27FC236}">
                <a16:creationId xmlns:a16="http://schemas.microsoft.com/office/drawing/2014/main" id="{7C33506E-5EF8-E3CC-C602-8A4CD1026E82}"/>
              </a:ext>
            </a:extLst>
          </p:cNvPr>
          <p:cNvCxnSpPr>
            <a:cxnSpLocks/>
            <a:stCxn id="137" idx="3"/>
            <a:endCxn id="106" idx="1"/>
          </p:cNvCxnSpPr>
          <p:nvPr/>
        </p:nvCxnSpPr>
        <p:spPr>
          <a:xfrm flipV="1">
            <a:off x="5415024" y="2232155"/>
            <a:ext cx="567177" cy="19334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7" name="Straight Arrow Connector 196">
            <a:extLst>
              <a:ext uri="{FF2B5EF4-FFF2-40B4-BE49-F238E27FC236}">
                <a16:creationId xmlns:a16="http://schemas.microsoft.com/office/drawing/2014/main" id="{B85BE14A-DA12-D784-3C59-F763CC3FF60E}"/>
              </a:ext>
            </a:extLst>
          </p:cNvPr>
          <p:cNvCxnSpPr>
            <a:cxnSpLocks/>
            <a:stCxn id="137" idx="3"/>
            <a:endCxn id="133" idx="1"/>
          </p:cNvCxnSpPr>
          <p:nvPr/>
        </p:nvCxnSpPr>
        <p:spPr>
          <a:xfrm>
            <a:off x="5415024" y="2425495"/>
            <a:ext cx="563932" cy="3024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8" name="Straight Arrow Connector 197">
            <a:extLst>
              <a:ext uri="{FF2B5EF4-FFF2-40B4-BE49-F238E27FC236}">
                <a16:creationId xmlns:a16="http://schemas.microsoft.com/office/drawing/2014/main" id="{CAB492B2-E330-7358-3876-985F1093C9A0}"/>
              </a:ext>
            </a:extLst>
          </p:cNvPr>
          <p:cNvCxnSpPr>
            <a:cxnSpLocks/>
            <a:stCxn id="137" idx="3"/>
            <a:endCxn id="134" idx="1"/>
          </p:cNvCxnSpPr>
          <p:nvPr/>
        </p:nvCxnSpPr>
        <p:spPr>
          <a:xfrm>
            <a:off x="5415024" y="2425495"/>
            <a:ext cx="573126" cy="85944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8" name="Straight Arrow Connector 207">
            <a:extLst>
              <a:ext uri="{FF2B5EF4-FFF2-40B4-BE49-F238E27FC236}">
                <a16:creationId xmlns:a16="http://schemas.microsoft.com/office/drawing/2014/main" id="{F89DE18D-5BEA-5411-BECD-B401EEE61D25}"/>
              </a:ext>
            </a:extLst>
          </p:cNvPr>
          <p:cNvCxnSpPr>
            <a:cxnSpLocks/>
            <a:stCxn id="141" idx="3"/>
            <a:endCxn id="101" idx="1"/>
          </p:cNvCxnSpPr>
          <p:nvPr/>
        </p:nvCxnSpPr>
        <p:spPr>
          <a:xfrm flipV="1">
            <a:off x="5408647" y="1676095"/>
            <a:ext cx="573554" cy="134994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9" name="Straight Arrow Connector 208">
            <a:extLst>
              <a:ext uri="{FF2B5EF4-FFF2-40B4-BE49-F238E27FC236}">
                <a16:creationId xmlns:a16="http://schemas.microsoft.com/office/drawing/2014/main" id="{53A6A747-EE0A-EDB4-CE79-991996C85DBE}"/>
              </a:ext>
            </a:extLst>
          </p:cNvPr>
          <p:cNvCxnSpPr>
            <a:cxnSpLocks/>
            <a:stCxn id="141" idx="3"/>
            <a:endCxn id="106" idx="1"/>
          </p:cNvCxnSpPr>
          <p:nvPr/>
        </p:nvCxnSpPr>
        <p:spPr>
          <a:xfrm flipV="1">
            <a:off x="5408647" y="2232155"/>
            <a:ext cx="573554" cy="79388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0" name="Straight Arrow Connector 209">
            <a:extLst>
              <a:ext uri="{FF2B5EF4-FFF2-40B4-BE49-F238E27FC236}">
                <a16:creationId xmlns:a16="http://schemas.microsoft.com/office/drawing/2014/main" id="{58831E78-717E-FE92-843A-BCF7BA1656EE}"/>
              </a:ext>
            </a:extLst>
          </p:cNvPr>
          <p:cNvCxnSpPr>
            <a:cxnSpLocks/>
            <a:stCxn id="141" idx="3"/>
            <a:endCxn id="133" idx="1"/>
          </p:cNvCxnSpPr>
          <p:nvPr/>
        </p:nvCxnSpPr>
        <p:spPr>
          <a:xfrm flipV="1">
            <a:off x="5408647" y="2727927"/>
            <a:ext cx="570309" cy="29811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1" name="Straight Arrow Connector 210">
            <a:extLst>
              <a:ext uri="{FF2B5EF4-FFF2-40B4-BE49-F238E27FC236}">
                <a16:creationId xmlns:a16="http://schemas.microsoft.com/office/drawing/2014/main" id="{6E508874-FF98-DCAB-D021-721264F925E0}"/>
              </a:ext>
            </a:extLst>
          </p:cNvPr>
          <p:cNvCxnSpPr>
            <a:cxnSpLocks/>
            <a:stCxn id="141" idx="3"/>
            <a:endCxn id="134" idx="1"/>
          </p:cNvCxnSpPr>
          <p:nvPr/>
        </p:nvCxnSpPr>
        <p:spPr>
          <a:xfrm>
            <a:off x="5408647" y="3026043"/>
            <a:ext cx="579503" cy="258898"/>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8" name="TextBox 227">
            <a:extLst>
              <a:ext uri="{FF2B5EF4-FFF2-40B4-BE49-F238E27FC236}">
                <a16:creationId xmlns:a16="http://schemas.microsoft.com/office/drawing/2014/main" id="{3670203F-A716-59DB-E2D3-0A0ADAA943B6}"/>
              </a:ext>
            </a:extLst>
          </p:cNvPr>
          <p:cNvSpPr txBox="1"/>
          <p:nvPr/>
        </p:nvSpPr>
        <p:spPr>
          <a:xfrm>
            <a:off x="4572000" y="3538569"/>
            <a:ext cx="1077211" cy="300082"/>
          </a:xfrm>
          <a:prstGeom prst="rect">
            <a:avLst/>
          </a:prstGeom>
          <a:noFill/>
        </p:spPr>
        <p:txBody>
          <a:bodyPr wrap="square" rtlCol="0">
            <a:spAutoFit/>
          </a:bodyPr>
          <a:lstStyle/>
          <a:p>
            <a:r>
              <a:rPr lang="en-US" dirty="0"/>
              <a:t>Input Layer</a:t>
            </a:r>
          </a:p>
        </p:txBody>
      </p:sp>
      <p:sp>
        <p:nvSpPr>
          <p:cNvPr id="229" name="TextBox 228">
            <a:extLst>
              <a:ext uri="{FF2B5EF4-FFF2-40B4-BE49-F238E27FC236}">
                <a16:creationId xmlns:a16="http://schemas.microsoft.com/office/drawing/2014/main" id="{656B23A6-6BFA-6766-4401-9F8411658D37}"/>
              </a:ext>
            </a:extLst>
          </p:cNvPr>
          <p:cNvSpPr txBox="1"/>
          <p:nvPr/>
        </p:nvSpPr>
        <p:spPr>
          <a:xfrm>
            <a:off x="6058986" y="3539861"/>
            <a:ext cx="1214619" cy="300082"/>
          </a:xfrm>
          <a:prstGeom prst="rect">
            <a:avLst/>
          </a:prstGeom>
          <a:noFill/>
        </p:spPr>
        <p:txBody>
          <a:bodyPr wrap="square" rtlCol="0">
            <a:spAutoFit/>
          </a:bodyPr>
          <a:lstStyle/>
          <a:p>
            <a:r>
              <a:rPr lang="en-US" dirty="0"/>
              <a:t>Hidden Layer</a:t>
            </a:r>
          </a:p>
        </p:txBody>
      </p:sp>
      <p:sp>
        <p:nvSpPr>
          <p:cNvPr id="230" name="TextBox 229">
            <a:extLst>
              <a:ext uri="{FF2B5EF4-FFF2-40B4-BE49-F238E27FC236}">
                <a16:creationId xmlns:a16="http://schemas.microsoft.com/office/drawing/2014/main" id="{0A63A75E-4087-B3DC-0AB2-CFA3B88CD54A}"/>
              </a:ext>
            </a:extLst>
          </p:cNvPr>
          <p:cNvSpPr txBox="1"/>
          <p:nvPr/>
        </p:nvSpPr>
        <p:spPr>
          <a:xfrm>
            <a:off x="7717133" y="3502758"/>
            <a:ext cx="1214619" cy="300082"/>
          </a:xfrm>
          <a:prstGeom prst="rect">
            <a:avLst/>
          </a:prstGeom>
          <a:noFill/>
        </p:spPr>
        <p:txBody>
          <a:bodyPr wrap="square" rtlCol="0">
            <a:spAutoFit/>
          </a:bodyPr>
          <a:lstStyle/>
          <a:p>
            <a:r>
              <a:rPr lang="en-US" dirty="0"/>
              <a:t>Output Layer</a:t>
            </a:r>
          </a:p>
        </p:txBody>
      </p:sp>
      <p:sp>
        <p:nvSpPr>
          <p:cNvPr id="231" name="TextBox 230">
            <a:extLst>
              <a:ext uri="{FF2B5EF4-FFF2-40B4-BE49-F238E27FC236}">
                <a16:creationId xmlns:a16="http://schemas.microsoft.com/office/drawing/2014/main" id="{B418BFA1-A2A6-22F8-AC9D-8DEB92203FBF}"/>
              </a:ext>
            </a:extLst>
          </p:cNvPr>
          <p:cNvSpPr txBox="1"/>
          <p:nvPr/>
        </p:nvSpPr>
        <p:spPr>
          <a:xfrm>
            <a:off x="177756" y="4187429"/>
            <a:ext cx="3650738" cy="715581"/>
          </a:xfrm>
          <a:prstGeom prst="rect">
            <a:avLst/>
          </a:prstGeom>
          <a:noFill/>
        </p:spPr>
        <p:txBody>
          <a:bodyPr wrap="square" rtlCol="0">
            <a:spAutoFit/>
          </a:bodyPr>
          <a:lstStyle/>
          <a:p>
            <a:pPr algn="ctr"/>
            <a:r>
              <a:rPr lang="en-US" b="1" dirty="0"/>
              <a:t>Training</a:t>
            </a:r>
            <a:r>
              <a:rPr lang="en-US" dirty="0"/>
              <a:t> is building structure of the tree</a:t>
            </a:r>
          </a:p>
          <a:p>
            <a:pPr algn="ctr"/>
            <a:r>
              <a:rPr lang="en-US" b="1" dirty="0"/>
              <a:t>Predicting</a:t>
            </a:r>
            <a:r>
              <a:rPr lang="en-US" dirty="0"/>
              <a:t> is choosing a single path to a single leaf node</a:t>
            </a:r>
          </a:p>
        </p:txBody>
      </p:sp>
      <p:sp>
        <p:nvSpPr>
          <p:cNvPr id="232" name="TextBox 231">
            <a:extLst>
              <a:ext uri="{FF2B5EF4-FFF2-40B4-BE49-F238E27FC236}">
                <a16:creationId xmlns:a16="http://schemas.microsoft.com/office/drawing/2014/main" id="{4362ED18-0DD7-4EDA-4FC2-1FB2674C7BD3}"/>
              </a:ext>
            </a:extLst>
          </p:cNvPr>
          <p:cNvSpPr txBox="1"/>
          <p:nvPr/>
        </p:nvSpPr>
        <p:spPr>
          <a:xfrm>
            <a:off x="4331854" y="4048220"/>
            <a:ext cx="4599898" cy="715581"/>
          </a:xfrm>
          <a:prstGeom prst="rect">
            <a:avLst/>
          </a:prstGeom>
          <a:noFill/>
        </p:spPr>
        <p:txBody>
          <a:bodyPr wrap="square" rtlCol="0">
            <a:spAutoFit/>
          </a:bodyPr>
          <a:lstStyle/>
          <a:p>
            <a:pPr algn="ctr"/>
            <a:r>
              <a:rPr lang="en-US" b="1" dirty="0"/>
              <a:t>Training</a:t>
            </a:r>
            <a:r>
              <a:rPr lang="en-US" dirty="0"/>
              <a:t> is changing the strength of connections in the network</a:t>
            </a:r>
          </a:p>
          <a:p>
            <a:pPr algn="ctr"/>
            <a:r>
              <a:rPr lang="en-US" b="1" dirty="0"/>
              <a:t>Predicting </a:t>
            </a:r>
            <a:r>
              <a:rPr lang="en-US" dirty="0"/>
              <a:t>is putting a signal through the whole network and seeing which output neuron/s light up</a:t>
            </a:r>
            <a:endParaRPr lang="en-US" b="1" dirty="0"/>
          </a:p>
        </p:txBody>
      </p:sp>
    </p:spTree>
    <p:extLst>
      <p:ext uri="{BB962C8B-B14F-4D97-AF65-F5344CB8AC3E}">
        <p14:creationId xmlns:p14="http://schemas.microsoft.com/office/powerpoint/2010/main" val="31640357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g24a51ed6563_0_6"/>
          <p:cNvSpPr txBox="1">
            <a:spLocks noGrp="1"/>
          </p:cNvSpPr>
          <p:nvPr>
            <p:ph type="body" idx="1"/>
          </p:nvPr>
        </p:nvSpPr>
        <p:spPr>
          <a:xfrm>
            <a:off x="4026250" y="370700"/>
            <a:ext cx="4747200" cy="4146300"/>
          </a:xfrm>
          <a:prstGeom prst="rect">
            <a:avLst/>
          </a:prstGeom>
        </p:spPr>
        <p:txBody>
          <a:bodyPr spcFirstLastPara="1" wrap="square" lIns="91425" tIns="45700" rIns="91425" bIns="45700" anchor="ctr" anchorCtr="0">
            <a:normAutofit/>
          </a:bodyPr>
          <a:lstStyle/>
          <a:p>
            <a:pPr marL="0" lvl="0" indent="0" algn="l" rtl="0">
              <a:spcBef>
                <a:spcPts val="750"/>
              </a:spcBef>
              <a:spcAft>
                <a:spcPts val="0"/>
              </a:spcAft>
              <a:buNone/>
            </a:pPr>
            <a:r>
              <a:rPr lang="en-US"/>
              <a:t>Goals:</a:t>
            </a:r>
            <a:endParaRPr/>
          </a:p>
          <a:p>
            <a:pPr marL="457200" lvl="0" indent="-342900" algn="l" rtl="0">
              <a:spcBef>
                <a:spcPts val="1600"/>
              </a:spcBef>
              <a:spcAft>
                <a:spcPts val="0"/>
              </a:spcAft>
              <a:buSzPts val="1800"/>
              <a:buChar char="-"/>
            </a:pPr>
            <a:r>
              <a:rPr lang="en-US"/>
              <a:t>Introduce universal concepts in materials science machine learning research</a:t>
            </a:r>
            <a:endParaRPr/>
          </a:p>
          <a:p>
            <a:pPr marL="457200" lvl="0" indent="-342900" algn="l" rtl="0">
              <a:spcBef>
                <a:spcPts val="1600"/>
              </a:spcBef>
              <a:spcAft>
                <a:spcPts val="0"/>
              </a:spcAft>
              <a:buSzPts val="1800"/>
              <a:buChar char="-"/>
            </a:pPr>
            <a:r>
              <a:rPr lang="en-US"/>
              <a:t>Obtain hands on experience with </a:t>
            </a:r>
            <a:br>
              <a:rPr lang="en-US"/>
            </a:br>
            <a:r>
              <a:rPr lang="en-US"/>
              <a:t>common Python packages</a:t>
            </a:r>
            <a:endParaRPr/>
          </a:p>
          <a:p>
            <a:pPr marL="457200" lvl="0" indent="-342900" algn="l" rtl="0">
              <a:spcBef>
                <a:spcPts val="1600"/>
              </a:spcBef>
              <a:spcAft>
                <a:spcPts val="0"/>
              </a:spcAft>
              <a:buSzPts val="1800"/>
              <a:buChar char="-"/>
            </a:pPr>
            <a:r>
              <a:rPr lang="en-US"/>
              <a:t>Spark interest in further skill building related to machine learning</a:t>
            </a:r>
            <a:endParaRPr/>
          </a:p>
          <a:p>
            <a:pPr marL="457200" lvl="0" indent="-342900" algn="l" rtl="0">
              <a:spcBef>
                <a:spcPts val="1600"/>
              </a:spcBef>
              <a:spcAft>
                <a:spcPts val="1600"/>
              </a:spcAft>
              <a:buSzPts val="1800"/>
              <a:buChar char="-"/>
            </a:pPr>
            <a:r>
              <a:rPr lang="en-US"/>
              <a:t>Connect to a network of experienced machine learning researchers</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A39F47-85AF-7B04-5D17-78A145855392}"/>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D743AF9D-C5ED-CFC2-CAB4-87CD59882B2F}"/>
              </a:ext>
            </a:extLst>
          </p:cNvPr>
          <p:cNvSpPr>
            <a:spLocks noGrp="1"/>
          </p:cNvSpPr>
          <p:nvPr>
            <p:ph idx="1"/>
          </p:nvPr>
        </p:nvSpPr>
        <p:spPr/>
        <p:txBody>
          <a:bodyPr>
            <a:normAutofit/>
          </a:bodyPr>
          <a:lstStyle/>
          <a:p>
            <a:r>
              <a:rPr lang="en-US" dirty="0"/>
              <a:t>What are deep neural networks (NNs)?</a:t>
            </a:r>
          </a:p>
          <a:p>
            <a:r>
              <a:rPr lang="en-US" dirty="0"/>
              <a:t>Training and predicting with deep NNs</a:t>
            </a:r>
          </a:p>
          <a:p>
            <a:r>
              <a:rPr lang="en-US" dirty="0"/>
              <a:t>Convolution Neural Networks (CNNs)</a:t>
            </a:r>
          </a:p>
          <a:p>
            <a:r>
              <a:rPr lang="en-US" dirty="0"/>
              <a:t>Image Classification with CNNs</a:t>
            </a:r>
          </a:p>
          <a:p>
            <a:r>
              <a:rPr lang="en-US" dirty="0"/>
              <a:t>Object Detection with CNNs</a:t>
            </a:r>
          </a:p>
          <a:p>
            <a:r>
              <a:rPr lang="en-US" dirty="0"/>
              <a:t>Materials Applications and Lab Introduction</a:t>
            </a:r>
          </a:p>
        </p:txBody>
      </p:sp>
      <p:sp>
        <p:nvSpPr>
          <p:cNvPr id="4" name="Rounded Rectangle 3">
            <a:extLst>
              <a:ext uri="{FF2B5EF4-FFF2-40B4-BE49-F238E27FC236}">
                <a16:creationId xmlns:a16="http://schemas.microsoft.com/office/drawing/2014/main" id="{5160CB8A-836E-E0AA-8234-D556F97CB287}"/>
              </a:ext>
            </a:extLst>
          </p:cNvPr>
          <p:cNvSpPr/>
          <p:nvPr/>
        </p:nvSpPr>
        <p:spPr>
          <a:xfrm>
            <a:off x="400579" y="1745274"/>
            <a:ext cx="5398337" cy="391848"/>
          </a:xfrm>
          <a:prstGeom prst="roundRect">
            <a:avLst/>
          </a:prstGeom>
          <a:noFill/>
          <a:ln w="6350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EFB22F4C-6B4E-03FA-0F28-CF505614777B}"/>
              </a:ext>
            </a:extLst>
          </p:cNvPr>
          <p:cNvSpPr>
            <a:spLocks noGrp="1"/>
          </p:cNvSpPr>
          <p:nvPr>
            <p:ph type="sldNum" sz="quarter" idx="12"/>
          </p:nvPr>
        </p:nvSpPr>
        <p:spPr/>
        <p:txBody>
          <a:bodyPr/>
          <a:lstStyle/>
          <a:p>
            <a:fld id="{F52F98C7-B022-4B23-A980-5F5A6EC1BD06}" type="slidenum">
              <a:rPr lang="en-US" smtClean="0"/>
              <a:t>30</a:t>
            </a:fld>
            <a:endParaRPr lang="en-US"/>
          </a:p>
        </p:txBody>
      </p:sp>
    </p:spTree>
    <p:extLst>
      <p:ext uri="{BB962C8B-B14F-4D97-AF65-F5344CB8AC3E}">
        <p14:creationId xmlns:p14="http://schemas.microsoft.com/office/powerpoint/2010/main" val="60441475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Training NNs and Loss Functions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51523" y="657361"/>
                <a:ext cx="8545344" cy="1374477"/>
              </a:xfrm>
            </p:spPr>
            <p:txBody>
              <a:bodyPr>
                <a:normAutofit/>
              </a:bodyPr>
              <a:lstStyle/>
              <a:p>
                <a:r>
                  <a:rPr lang="en-US" sz="1800" dirty="0">
                    <a:solidFill>
                      <a:schemeClr val="tx1"/>
                    </a:solidFill>
                  </a:rPr>
                  <a:t>Training finds the weights</a:t>
                </a:r>
                <a14:m>
                  <m:oMath xmlns:m="http://schemas.openxmlformats.org/officeDocument/2006/math">
                    <m:r>
                      <a:rPr lang="en-US" altLang="zh-TW" sz="1800" b="0" i="0" smtClean="0">
                        <a:latin typeface="Cambria Math" panose="02040503050406030204" pitchFamily="18" charset="0"/>
                      </a:rPr>
                      <m:t> </m:t>
                    </m:r>
                    <m:r>
                      <a:rPr lang="zh-TW" altLang="en-US" sz="1800" i="1" smtClean="0">
                        <a:latin typeface="Cambria Math" panose="02040503050406030204" pitchFamily="18" charset="0"/>
                      </a:rPr>
                      <m:t>𝜃</m:t>
                    </m:r>
                  </m:oMath>
                </a14:m>
                <a:r>
                  <a:rPr lang="en-US" sz="1800" dirty="0">
                    <a:solidFill>
                      <a:schemeClr val="tx1"/>
                    </a:solidFill>
                  </a:rPr>
                  <a:t> that minimizes the loss function (also called objective or cost function).</a:t>
                </a:r>
              </a:p>
              <a:p>
                <a:r>
                  <a:rPr lang="en-US" sz="1800" dirty="0"/>
                  <a:t>The loss function measures how far the NN predictions are from the correct values (also called ground truth).</a:t>
                </a:r>
                <a:endParaRPr lang="en-US" sz="1800" dirty="0">
                  <a:solidFill>
                    <a:schemeClr val="tx1"/>
                  </a:solidFill>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51523" y="657361"/>
                <a:ext cx="8545344" cy="1374477"/>
              </a:xfrm>
              <a:blipFill>
                <a:blip r:embed="rId3"/>
                <a:stretch>
                  <a:fillRect l="-593" t="-1835" r="-10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Ορθογώνιο 17">
                <a:extLst>
                  <a:ext uri="{FF2B5EF4-FFF2-40B4-BE49-F238E27FC236}">
                    <a16:creationId xmlns:a16="http://schemas.microsoft.com/office/drawing/2014/main" id="{2F3F3E9B-D6E0-A621-67AF-43D9384CF46E}"/>
                  </a:ext>
                </a:extLst>
              </p:cNvPr>
              <p:cNvSpPr/>
              <p:nvPr/>
            </p:nvSpPr>
            <p:spPr>
              <a:xfrm>
                <a:off x="107772" y="2221930"/>
                <a:ext cx="927049" cy="646331"/>
              </a:xfrm>
              <a:prstGeom prst="rect">
                <a:avLst/>
              </a:prstGeom>
            </p:spPr>
            <p:txBody>
              <a:bodyPr wrap="none">
                <a:spAutoFit/>
              </a:bodyPr>
              <a:lstStyle/>
              <a:p>
                <a:pPr defTabSz="674241"/>
                <a:r>
                  <a:rPr lang="en-US" sz="1800" dirty="0">
                    <a:solidFill>
                      <a:srgbClr val="222222"/>
                    </a:solidFill>
                    <a:latin typeface="Calibri"/>
                  </a:rPr>
                  <a:t>Training</a:t>
                </a:r>
              </a:p>
              <a:p>
                <a:pPr defTabSz="674241"/>
                <a14:m>
                  <m:oMath xmlns:m="http://schemas.openxmlformats.org/officeDocument/2006/math">
                    <m:d>
                      <m:dPr>
                        <m:begChr m:val="{"/>
                        <m:endChr m:val="}"/>
                        <m:ctrlPr>
                          <a:rPr lang="en-US" sz="1800" i="1" dirty="0" smtClean="0">
                            <a:solidFill>
                              <a:prstClr val="black"/>
                            </a:solidFill>
                            <a:latin typeface="Cambria Math" panose="02040503050406030204" pitchFamily="18" charset="0"/>
                          </a:rPr>
                        </m:ctrlPr>
                      </m:dPr>
                      <m:e>
                        <m:sSub>
                          <m:sSubPr>
                            <m:ctrlPr>
                              <a:rPr lang="en-US" sz="1800" i="1" dirty="0">
                                <a:solidFill>
                                  <a:prstClr val="black"/>
                                </a:solidFill>
                                <a:latin typeface="Cambria Math" panose="02040503050406030204" pitchFamily="18" charset="0"/>
                              </a:rPr>
                            </m:ctrlPr>
                          </m:sSubPr>
                          <m:e>
                            <m:r>
                              <a:rPr lang="en-US" sz="1800" i="1" dirty="0">
                                <a:solidFill>
                                  <a:prstClr val="black"/>
                                </a:solidFill>
                                <a:latin typeface="Cambria Math" panose="02040503050406030204" pitchFamily="18" charset="0"/>
                              </a:rPr>
                              <m:t>𝑥</m:t>
                            </m:r>
                          </m:e>
                          <m:sub>
                            <m:r>
                              <a:rPr lang="en-US" sz="1800" i="1" dirty="0">
                                <a:solidFill>
                                  <a:prstClr val="black"/>
                                </a:solidFill>
                                <a:latin typeface="Cambria Math" panose="02040503050406030204" pitchFamily="18" charset="0"/>
                              </a:rPr>
                              <m:t>𝑖</m:t>
                            </m:r>
                          </m:sub>
                        </m:sSub>
                        <m:r>
                          <m:rPr>
                            <m:nor/>
                          </m:rPr>
                          <a:rPr lang="en-US" sz="1800" dirty="0">
                            <a:solidFill>
                              <a:srgbClr val="222222"/>
                            </a:solidFill>
                            <a:ea typeface="Cambria Math" panose="02040503050406030204" pitchFamily="18" charset="0"/>
                          </a:rPr>
                          <m:t>,</m:t>
                        </m:r>
                        <m:sSub>
                          <m:sSubPr>
                            <m:ctrlPr>
                              <a:rPr lang="en-US" sz="1800" i="1" dirty="0">
                                <a:solidFill>
                                  <a:prstClr val="black"/>
                                </a:solidFill>
                                <a:latin typeface="Cambria Math" panose="02040503050406030204" pitchFamily="18" charset="0"/>
                              </a:rPr>
                            </m:ctrlPr>
                          </m:sSubPr>
                          <m:e>
                            <m:r>
                              <a:rPr lang="en-US" sz="1800" i="1" dirty="0">
                                <a:solidFill>
                                  <a:prstClr val="black"/>
                                </a:solidFill>
                                <a:latin typeface="Cambria Math" panose="02040503050406030204" pitchFamily="18" charset="0"/>
                              </a:rPr>
                              <m:t>𝑦</m:t>
                            </m:r>
                          </m:e>
                          <m:sub>
                            <m:r>
                              <a:rPr lang="en-US" sz="1800" i="1" dirty="0">
                                <a:solidFill>
                                  <a:prstClr val="black"/>
                                </a:solidFill>
                                <a:latin typeface="Cambria Math" panose="02040503050406030204" pitchFamily="18" charset="0"/>
                              </a:rPr>
                              <m:t>𝑖</m:t>
                            </m:r>
                          </m:sub>
                        </m:sSub>
                      </m:e>
                    </m:d>
                  </m:oMath>
                </a14:m>
                <a:r>
                  <a:rPr lang="en-US" sz="1800" dirty="0">
                    <a:solidFill>
                      <a:srgbClr val="222222"/>
                    </a:solidFill>
                    <a:latin typeface="Calibri"/>
                  </a:rPr>
                  <a:t> </a:t>
                </a:r>
              </a:p>
            </p:txBody>
          </p:sp>
        </mc:Choice>
        <mc:Fallback xmlns="">
          <p:sp>
            <p:nvSpPr>
              <p:cNvPr id="4" name="Ορθογώνιο 17">
                <a:extLst>
                  <a:ext uri="{FF2B5EF4-FFF2-40B4-BE49-F238E27FC236}">
                    <a16:creationId xmlns:a16="http://schemas.microsoft.com/office/drawing/2014/main" id="{2F3F3E9B-D6E0-A621-67AF-43D9384CF46E}"/>
                  </a:ext>
                </a:extLst>
              </p:cNvPr>
              <p:cNvSpPr>
                <a:spLocks noRot="1" noChangeAspect="1" noMove="1" noResize="1" noEditPoints="1" noAdjustHandles="1" noChangeArrowheads="1" noChangeShapeType="1" noTextEdit="1"/>
              </p:cNvSpPr>
              <p:nvPr/>
            </p:nvSpPr>
            <p:spPr>
              <a:xfrm>
                <a:off x="107772" y="2221930"/>
                <a:ext cx="927049" cy="646331"/>
              </a:xfrm>
              <a:prstGeom prst="rect">
                <a:avLst/>
              </a:prstGeom>
              <a:blipFill>
                <a:blip r:embed="rId4"/>
                <a:stretch>
                  <a:fillRect l="-5405" t="-3774" r="-4054" b="-3774"/>
                </a:stretch>
              </a:blipFill>
            </p:spPr>
            <p:txBody>
              <a:bodyPr/>
              <a:lstStyle/>
              <a:p>
                <a:r>
                  <a:rPr lang="en-US">
                    <a:noFill/>
                  </a:rPr>
                  <a:t> </a:t>
                </a:r>
              </a:p>
            </p:txBody>
          </p:sp>
        </mc:Fallback>
      </mc:AlternateContent>
      <p:sp>
        <p:nvSpPr>
          <p:cNvPr id="5" name="Ορθογώνιο 20">
            <a:extLst>
              <a:ext uri="{FF2B5EF4-FFF2-40B4-BE49-F238E27FC236}">
                <a16:creationId xmlns:a16="http://schemas.microsoft.com/office/drawing/2014/main" id="{28370CAA-FE5B-FFD6-2218-CD2F257A6FC2}"/>
              </a:ext>
            </a:extLst>
          </p:cNvPr>
          <p:cNvSpPr/>
          <p:nvPr/>
        </p:nvSpPr>
        <p:spPr>
          <a:xfrm>
            <a:off x="107771" y="3176038"/>
            <a:ext cx="923651" cy="646331"/>
          </a:xfrm>
          <a:prstGeom prst="rect">
            <a:avLst/>
          </a:prstGeom>
        </p:spPr>
        <p:txBody>
          <a:bodyPr wrap="none">
            <a:spAutoFit/>
          </a:bodyPr>
          <a:lstStyle/>
          <a:p>
            <a:pPr defTabSz="674241"/>
            <a:r>
              <a:rPr lang="en-US" sz="1800" dirty="0">
                <a:solidFill>
                  <a:srgbClr val="222222"/>
                </a:solidFill>
                <a:latin typeface="Calibri"/>
              </a:rPr>
              <a:t>Output </a:t>
            </a:r>
          </a:p>
          <a:p>
            <a:pPr defTabSz="674241"/>
            <a:r>
              <a:rPr lang="en-US" sz="1800" dirty="0">
                <a:solidFill>
                  <a:srgbClr val="222222"/>
                </a:solidFill>
                <a:latin typeface="Calibri"/>
              </a:rPr>
              <a:t>Layer</a:t>
            </a:r>
            <a:endParaRPr lang="el-GR" sz="1800" dirty="0">
              <a:solidFill>
                <a:prstClr val="black"/>
              </a:solidFill>
              <a:latin typeface="Calibri"/>
            </a:endParaRPr>
          </a:p>
        </p:txBody>
      </p:sp>
      <p:sp>
        <p:nvSpPr>
          <p:cNvPr id="6" name="TextBox 5">
            <a:extLst>
              <a:ext uri="{FF2B5EF4-FFF2-40B4-BE49-F238E27FC236}">
                <a16:creationId xmlns:a16="http://schemas.microsoft.com/office/drawing/2014/main" id="{AAB70A94-99B6-E7BA-6966-81899FE54A56}"/>
              </a:ext>
            </a:extLst>
          </p:cNvPr>
          <p:cNvSpPr txBox="1"/>
          <p:nvPr/>
        </p:nvSpPr>
        <p:spPr>
          <a:xfrm>
            <a:off x="1676852" y="3043499"/>
            <a:ext cx="3873189" cy="307777"/>
          </a:xfrm>
          <a:prstGeom prst="rect">
            <a:avLst/>
          </a:prstGeom>
          <a:noFill/>
        </p:spPr>
        <p:txBody>
          <a:bodyPr wrap="square" rtlCol="0">
            <a:spAutoFit/>
          </a:bodyPr>
          <a:lstStyle/>
          <a:p>
            <a:pPr algn="ctr" defTabSz="674241"/>
            <a:r>
              <a:rPr lang="en-US" sz="1400" dirty="0" err="1">
                <a:solidFill>
                  <a:prstClr val="black"/>
                </a:solidFill>
              </a:rPr>
              <a:t>Softmax</a:t>
            </a:r>
            <a:r>
              <a:rPr lang="en-US" sz="1400" dirty="0">
                <a:solidFill>
                  <a:prstClr val="black"/>
                </a:solidFill>
              </a:rPr>
              <a:t> Activation </a:t>
            </a:r>
            <a:r>
              <a:rPr lang="en-US" sz="1400" dirty="0">
                <a:solidFill>
                  <a:srgbClr val="222222"/>
                </a:solidFill>
              </a:rPr>
              <a:t>(gives probability distribution)</a:t>
            </a:r>
            <a:endParaRPr lang="el-GR" sz="1400" dirty="0">
              <a:solidFill>
                <a:prstClr val="black"/>
              </a:solidFill>
            </a:endParaRPr>
          </a:p>
        </p:txBody>
      </p:sp>
      <p:sp>
        <p:nvSpPr>
          <p:cNvPr id="7" name="Ορθογώνιο 23">
            <a:extLst>
              <a:ext uri="{FF2B5EF4-FFF2-40B4-BE49-F238E27FC236}">
                <a16:creationId xmlns:a16="http://schemas.microsoft.com/office/drawing/2014/main" id="{750896B3-8C76-A3B4-739A-24C242B46493}"/>
              </a:ext>
            </a:extLst>
          </p:cNvPr>
          <p:cNvSpPr/>
          <p:nvPr/>
        </p:nvSpPr>
        <p:spPr>
          <a:xfrm>
            <a:off x="107771" y="4191149"/>
            <a:ext cx="1441420" cy="369332"/>
          </a:xfrm>
          <a:prstGeom prst="rect">
            <a:avLst/>
          </a:prstGeom>
        </p:spPr>
        <p:txBody>
          <a:bodyPr wrap="none">
            <a:spAutoFit/>
          </a:bodyPr>
          <a:lstStyle/>
          <a:p>
            <a:pPr defTabSz="674241"/>
            <a:r>
              <a:rPr lang="en-US" sz="1800" dirty="0">
                <a:solidFill>
                  <a:srgbClr val="222222"/>
                </a:solidFill>
                <a:latin typeface="Calibri"/>
              </a:rPr>
              <a:t>Loss function</a:t>
            </a:r>
          </a:p>
        </p:txBody>
      </p:sp>
      <p:sp>
        <p:nvSpPr>
          <p:cNvPr id="8" name="TextBox 7">
            <a:extLst>
              <a:ext uri="{FF2B5EF4-FFF2-40B4-BE49-F238E27FC236}">
                <a16:creationId xmlns:a16="http://schemas.microsoft.com/office/drawing/2014/main" id="{817FE36D-1E50-E5E1-7858-EE28B654ECB6}"/>
              </a:ext>
            </a:extLst>
          </p:cNvPr>
          <p:cNvSpPr txBox="1"/>
          <p:nvPr/>
        </p:nvSpPr>
        <p:spPr>
          <a:xfrm>
            <a:off x="2612353" y="3888041"/>
            <a:ext cx="2002187" cy="307777"/>
          </a:xfrm>
          <a:prstGeom prst="rect">
            <a:avLst/>
          </a:prstGeom>
          <a:noFill/>
        </p:spPr>
        <p:txBody>
          <a:bodyPr wrap="square" rtlCol="0">
            <a:spAutoFit/>
          </a:bodyPr>
          <a:lstStyle/>
          <a:p>
            <a:pPr algn="ctr" defTabSz="674241"/>
            <a:r>
              <a:rPr lang="en-US" sz="1400" dirty="0">
                <a:latin typeface="Calibri"/>
              </a:rPr>
              <a:t>Cross-entropy</a:t>
            </a:r>
            <a:endParaRPr lang="el-GR" sz="1400" dirty="0">
              <a:latin typeface="Calibri"/>
            </a:endParaRPr>
          </a:p>
        </p:txBody>
      </p:sp>
      <p:pic>
        <p:nvPicPr>
          <p:cNvPr id="9" name="Εικόνα 31">
            <a:extLst>
              <a:ext uri="{FF2B5EF4-FFF2-40B4-BE49-F238E27FC236}">
                <a16:creationId xmlns:a16="http://schemas.microsoft.com/office/drawing/2014/main" id="{21D212AF-ACA2-C7FE-1CCF-75E411285C5C}"/>
              </a:ext>
            </a:extLst>
          </p:cNvPr>
          <p:cNvPicPr>
            <a:picLocks noChangeAspect="1"/>
          </p:cNvPicPr>
          <p:nvPr/>
        </p:nvPicPr>
        <p:blipFill>
          <a:blip r:embed="rId5"/>
          <a:stretch>
            <a:fillRect/>
          </a:stretch>
        </p:blipFill>
        <p:spPr>
          <a:xfrm>
            <a:off x="2505111" y="3300465"/>
            <a:ext cx="2216671" cy="515279"/>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2AD4B814-7844-36AB-9083-FC322A5BE632}"/>
                  </a:ext>
                </a:extLst>
              </p:cNvPr>
              <p:cNvSpPr txBox="1"/>
              <p:nvPr/>
            </p:nvSpPr>
            <p:spPr>
              <a:xfrm>
                <a:off x="899780" y="4195818"/>
                <a:ext cx="5427333" cy="476028"/>
              </a:xfrm>
              <a:prstGeom prst="rect">
                <a:avLst/>
              </a:prstGeom>
              <a:noFill/>
            </p:spPr>
            <p:txBody>
              <a:bodyPr wrap="square" lIns="0" tIns="0" rIns="0" bIns="0" rtlCol="0">
                <a:spAutoFit/>
              </a:bodyPr>
              <a:lstStyle/>
              <a:p>
                <a:pPr defTabSz="674241"/>
                <a14:m>
                  <m:oMathPara xmlns:m="http://schemas.openxmlformats.org/officeDocument/2006/math">
                    <m:oMathParaPr>
                      <m:jc m:val="centerGroup"/>
                    </m:oMathParaPr>
                    <m:oMath xmlns:m="http://schemas.openxmlformats.org/officeDocument/2006/math">
                      <m:r>
                        <a:rPr lang="en-US" sz="1100" i="1">
                          <a:solidFill>
                            <a:prstClr val="black"/>
                          </a:solidFill>
                          <a:latin typeface="Cambria Math" panose="02040503050406030204" pitchFamily="18" charset="0"/>
                          <a:ea typeface="Cambria Math" panose="02040503050406030204" pitchFamily="18" charset="0"/>
                        </a:rPr>
                        <m:t>ℒ</m:t>
                      </m:r>
                      <m:d>
                        <m:dPr>
                          <m:ctrlPr>
                            <a:rPr lang="en-US" sz="1100" i="1">
                              <a:solidFill>
                                <a:prstClr val="black"/>
                              </a:solidFill>
                              <a:latin typeface="Cambria Math" panose="02040503050406030204" pitchFamily="18" charset="0"/>
                            </a:rPr>
                          </m:ctrlPr>
                        </m:dPr>
                        <m:e>
                          <m:r>
                            <a:rPr lang="el-GR" sz="1100" i="1">
                              <a:solidFill>
                                <a:prstClr val="black"/>
                              </a:solidFill>
                              <a:latin typeface="Cambria Math" charset="0"/>
                            </a:rPr>
                            <m:t>𝜃</m:t>
                          </m:r>
                        </m:e>
                      </m:d>
                      <m:r>
                        <a:rPr lang="el-GR" sz="1100" i="1">
                          <a:solidFill>
                            <a:prstClr val="black"/>
                          </a:solidFill>
                          <a:latin typeface="Cambria Math" charset="0"/>
                        </a:rPr>
                        <m:t>=</m:t>
                      </m:r>
                      <m:r>
                        <a:rPr lang="en-US" sz="1100" i="1">
                          <a:solidFill>
                            <a:prstClr val="black"/>
                          </a:solidFill>
                          <a:latin typeface="Cambria Math" charset="0"/>
                        </a:rPr>
                        <m:t>−</m:t>
                      </m:r>
                      <m:f>
                        <m:fPr>
                          <m:ctrlPr>
                            <a:rPr lang="mr-IN" sz="1100" i="1">
                              <a:solidFill>
                                <a:prstClr val="black"/>
                              </a:solidFill>
                              <a:latin typeface="Cambria Math" panose="02040503050406030204" pitchFamily="18" charset="0"/>
                            </a:rPr>
                          </m:ctrlPr>
                        </m:fPr>
                        <m:num>
                          <m:r>
                            <a:rPr lang="en-US" sz="1100" i="1">
                              <a:solidFill>
                                <a:prstClr val="black"/>
                              </a:solidFill>
                              <a:latin typeface="Cambria Math" charset="0"/>
                            </a:rPr>
                            <m:t>1</m:t>
                          </m:r>
                        </m:num>
                        <m:den>
                          <m:r>
                            <a:rPr lang="en-US" sz="1100" i="1">
                              <a:solidFill>
                                <a:prstClr val="black"/>
                              </a:solidFill>
                              <a:latin typeface="Cambria Math" panose="02040503050406030204" pitchFamily="18" charset="0"/>
                            </a:rPr>
                            <m:t>𝑁</m:t>
                          </m:r>
                        </m:den>
                      </m:f>
                      <m:nary>
                        <m:naryPr>
                          <m:chr m:val="∑"/>
                          <m:ctrlPr>
                            <a:rPr lang="is-IS" sz="1100" i="1">
                              <a:solidFill>
                                <a:prstClr val="black"/>
                              </a:solidFill>
                              <a:latin typeface="Cambria Math" panose="02040503050406030204" pitchFamily="18" charset="0"/>
                            </a:rPr>
                          </m:ctrlPr>
                        </m:naryPr>
                        <m:sub>
                          <m:r>
                            <m:rPr>
                              <m:brk m:alnAt="23"/>
                            </m:rPr>
                            <a:rPr lang="en-US" sz="1100" i="1">
                              <a:solidFill>
                                <a:prstClr val="black"/>
                              </a:solidFill>
                              <a:latin typeface="Cambria Math" charset="0"/>
                            </a:rPr>
                            <m:t>𝑖</m:t>
                          </m:r>
                          <m:r>
                            <a:rPr lang="en-US" sz="1100" i="1">
                              <a:solidFill>
                                <a:prstClr val="black"/>
                              </a:solidFill>
                              <a:latin typeface="Cambria Math" charset="0"/>
                            </a:rPr>
                            <m:t>=1</m:t>
                          </m:r>
                        </m:sub>
                        <m:sup>
                          <m:r>
                            <a:rPr lang="en-US" sz="1100" i="1">
                              <a:solidFill>
                                <a:prstClr val="black"/>
                              </a:solidFill>
                              <a:latin typeface="Cambria Math" panose="02040503050406030204" pitchFamily="18" charset="0"/>
                            </a:rPr>
                            <m:t>𝑁</m:t>
                          </m:r>
                        </m:sup>
                        <m:e>
                          <m:nary>
                            <m:naryPr>
                              <m:chr m:val="∑"/>
                              <m:ctrlPr>
                                <a:rPr lang="is-IS" sz="1100" i="1">
                                  <a:solidFill>
                                    <a:prstClr val="black"/>
                                  </a:solidFill>
                                  <a:latin typeface="Cambria Math" panose="02040503050406030204" pitchFamily="18" charset="0"/>
                                </a:rPr>
                              </m:ctrlPr>
                            </m:naryPr>
                            <m:sub>
                              <m:r>
                                <m:rPr>
                                  <m:brk m:alnAt="23"/>
                                </m:rPr>
                                <a:rPr lang="en-US" sz="1100" i="1">
                                  <a:solidFill>
                                    <a:prstClr val="black"/>
                                  </a:solidFill>
                                  <a:latin typeface="Cambria Math" charset="0"/>
                                </a:rPr>
                                <m:t>𝑘</m:t>
                              </m:r>
                              <m:r>
                                <a:rPr lang="en-US" sz="1100" i="1">
                                  <a:solidFill>
                                    <a:prstClr val="black"/>
                                  </a:solidFill>
                                  <a:latin typeface="Cambria Math" charset="0"/>
                                </a:rPr>
                                <m:t>=1</m:t>
                              </m:r>
                            </m:sub>
                            <m:sup>
                              <m:r>
                                <a:rPr lang="en-US" sz="1100" i="1">
                                  <a:solidFill>
                                    <a:prstClr val="black"/>
                                  </a:solidFill>
                                  <a:latin typeface="Cambria Math" charset="0"/>
                                </a:rPr>
                                <m:t>𝐾</m:t>
                              </m:r>
                            </m:sup>
                            <m:e>
                              <m:d>
                                <m:dPr>
                                  <m:begChr m:val="["/>
                                  <m:endChr m:val="]"/>
                                  <m:ctrlPr>
                                    <a:rPr lang="mr-IN" sz="1100" i="1">
                                      <a:solidFill>
                                        <a:prstClr val="black"/>
                                      </a:solidFill>
                                      <a:latin typeface="Cambria Math" panose="02040503050406030204" pitchFamily="18" charset="0"/>
                                    </a:rPr>
                                  </m:ctrlPr>
                                </m:dPr>
                                <m:e>
                                  <m:sSubSup>
                                    <m:sSubSupPr>
                                      <m:ctrlPr>
                                        <a:rPr lang="en-US" sz="1100" i="1">
                                          <a:solidFill>
                                            <a:prstClr val="black"/>
                                          </a:solidFill>
                                          <a:latin typeface="Cambria Math" panose="02040503050406030204" pitchFamily="18" charset="0"/>
                                        </a:rPr>
                                      </m:ctrlPr>
                                    </m:sSubSupPr>
                                    <m:e>
                                      <m:r>
                                        <a:rPr lang="en-US" sz="1100" i="1">
                                          <a:solidFill>
                                            <a:prstClr val="black"/>
                                          </a:solidFill>
                                          <a:latin typeface="Cambria Math" charset="0"/>
                                        </a:rPr>
                                        <m:t>𝑦</m:t>
                                      </m:r>
                                    </m:e>
                                    <m:sub>
                                      <m:r>
                                        <a:rPr lang="en-US" sz="1100" i="1">
                                          <a:solidFill>
                                            <a:prstClr val="black"/>
                                          </a:solidFill>
                                          <a:latin typeface="Cambria Math" charset="0"/>
                                        </a:rPr>
                                        <m:t>𝑘</m:t>
                                      </m:r>
                                    </m:sub>
                                    <m:sup>
                                      <m:r>
                                        <a:rPr lang="en-US" sz="1100" i="1">
                                          <a:solidFill>
                                            <a:prstClr val="black"/>
                                          </a:solidFill>
                                          <a:latin typeface="Cambria Math" charset="0"/>
                                        </a:rPr>
                                        <m:t>(</m:t>
                                      </m:r>
                                      <m:r>
                                        <a:rPr lang="en-US" sz="1100" i="1">
                                          <a:solidFill>
                                            <a:prstClr val="black"/>
                                          </a:solidFill>
                                          <a:latin typeface="Cambria Math" charset="0"/>
                                        </a:rPr>
                                        <m:t>𝑖</m:t>
                                      </m:r>
                                      <m:r>
                                        <a:rPr lang="en-US" sz="1100" i="1">
                                          <a:solidFill>
                                            <a:prstClr val="black"/>
                                          </a:solidFill>
                                          <a:latin typeface="Cambria Math" charset="0"/>
                                        </a:rPr>
                                        <m:t>)</m:t>
                                      </m:r>
                                    </m:sup>
                                  </m:sSubSup>
                                  <m:func>
                                    <m:funcPr>
                                      <m:ctrlPr>
                                        <a:rPr lang="en-US" sz="1100" i="1">
                                          <a:solidFill>
                                            <a:prstClr val="black"/>
                                          </a:solidFill>
                                          <a:latin typeface="Cambria Math" panose="02040503050406030204" pitchFamily="18" charset="0"/>
                                        </a:rPr>
                                      </m:ctrlPr>
                                    </m:funcPr>
                                    <m:fName>
                                      <m:r>
                                        <m:rPr>
                                          <m:sty m:val="p"/>
                                        </m:rPr>
                                        <a:rPr lang="en-US" sz="1100">
                                          <a:solidFill>
                                            <a:prstClr val="black"/>
                                          </a:solidFill>
                                          <a:latin typeface="Cambria Math" charset="0"/>
                                        </a:rPr>
                                        <m:t>log</m:t>
                                      </m:r>
                                    </m:fName>
                                    <m:e>
                                      <m:sSubSup>
                                        <m:sSubSupPr>
                                          <m:ctrlPr>
                                            <a:rPr lang="en-US" sz="1100" i="1">
                                              <a:solidFill>
                                                <a:prstClr val="black"/>
                                              </a:solidFill>
                                              <a:latin typeface="Cambria Math" panose="02040503050406030204" pitchFamily="18" charset="0"/>
                                            </a:rPr>
                                          </m:ctrlPr>
                                        </m:sSubSupPr>
                                        <m:e>
                                          <m:acc>
                                            <m:accPr>
                                              <m:chr m:val="̂"/>
                                              <m:ctrlPr>
                                                <a:rPr lang="en-US" sz="1100" i="1">
                                                  <a:solidFill>
                                                    <a:prstClr val="black"/>
                                                  </a:solidFill>
                                                  <a:latin typeface="Cambria Math" panose="02040503050406030204" pitchFamily="18" charset="0"/>
                                                </a:rPr>
                                              </m:ctrlPr>
                                            </m:accPr>
                                            <m:e>
                                              <m:r>
                                                <a:rPr lang="en-US" sz="1100" i="1">
                                                  <a:solidFill>
                                                    <a:prstClr val="black"/>
                                                  </a:solidFill>
                                                  <a:latin typeface="Cambria Math" charset="0"/>
                                                </a:rPr>
                                                <m:t>𝑦</m:t>
                                              </m:r>
                                            </m:e>
                                          </m:acc>
                                        </m:e>
                                        <m:sub>
                                          <m:r>
                                            <a:rPr lang="en-US" sz="1100" i="1">
                                              <a:solidFill>
                                                <a:prstClr val="black"/>
                                              </a:solidFill>
                                              <a:latin typeface="Cambria Math" charset="0"/>
                                            </a:rPr>
                                            <m:t>𝑘</m:t>
                                          </m:r>
                                        </m:sub>
                                        <m:sup>
                                          <m:r>
                                            <a:rPr lang="en-US" sz="1100" i="1">
                                              <a:solidFill>
                                                <a:prstClr val="black"/>
                                              </a:solidFill>
                                              <a:latin typeface="Cambria Math" charset="0"/>
                                            </a:rPr>
                                            <m:t>(</m:t>
                                          </m:r>
                                          <m:r>
                                            <a:rPr lang="en-US" sz="1100" i="1">
                                              <a:solidFill>
                                                <a:prstClr val="black"/>
                                              </a:solidFill>
                                              <a:latin typeface="Cambria Math" charset="0"/>
                                            </a:rPr>
                                            <m:t>𝑖</m:t>
                                          </m:r>
                                          <m:r>
                                            <a:rPr lang="en-US" sz="1100" i="1">
                                              <a:solidFill>
                                                <a:prstClr val="black"/>
                                              </a:solidFill>
                                              <a:latin typeface="Cambria Math" charset="0"/>
                                            </a:rPr>
                                            <m:t>)</m:t>
                                          </m:r>
                                        </m:sup>
                                      </m:sSubSup>
                                      <m:r>
                                        <a:rPr lang="en-US" sz="1100" i="1">
                                          <a:solidFill>
                                            <a:prstClr val="black"/>
                                          </a:solidFill>
                                          <a:latin typeface="Cambria Math" charset="0"/>
                                        </a:rPr>
                                        <m:t>+</m:t>
                                      </m:r>
                                      <m:d>
                                        <m:dPr>
                                          <m:ctrlPr>
                                            <a:rPr lang="mr-IN" sz="1100" i="1">
                                              <a:solidFill>
                                                <a:prstClr val="black"/>
                                              </a:solidFill>
                                              <a:latin typeface="Cambria Math" panose="02040503050406030204" pitchFamily="18" charset="0"/>
                                            </a:rPr>
                                          </m:ctrlPr>
                                        </m:dPr>
                                        <m:e>
                                          <m:r>
                                            <a:rPr lang="en-US" sz="1100" i="1">
                                              <a:solidFill>
                                                <a:prstClr val="black"/>
                                              </a:solidFill>
                                              <a:latin typeface="Cambria Math" charset="0"/>
                                            </a:rPr>
                                            <m:t>1−</m:t>
                                          </m:r>
                                          <m:sSubSup>
                                            <m:sSubSupPr>
                                              <m:ctrlPr>
                                                <a:rPr lang="en-US" sz="1100" i="1">
                                                  <a:solidFill>
                                                    <a:prstClr val="black"/>
                                                  </a:solidFill>
                                                  <a:latin typeface="Cambria Math" panose="02040503050406030204" pitchFamily="18" charset="0"/>
                                                </a:rPr>
                                              </m:ctrlPr>
                                            </m:sSubSupPr>
                                            <m:e>
                                              <m:r>
                                                <a:rPr lang="en-US" sz="1100" i="1">
                                                  <a:solidFill>
                                                    <a:prstClr val="black"/>
                                                  </a:solidFill>
                                                  <a:latin typeface="Cambria Math" charset="0"/>
                                                </a:rPr>
                                                <m:t>𝑦</m:t>
                                              </m:r>
                                            </m:e>
                                            <m:sub>
                                              <m:r>
                                                <a:rPr lang="en-US" sz="1100" i="1">
                                                  <a:solidFill>
                                                    <a:prstClr val="black"/>
                                                  </a:solidFill>
                                                  <a:latin typeface="Cambria Math" charset="0"/>
                                                </a:rPr>
                                                <m:t>𝑘</m:t>
                                              </m:r>
                                            </m:sub>
                                            <m:sup>
                                              <m:r>
                                                <a:rPr lang="en-US" sz="1100" i="1">
                                                  <a:solidFill>
                                                    <a:prstClr val="black"/>
                                                  </a:solidFill>
                                                  <a:latin typeface="Cambria Math" charset="0"/>
                                                </a:rPr>
                                                <m:t>(</m:t>
                                              </m:r>
                                              <m:r>
                                                <a:rPr lang="en-US" sz="1100" i="1">
                                                  <a:solidFill>
                                                    <a:prstClr val="black"/>
                                                  </a:solidFill>
                                                  <a:latin typeface="Cambria Math" charset="0"/>
                                                </a:rPr>
                                                <m:t>𝑖</m:t>
                                              </m:r>
                                              <m:r>
                                                <a:rPr lang="en-US" sz="1100" i="1">
                                                  <a:solidFill>
                                                    <a:prstClr val="black"/>
                                                  </a:solidFill>
                                                  <a:latin typeface="Cambria Math" charset="0"/>
                                                </a:rPr>
                                                <m:t>)</m:t>
                                              </m:r>
                                            </m:sup>
                                          </m:sSubSup>
                                        </m:e>
                                      </m:d>
                                      <m:r>
                                        <a:rPr lang="en-US" sz="1100" i="1">
                                          <a:solidFill>
                                            <a:prstClr val="black"/>
                                          </a:solidFill>
                                          <a:latin typeface="Cambria Math" charset="0"/>
                                        </a:rPr>
                                        <m:t> </m:t>
                                      </m:r>
                                    </m:e>
                                  </m:func>
                                  <m:func>
                                    <m:funcPr>
                                      <m:ctrlPr>
                                        <a:rPr lang="en-US" sz="1100" i="1">
                                          <a:solidFill>
                                            <a:prstClr val="black"/>
                                          </a:solidFill>
                                          <a:latin typeface="Cambria Math" panose="02040503050406030204" pitchFamily="18" charset="0"/>
                                        </a:rPr>
                                      </m:ctrlPr>
                                    </m:funcPr>
                                    <m:fName>
                                      <m:r>
                                        <m:rPr>
                                          <m:sty m:val="p"/>
                                        </m:rPr>
                                        <a:rPr lang="en-US" sz="1100">
                                          <a:solidFill>
                                            <a:prstClr val="black"/>
                                          </a:solidFill>
                                          <a:latin typeface="Cambria Math" charset="0"/>
                                        </a:rPr>
                                        <m:t>log</m:t>
                                      </m:r>
                                    </m:fName>
                                    <m:e>
                                      <m:d>
                                        <m:dPr>
                                          <m:ctrlPr>
                                            <a:rPr lang="mr-IN" sz="1100" i="1">
                                              <a:solidFill>
                                                <a:prstClr val="black"/>
                                              </a:solidFill>
                                              <a:latin typeface="Cambria Math" panose="02040503050406030204" pitchFamily="18" charset="0"/>
                                            </a:rPr>
                                          </m:ctrlPr>
                                        </m:dPr>
                                        <m:e>
                                          <m:r>
                                            <a:rPr lang="en-US" sz="1100" i="1">
                                              <a:solidFill>
                                                <a:prstClr val="black"/>
                                              </a:solidFill>
                                              <a:latin typeface="Cambria Math" charset="0"/>
                                            </a:rPr>
                                            <m:t>1− </m:t>
                                          </m:r>
                                          <m:sSubSup>
                                            <m:sSubSupPr>
                                              <m:ctrlPr>
                                                <a:rPr lang="en-US" sz="1100" i="1">
                                                  <a:solidFill>
                                                    <a:prstClr val="black"/>
                                                  </a:solidFill>
                                                  <a:latin typeface="Cambria Math" panose="02040503050406030204" pitchFamily="18" charset="0"/>
                                                </a:rPr>
                                              </m:ctrlPr>
                                            </m:sSubSupPr>
                                            <m:e>
                                              <m:acc>
                                                <m:accPr>
                                                  <m:chr m:val="̂"/>
                                                  <m:ctrlPr>
                                                    <a:rPr lang="en-US" sz="1100" i="1">
                                                      <a:solidFill>
                                                        <a:prstClr val="black"/>
                                                      </a:solidFill>
                                                      <a:latin typeface="Cambria Math" panose="02040503050406030204" pitchFamily="18" charset="0"/>
                                                    </a:rPr>
                                                  </m:ctrlPr>
                                                </m:accPr>
                                                <m:e>
                                                  <m:r>
                                                    <a:rPr lang="en-US" sz="1100" i="1">
                                                      <a:solidFill>
                                                        <a:prstClr val="black"/>
                                                      </a:solidFill>
                                                      <a:latin typeface="Cambria Math" charset="0"/>
                                                    </a:rPr>
                                                    <m:t>𝑦</m:t>
                                                  </m:r>
                                                </m:e>
                                              </m:acc>
                                            </m:e>
                                            <m:sub>
                                              <m:r>
                                                <a:rPr lang="en-US" sz="1100" i="1">
                                                  <a:solidFill>
                                                    <a:prstClr val="black"/>
                                                  </a:solidFill>
                                                  <a:latin typeface="Cambria Math" charset="0"/>
                                                </a:rPr>
                                                <m:t>𝑘</m:t>
                                              </m:r>
                                            </m:sub>
                                            <m:sup>
                                              <m:d>
                                                <m:dPr>
                                                  <m:ctrlPr>
                                                    <a:rPr lang="en-US" sz="1100" i="1">
                                                      <a:solidFill>
                                                        <a:prstClr val="black"/>
                                                      </a:solidFill>
                                                      <a:latin typeface="Cambria Math" panose="02040503050406030204" pitchFamily="18" charset="0"/>
                                                    </a:rPr>
                                                  </m:ctrlPr>
                                                </m:dPr>
                                                <m:e>
                                                  <m:r>
                                                    <a:rPr lang="en-US" sz="1100" i="1">
                                                      <a:solidFill>
                                                        <a:prstClr val="black"/>
                                                      </a:solidFill>
                                                      <a:latin typeface="Cambria Math" charset="0"/>
                                                    </a:rPr>
                                                    <m:t>𝑖</m:t>
                                                  </m:r>
                                                </m:e>
                                              </m:d>
                                            </m:sup>
                                          </m:sSubSup>
                                        </m:e>
                                      </m:d>
                                    </m:e>
                                  </m:func>
                                </m:e>
                              </m:d>
                            </m:e>
                          </m:nary>
                        </m:e>
                      </m:nary>
                    </m:oMath>
                  </m:oMathPara>
                </a14:m>
                <a:endParaRPr lang="el-GR" sz="1100" dirty="0">
                  <a:solidFill>
                    <a:prstClr val="black"/>
                  </a:solidFill>
                  <a:latin typeface="Calibri"/>
                </a:endParaRPr>
              </a:p>
            </p:txBody>
          </p:sp>
        </mc:Choice>
        <mc:Fallback xmlns="">
          <p:sp>
            <p:nvSpPr>
              <p:cNvPr id="10" name="TextBox 9">
                <a:extLst>
                  <a:ext uri="{FF2B5EF4-FFF2-40B4-BE49-F238E27FC236}">
                    <a16:creationId xmlns:a16="http://schemas.microsoft.com/office/drawing/2014/main" id="{2AD4B814-7844-36AB-9083-FC322A5BE632}"/>
                  </a:ext>
                </a:extLst>
              </p:cNvPr>
              <p:cNvSpPr txBox="1">
                <a:spLocks noRot="1" noChangeAspect="1" noMove="1" noResize="1" noEditPoints="1" noAdjustHandles="1" noChangeArrowheads="1" noChangeShapeType="1" noTextEdit="1"/>
              </p:cNvSpPr>
              <p:nvPr/>
            </p:nvSpPr>
            <p:spPr>
              <a:xfrm>
                <a:off x="899780" y="4195818"/>
                <a:ext cx="5427333" cy="476028"/>
              </a:xfrm>
              <a:prstGeom prst="rect">
                <a:avLst/>
              </a:prstGeom>
              <a:blipFill>
                <a:blip r:embed="rId6"/>
                <a:stretch>
                  <a:fillRect t="-113158" b="-1763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02A21D08-777B-2DDD-8320-FC6D103CB00B}"/>
                  </a:ext>
                </a:extLst>
              </p:cNvPr>
              <p:cNvSpPr txBox="1"/>
              <p:nvPr/>
            </p:nvSpPr>
            <p:spPr>
              <a:xfrm>
                <a:off x="2594029" y="2329810"/>
                <a:ext cx="2038835" cy="307777"/>
              </a:xfrm>
              <a:prstGeom prst="rect">
                <a:avLst/>
              </a:prstGeom>
              <a:noFill/>
            </p:spPr>
            <p:txBody>
              <a:bodyPr wrap="square" rtlCol="0">
                <a:spAutoFit/>
              </a:bodyPr>
              <a:lstStyle/>
              <a:p>
                <a:pPr algn="ctr" defTabSz="674241"/>
                <a14:m>
                  <m:oMath xmlns:m="http://schemas.openxmlformats.org/officeDocument/2006/math">
                    <m:sSub>
                      <m:sSubPr>
                        <m:ctrlPr>
                          <a:rPr lang="en-US" sz="1400" i="1" dirty="0">
                            <a:solidFill>
                              <a:prstClr val="black"/>
                            </a:solidFill>
                            <a:latin typeface="Cambria Math" panose="02040503050406030204" pitchFamily="18" charset="0"/>
                          </a:rPr>
                        </m:ctrlPr>
                      </m:sSubPr>
                      <m:e>
                        <m:r>
                          <a:rPr lang="en-US" sz="1400" i="1" dirty="0">
                            <a:solidFill>
                              <a:prstClr val="black"/>
                            </a:solidFill>
                            <a:latin typeface="Cambria Math" panose="02040503050406030204" pitchFamily="18" charset="0"/>
                          </a:rPr>
                          <m:t>𝑦</m:t>
                        </m:r>
                      </m:e>
                      <m:sub>
                        <m:r>
                          <a:rPr lang="en-US" sz="1400" i="1" dirty="0">
                            <a:solidFill>
                              <a:prstClr val="black"/>
                            </a:solidFill>
                            <a:latin typeface="Cambria Math" panose="02040503050406030204" pitchFamily="18" charset="0"/>
                          </a:rPr>
                          <m:t>𝑖</m:t>
                        </m:r>
                      </m:sub>
                    </m:sSub>
                  </m:oMath>
                </a14:m>
                <a:r>
                  <a:rPr lang="en-US" sz="1400" i="1" dirty="0">
                    <a:solidFill>
                      <a:prstClr val="black"/>
                    </a:solidFill>
                  </a:rPr>
                  <a:t> </a:t>
                </a:r>
                <a:r>
                  <a:rPr lang="en-US" sz="1400" dirty="0">
                    <a:solidFill>
                      <a:prstClr val="black"/>
                    </a:solidFill>
                  </a:rPr>
                  <a:t>are class labels</a:t>
                </a:r>
                <a:endParaRPr lang="el-GR" sz="1400" dirty="0">
                  <a:solidFill>
                    <a:prstClr val="black"/>
                  </a:solidFill>
                </a:endParaRPr>
              </a:p>
            </p:txBody>
          </p:sp>
        </mc:Choice>
        <mc:Fallback xmlns="">
          <p:sp>
            <p:nvSpPr>
              <p:cNvPr id="11" name="TextBox 10">
                <a:extLst>
                  <a:ext uri="{FF2B5EF4-FFF2-40B4-BE49-F238E27FC236}">
                    <a16:creationId xmlns:a16="http://schemas.microsoft.com/office/drawing/2014/main" id="{02A21D08-777B-2DDD-8320-FC6D103CB00B}"/>
                  </a:ext>
                </a:extLst>
              </p:cNvPr>
              <p:cNvSpPr txBox="1">
                <a:spLocks noRot="1" noChangeAspect="1" noMove="1" noResize="1" noEditPoints="1" noAdjustHandles="1" noChangeArrowheads="1" noChangeShapeType="1" noTextEdit="1"/>
              </p:cNvSpPr>
              <p:nvPr/>
            </p:nvSpPr>
            <p:spPr>
              <a:xfrm>
                <a:off x="2594029" y="2329810"/>
                <a:ext cx="2038835" cy="307777"/>
              </a:xfrm>
              <a:prstGeom prst="rect">
                <a:avLst/>
              </a:prstGeom>
              <a:blipFill>
                <a:blip r:embed="rId7"/>
                <a:stretch>
                  <a:fillRect t="-4000" b="-2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53B16D83-25D9-6169-8538-A403C175CE84}"/>
                  </a:ext>
                </a:extLst>
              </p:cNvPr>
              <p:cNvSpPr txBox="1"/>
              <p:nvPr/>
            </p:nvSpPr>
            <p:spPr>
              <a:xfrm>
                <a:off x="2937849" y="4751797"/>
                <a:ext cx="5535297" cy="307777"/>
              </a:xfrm>
              <a:prstGeom prst="rect">
                <a:avLst/>
              </a:prstGeom>
              <a:noFill/>
            </p:spPr>
            <p:txBody>
              <a:bodyPr wrap="square" rtlCol="0">
                <a:spAutoFit/>
              </a:bodyPr>
              <a:lstStyle/>
              <a:p>
                <a:pPr algn="ctr" defTabSz="674241"/>
                <a:r>
                  <a:rPr lang="en-US" sz="1400" dirty="0">
                    <a:solidFill>
                      <a:srgbClr val="222222"/>
                    </a:solidFill>
                    <a:ea typeface="Cambria Math" panose="02040503050406030204" pitchFamily="18" charset="0"/>
                  </a:rPr>
                  <a:t>model predicted labels are </a:t>
                </a:r>
                <a14:m>
                  <m:oMath xmlns:m="http://schemas.openxmlformats.org/officeDocument/2006/math">
                    <m:sSub>
                      <m:sSubPr>
                        <m:ctrlPr>
                          <a:rPr lang="en-US" sz="1400" i="1" dirty="0">
                            <a:solidFill>
                              <a:prstClr val="black"/>
                            </a:solidFill>
                            <a:latin typeface="Cambria Math" panose="02040503050406030204" pitchFamily="18" charset="0"/>
                          </a:rPr>
                        </m:ctrlPr>
                      </m:sSubPr>
                      <m:e>
                        <m:acc>
                          <m:accPr>
                            <m:chr m:val="̂"/>
                            <m:ctrlPr>
                              <a:rPr lang="en-US" sz="1400" i="1" dirty="0">
                                <a:solidFill>
                                  <a:prstClr val="black"/>
                                </a:solidFill>
                                <a:latin typeface="Cambria Math" panose="02040503050406030204" pitchFamily="18" charset="0"/>
                              </a:rPr>
                            </m:ctrlPr>
                          </m:accPr>
                          <m:e>
                            <m:r>
                              <a:rPr lang="en-US" sz="1400" i="1" dirty="0">
                                <a:solidFill>
                                  <a:prstClr val="black"/>
                                </a:solidFill>
                                <a:latin typeface="Cambria Math" panose="02040503050406030204" pitchFamily="18" charset="0"/>
                              </a:rPr>
                              <m:t>𝑦</m:t>
                            </m:r>
                          </m:e>
                        </m:acc>
                      </m:e>
                      <m:sub>
                        <m:r>
                          <a:rPr lang="en-US" sz="1400" i="1" dirty="0">
                            <a:solidFill>
                              <a:prstClr val="black"/>
                            </a:solidFill>
                            <a:latin typeface="Cambria Math" panose="02040503050406030204" pitchFamily="18" charset="0"/>
                          </a:rPr>
                          <m:t>𝑖</m:t>
                        </m:r>
                      </m:sub>
                    </m:sSub>
                  </m:oMath>
                </a14:m>
                <a:endParaRPr lang="el-GR" sz="1400" dirty="0">
                  <a:solidFill>
                    <a:srgbClr val="222222"/>
                  </a:solidFill>
                  <a:ea typeface="Cambria Math" panose="02040503050406030204" pitchFamily="18" charset="0"/>
                </a:endParaRPr>
              </a:p>
            </p:txBody>
          </p:sp>
        </mc:Choice>
        <mc:Fallback xmlns="">
          <p:sp>
            <p:nvSpPr>
              <p:cNvPr id="12" name="TextBox 11">
                <a:extLst>
                  <a:ext uri="{FF2B5EF4-FFF2-40B4-BE49-F238E27FC236}">
                    <a16:creationId xmlns:a16="http://schemas.microsoft.com/office/drawing/2014/main" id="{53B16D83-25D9-6169-8538-A403C175CE84}"/>
                  </a:ext>
                </a:extLst>
              </p:cNvPr>
              <p:cNvSpPr txBox="1">
                <a:spLocks noRot="1" noChangeAspect="1" noMove="1" noResize="1" noEditPoints="1" noAdjustHandles="1" noChangeArrowheads="1" noChangeShapeType="1" noTextEdit="1"/>
              </p:cNvSpPr>
              <p:nvPr/>
            </p:nvSpPr>
            <p:spPr>
              <a:xfrm>
                <a:off x="2937849" y="4751797"/>
                <a:ext cx="5535297" cy="307777"/>
              </a:xfrm>
              <a:prstGeom prst="rect">
                <a:avLst/>
              </a:prstGeom>
              <a:blipFill>
                <a:blip r:embed="rId8"/>
                <a:stretch>
                  <a:fillRect b="-1923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ED9C884B-78BB-BF4B-5071-474EFBF22C84}"/>
                  </a:ext>
                </a:extLst>
              </p:cNvPr>
              <p:cNvSpPr txBox="1"/>
              <p:nvPr/>
            </p:nvSpPr>
            <p:spPr>
              <a:xfrm>
                <a:off x="6591592" y="4180408"/>
                <a:ext cx="1952838" cy="556371"/>
              </a:xfrm>
              <a:prstGeom prst="rect">
                <a:avLst/>
              </a:prstGeom>
              <a:noFill/>
            </p:spPr>
            <p:txBody>
              <a:bodyPr wrap="square" lIns="0" tIns="0" rIns="0" bIns="0" rtlCol="0">
                <a:spAutoFit/>
              </a:bodyPr>
              <a:lstStyle/>
              <a:p>
                <a:pPr algn="ctr" defTabSz="674241"/>
                <a14:m>
                  <m:oMathPara xmlns:m="http://schemas.openxmlformats.org/officeDocument/2006/math">
                    <m:oMathParaPr>
                      <m:jc m:val="centerGroup"/>
                    </m:oMathParaPr>
                    <m:oMath xmlns:m="http://schemas.openxmlformats.org/officeDocument/2006/math">
                      <m:r>
                        <a:rPr lang="en-US" sz="1324" i="1">
                          <a:solidFill>
                            <a:prstClr val="black"/>
                          </a:solidFill>
                          <a:latin typeface="Cambria Math" panose="02040503050406030204" pitchFamily="18" charset="0"/>
                          <a:ea typeface="Cambria Math" panose="02040503050406030204" pitchFamily="18" charset="0"/>
                        </a:rPr>
                        <m:t>ℒ</m:t>
                      </m:r>
                      <m:d>
                        <m:dPr>
                          <m:ctrlPr>
                            <a:rPr lang="en-US" sz="1324" i="1">
                              <a:solidFill>
                                <a:prstClr val="black"/>
                              </a:solidFill>
                              <a:latin typeface="Cambria Math" panose="02040503050406030204" pitchFamily="18" charset="0"/>
                            </a:rPr>
                          </m:ctrlPr>
                        </m:dPr>
                        <m:e>
                          <m:r>
                            <a:rPr lang="el-GR" sz="1324" i="1">
                              <a:solidFill>
                                <a:prstClr val="black"/>
                              </a:solidFill>
                              <a:latin typeface="Cambria Math" charset="0"/>
                            </a:rPr>
                            <m:t>𝜃</m:t>
                          </m:r>
                        </m:e>
                      </m:d>
                      <m:r>
                        <a:rPr lang="el-GR" sz="1324" i="1">
                          <a:solidFill>
                            <a:prstClr val="black"/>
                          </a:solidFill>
                          <a:latin typeface="Cambria Math" charset="0"/>
                        </a:rPr>
                        <m:t>= </m:t>
                      </m:r>
                      <m:f>
                        <m:fPr>
                          <m:ctrlPr>
                            <a:rPr lang="mr-IN" sz="1324" i="1">
                              <a:solidFill>
                                <a:prstClr val="black"/>
                              </a:solidFill>
                              <a:latin typeface="Cambria Math" panose="02040503050406030204" pitchFamily="18" charset="0"/>
                            </a:rPr>
                          </m:ctrlPr>
                        </m:fPr>
                        <m:num>
                          <m:r>
                            <a:rPr lang="en-US" sz="1324" i="1">
                              <a:solidFill>
                                <a:prstClr val="black"/>
                              </a:solidFill>
                              <a:latin typeface="Cambria Math" charset="0"/>
                            </a:rPr>
                            <m:t>1</m:t>
                          </m:r>
                        </m:num>
                        <m:den>
                          <m:r>
                            <a:rPr lang="en-US" sz="1324" i="1">
                              <a:solidFill>
                                <a:prstClr val="black"/>
                              </a:solidFill>
                              <a:latin typeface="Cambria Math" charset="0"/>
                            </a:rPr>
                            <m:t>𝑛</m:t>
                          </m:r>
                        </m:den>
                      </m:f>
                      <m:nary>
                        <m:naryPr>
                          <m:chr m:val="∑"/>
                          <m:ctrlPr>
                            <a:rPr lang="is-IS" sz="1324" i="1">
                              <a:solidFill>
                                <a:prstClr val="black"/>
                              </a:solidFill>
                              <a:latin typeface="Cambria Math" panose="02040503050406030204" pitchFamily="18" charset="0"/>
                            </a:rPr>
                          </m:ctrlPr>
                        </m:naryPr>
                        <m:sub>
                          <m:r>
                            <m:rPr>
                              <m:brk m:alnAt="23"/>
                            </m:rPr>
                            <a:rPr lang="en-US" sz="1324" i="1">
                              <a:solidFill>
                                <a:prstClr val="black"/>
                              </a:solidFill>
                              <a:latin typeface="Cambria Math" charset="0"/>
                            </a:rPr>
                            <m:t>𝑖</m:t>
                          </m:r>
                          <m:r>
                            <a:rPr lang="en-US" sz="1324" i="1">
                              <a:solidFill>
                                <a:prstClr val="black"/>
                              </a:solidFill>
                              <a:latin typeface="Cambria Math" charset="0"/>
                            </a:rPr>
                            <m:t>=1</m:t>
                          </m:r>
                        </m:sub>
                        <m:sup>
                          <m:r>
                            <a:rPr lang="en-US" sz="1324" i="1">
                              <a:solidFill>
                                <a:prstClr val="black"/>
                              </a:solidFill>
                              <a:latin typeface="Cambria Math" charset="0"/>
                            </a:rPr>
                            <m:t>𝑛</m:t>
                          </m:r>
                        </m:sup>
                        <m:e>
                          <m:sSup>
                            <m:sSupPr>
                              <m:ctrlPr>
                                <a:rPr lang="mr-IN" sz="1324" i="1">
                                  <a:solidFill>
                                    <a:prstClr val="black"/>
                                  </a:solidFill>
                                  <a:latin typeface="Cambria Math" panose="02040503050406030204" pitchFamily="18" charset="0"/>
                                </a:rPr>
                              </m:ctrlPr>
                            </m:sSupPr>
                            <m:e>
                              <m:d>
                                <m:dPr>
                                  <m:ctrlPr>
                                    <a:rPr lang="mr-IN" sz="1324" i="1">
                                      <a:solidFill>
                                        <a:prstClr val="black"/>
                                      </a:solidFill>
                                      <a:latin typeface="Cambria Math" panose="02040503050406030204" pitchFamily="18" charset="0"/>
                                    </a:rPr>
                                  </m:ctrlPr>
                                </m:dPr>
                                <m:e>
                                  <m:sSup>
                                    <m:sSupPr>
                                      <m:ctrlPr>
                                        <a:rPr lang="is-IS" sz="1324" i="1">
                                          <a:solidFill>
                                            <a:prstClr val="black"/>
                                          </a:solidFill>
                                          <a:latin typeface="Cambria Math" panose="02040503050406030204" pitchFamily="18" charset="0"/>
                                        </a:rPr>
                                      </m:ctrlPr>
                                    </m:sSupPr>
                                    <m:e>
                                      <m:r>
                                        <a:rPr lang="en-US" sz="1324" i="1">
                                          <a:solidFill>
                                            <a:prstClr val="black"/>
                                          </a:solidFill>
                                          <a:latin typeface="Cambria Math" charset="0"/>
                                        </a:rPr>
                                        <m:t>𝑦</m:t>
                                      </m:r>
                                    </m:e>
                                    <m:sup>
                                      <m:r>
                                        <a:rPr lang="en-US" sz="1324" i="1">
                                          <a:solidFill>
                                            <a:prstClr val="black"/>
                                          </a:solidFill>
                                          <a:latin typeface="Cambria Math" charset="0"/>
                                        </a:rPr>
                                        <m:t>(</m:t>
                                      </m:r>
                                      <m:r>
                                        <a:rPr lang="en-US" sz="1324" i="1">
                                          <a:solidFill>
                                            <a:prstClr val="black"/>
                                          </a:solidFill>
                                          <a:latin typeface="Cambria Math" charset="0"/>
                                        </a:rPr>
                                        <m:t>𝑖</m:t>
                                      </m:r>
                                      <m:r>
                                        <a:rPr lang="en-US" sz="1324" i="1">
                                          <a:solidFill>
                                            <a:prstClr val="black"/>
                                          </a:solidFill>
                                          <a:latin typeface="Cambria Math" charset="0"/>
                                        </a:rPr>
                                        <m:t>)</m:t>
                                      </m:r>
                                    </m:sup>
                                  </m:sSup>
                                  <m:r>
                                    <a:rPr lang="en-US" sz="1324" i="1">
                                      <a:solidFill>
                                        <a:prstClr val="black"/>
                                      </a:solidFill>
                                      <a:latin typeface="Cambria Math" charset="0"/>
                                    </a:rPr>
                                    <m:t>−</m:t>
                                  </m:r>
                                  <m:sSup>
                                    <m:sSupPr>
                                      <m:ctrlPr>
                                        <a:rPr lang="en-US" sz="1324" i="1">
                                          <a:solidFill>
                                            <a:prstClr val="black"/>
                                          </a:solidFill>
                                          <a:latin typeface="Cambria Math" panose="02040503050406030204" pitchFamily="18" charset="0"/>
                                        </a:rPr>
                                      </m:ctrlPr>
                                    </m:sSupPr>
                                    <m:e>
                                      <m:acc>
                                        <m:accPr>
                                          <m:chr m:val="̂"/>
                                          <m:ctrlPr>
                                            <a:rPr lang="en-US" sz="1324" i="1">
                                              <a:solidFill>
                                                <a:prstClr val="black"/>
                                              </a:solidFill>
                                              <a:latin typeface="Cambria Math" panose="02040503050406030204" pitchFamily="18" charset="0"/>
                                            </a:rPr>
                                          </m:ctrlPr>
                                        </m:accPr>
                                        <m:e>
                                          <m:r>
                                            <a:rPr lang="en-US" sz="1324" i="1">
                                              <a:solidFill>
                                                <a:prstClr val="black"/>
                                              </a:solidFill>
                                              <a:latin typeface="Cambria Math" charset="0"/>
                                            </a:rPr>
                                            <m:t>𝑦</m:t>
                                          </m:r>
                                        </m:e>
                                      </m:acc>
                                    </m:e>
                                    <m:sup>
                                      <m:r>
                                        <a:rPr lang="en-US" sz="1324" i="1">
                                          <a:solidFill>
                                            <a:prstClr val="black"/>
                                          </a:solidFill>
                                          <a:latin typeface="Cambria Math" charset="0"/>
                                        </a:rPr>
                                        <m:t>(</m:t>
                                      </m:r>
                                      <m:r>
                                        <a:rPr lang="en-US" sz="1324" i="1">
                                          <a:solidFill>
                                            <a:prstClr val="black"/>
                                          </a:solidFill>
                                          <a:latin typeface="Cambria Math" charset="0"/>
                                        </a:rPr>
                                        <m:t>𝑖</m:t>
                                      </m:r>
                                      <m:r>
                                        <a:rPr lang="en-US" sz="1324" i="1">
                                          <a:solidFill>
                                            <a:prstClr val="black"/>
                                          </a:solidFill>
                                          <a:latin typeface="Cambria Math" charset="0"/>
                                        </a:rPr>
                                        <m:t>)</m:t>
                                      </m:r>
                                    </m:sup>
                                  </m:sSup>
                                </m:e>
                              </m:d>
                            </m:e>
                            <m:sup>
                              <m:r>
                                <a:rPr lang="en-US" sz="1324" i="1">
                                  <a:solidFill>
                                    <a:prstClr val="black"/>
                                  </a:solidFill>
                                  <a:latin typeface="Cambria Math" charset="0"/>
                                </a:rPr>
                                <m:t>2</m:t>
                              </m:r>
                            </m:sup>
                          </m:sSup>
                        </m:e>
                      </m:nary>
                    </m:oMath>
                  </m:oMathPara>
                </a14:m>
                <a:endParaRPr lang="el-GR" sz="1324" dirty="0">
                  <a:solidFill>
                    <a:prstClr val="black"/>
                  </a:solidFill>
                  <a:latin typeface="Calibri"/>
                </a:endParaRPr>
              </a:p>
            </p:txBody>
          </p:sp>
        </mc:Choice>
        <mc:Fallback xmlns="">
          <p:sp>
            <p:nvSpPr>
              <p:cNvPr id="16" name="TextBox 15">
                <a:extLst>
                  <a:ext uri="{FF2B5EF4-FFF2-40B4-BE49-F238E27FC236}">
                    <a16:creationId xmlns:a16="http://schemas.microsoft.com/office/drawing/2014/main" id="{ED9C884B-78BB-BF4B-5071-474EFBF22C84}"/>
                  </a:ext>
                </a:extLst>
              </p:cNvPr>
              <p:cNvSpPr txBox="1">
                <a:spLocks noRot="1" noChangeAspect="1" noMove="1" noResize="1" noEditPoints="1" noAdjustHandles="1" noChangeArrowheads="1" noChangeShapeType="1" noTextEdit="1"/>
              </p:cNvSpPr>
              <p:nvPr/>
            </p:nvSpPr>
            <p:spPr>
              <a:xfrm>
                <a:off x="6591592" y="4180408"/>
                <a:ext cx="1952838" cy="556371"/>
              </a:xfrm>
              <a:prstGeom prst="rect">
                <a:avLst/>
              </a:prstGeom>
              <a:blipFill>
                <a:blip r:embed="rId9"/>
                <a:stretch>
                  <a:fillRect l="-1935" t="-120455" b="-181818"/>
                </a:stretch>
              </a:blipFill>
            </p:spPr>
            <p:txBody>
              <a:bodyPr/>
              <a:lstStyle/>
              <a:p>
                <a:r>
                  <a:rPr lang="en-US">
                    <a:noFill/>
                  </a:rPr>
                  <a:t> </a:t>
                </a:r>
              </a:p>
            </p:txBody>
          </p:sp>
        </mc:Fallback>
      </mc:AlternateContent>
      <p:sp>
        <p:nvSpPr>
          <p:cNvPr id="17" name="Ορθογώνιο 22">
            <a:extLst>
              <a:ext uri="{FF2B5EF4-FFF2-40B4-BE49-F238E27FC236}">
                <a16:creationId xmlns:a16="http://schemas.microsoft.com/office/drawing/2014/main" id="{806747B7-2001-97D9-F39F-58AFA02E913F}"/>
              </a:ext>
            </a:extLst>
          </p:cNvPr>
          <p:cNvSpPr/>
          <p:nvPr/>
        </p:nvSpPr>
        <p:spPr>
          <a:xfrm>
            <a:off x="5705498" y="3054592"/>
            <a:ext cx="3725027" cy="296684"/>
          </a:xfrm>
          <a:prstGeom prst="rect">
            <a:avLst/>
          </a:prstGeom>
        </p:spPr>
        <p:txBody>
          <a:bodyPr wrap="square">
            <a:spAutoFit/>
          </a:bodyPr>
          <a:lstStyle/>
          <a:p>
            <a:pPr algn="ctr" defTabSz="674241"/>
            <a:r>
              <a:rPr lang="en-US" sz="1328" dirty="0">
                <a:solidFill>
                  <a:srgbClr val="222222"/>
                </a:solidFill>
                <a:latin typeface="Calibri"/>
              </a:rPr>
              <a:t>Linear (Identity) or Sigmoid Activation</a:t>
            </a: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ACDB049E-073B-4C14-70A7-26B3448C01CC}"/>
                  </a:ext>
                </a:extLst>
              </p:cNvPr>
              <p:cNvSpPr txBox="1"/>
              <p:nvPr/>
            </p:nvSpPr>
            <p:spPr>
              <a:xfrm>
                <a:off x="6548594" y="2329810"/>
                <a:ext cx="2038835" cy="307777"/>
              </a:xfrm>
              <a:prstGeom prst="rect">
                <a:avLst/>
              </a:prstGeom>
              <a:noFill/>
            </p:spPr>
            <p:txBody>
              <a:bodyPr wrap="square" rtlCol="0">
                <a:spAutoFit/>
              </a:bodyPr>
              <a:lstStyle/>
              <a:p>
                <a:pPr algn="ctr" defTabSz="674241"/>
                <a14:m>
                  <m:oMath xmlns:m="http://schemas.openxmlformats.org/officeDocument/2006/math">
                    <m:sSub>
                      <m:sSubPr>
                        <m:ctrlPr>
                          <a:rPr lang="en-US" sz="1400" i="1" dirty="0">
                            <a:solidFill>
                              <a:prstClr val="black"/>
                            </a:solidFill>
                            <a:latin typeface="Cambria Math" panose="02040503050406030204" pitchFamily="18" charset="0"/>
                          </a:rPr>
                        </m:ctrlPr>
                      </m:sSubPr>
                      <m:e>
                        <m:r>
                          <a:rPr lang="en-US" sz="1400" i="1" dirty="0">
                            <a:solidFill>
                              <a:prstClr val="black"/>
                            </a:solidFill>
                            <a:latin typeface="Cambria Math" panose="02040503050406030204" pitchFamily="18" charset="0"/>
                          </a:rPr>
                          <m:t>𝑦</m:t>
                        </m:r>
                      </m:e>
                      <m:sub>
                        <m:r>
                          <a:rPr lang="en-US" sz="1400" i="1" dirty="0">
                            <a:solidFill>
                              <a:prstClr val="black"/>
                            </a:solidFill>
                            <a:latin typeface="Cambria Math" panose="02040503050406030204" pitchFamily="18" charset="0"/>
                          </a:rPr>
                          <m:t>𝑖</m:t>
                        </m:r>
                      </m:sub>
                    </m:sSub>
                  </m:oMath>
                </a14:m>
                <a:r>
                  <a:rPr lang="en-US" sz="1400" i="1" dirty="0">
                    <a:solidFill>
                      <a:prstClr val="black"/>
                    </a:solidFill>
                  </a:rPr>
                  <a:t> </a:t>
                </a:r>
                <a:r>
                  <a:rPr lang="en-US" sz="1400" dirty="0">
                    <a:solidFill>
                      <a:prstClr val="black"/>
                    </a:solidFill>
                  </a:rPr>
                  <a:t>are values</a:t>
                </a:r>
                <a:endParaRPr lang="el-GR" sz="1400" dirty="0">
                  <a:solidFill>
                    <a:prstClr val="black"/>
                  </a:solidFill>
                </a:endParaRPr>
              </a:p>
            </p:txBody>
          </p:sp>
        </mc:Choice>
        <mc:Fallback xmlns="">
          <p:sp>
            <p:nvSpPr>
              <p:cNvPr id="20" name="TextBox 19">
                <a:extLst>
                  <a:ext uri="{FF2B5EF4-FFF2-40B4-BE49-F238E27FC236}">
                    <a16:creationId xmlns:a16="http://schemas.microsoft.com/office/drawing/2014/main" id="{ACDB049E-073B-4C14-70A7-26B3448C01CC}"/>
                  </a:ext>
                </a:extLst>
              </p:cNvPr>
              <p:cNvSpPr txBox="1">
                <a:spLocks noRot="1" noChangeAspect="1" noMove="1" noResize="1" noEditPoints="1" noAdjustHandles="1" noChangeArrowheads="1" noChangeShapeType="1" noTextEdit="1"/>
              </p:cNvSpPr>
              <p:nvPr/>
            </p:nvSpPr>
            <p:spPr>
              <a:xfrm>
                <a:off x="6548594" y="2329810"/>
                <a:ext cx="2038835" cy="307777"/>
              </a:xfrm>
              <a:prstGeom prst="rect">
                <a:avLst/>
              </a:prstGeom>
              <a:blipFill>
                <a:blip r:embed="rId10"/>
                <a:stretch>
                  <a:fillRect t="-4000" b="-20000"/>
                </a:stretch>
              </a:blipFill>
            </p:spPr>
            <p:txBody>
              <a:bodyPr/>
              <a:lstStyle/>
              <a:p>
                <a:r>
                  <a:rPr lang="en-US">
                    <a:noFill/>
                  </a:rPr>
                  <a:t> </a:t>
                </a:r>
              </a:p>
            </p:txBody>
          </p:sp>
        </mc:Fallback>
      </mc:AlternateContent>
      <p:sp>
        <p:nvSpPr>
          <p:cNvPr id="21" name="TextBox 20">
            <a:extLst>
              <a:ext uri="{FF2B5EF4-FFF2-40B4-BE49-F238E27FC236}">
                <a16:creationId xmlns:a16="http://schemas.microsoft.com/office/drawing/2014/main" id="{40F14196-4922-7943-1A20-89FAE5910FC9}"/>
              </a:ext>
            </a:extLst>
          </p:cNvPr>
          <p:cNvSpPr txBox="1"/>
          <p:nvPr/>
        </p:nvSpPr>
        <p:spPr>
          <a:xfrm>
            <a:off x="6566918" y="3888041"/>
            <a:ext cx="2002187" cy="307777"/>
          </a:xfrm>
          <a:prstGeom prst="rect">
            <a:avLst/>
          </a:prstGeom>
          <a:noFill/>
        </p:spPr>
        <p:txBody>
          <a:bodyPr wrap="square" rtlCol="0">
            <a:spAutoFit/>
          </a:bodyPr>
          <a:lstStyle/>
          <a:p>
            <a:pPr algn="ctr" defTabSz="674241"/>
            <a:r>
              <a:rPr lang="en-US" sz="1400" dirty="0">
                <a:latin typeface="Calibri"/>
              </a:rPr>
              <a:t>Mean Squared Error</a:t>
            </a:r>
            <a:endParaRPr lang="el-GR" sz="1400" dirty="0">
              <a:latin typeface="Calibri"/>
            </a:endParaRPr>
          </a:p>
        </p:txBody>
      </p:sp>
      <p:sp>
        <p:nvSpPr>
          <p:cNvPr id="23" name="TextBox 22">
            <a:extLst>
              <a:ext uri="{FF2B5EF4-FFF2-40B4-BE49-F238E27FC236}">
                <a16:creationId xmlns:a16="http://schemas.microsoft.com/office/drawing/2014/main" id="{772C41E1-8CB7-F991-18B5-37EE0318FDBF}"/>
              </a:ext>
            </a:extLst>
          </p:cNvPr>
          <p:cNvSpPr txBox="1"/>
          <p:nvPr/>
        </p:nvSpPr>
        <p:spPr>
          <a:xfrm>
            <a:off x="0" y="4788693"/>
            <a:ext cx="2319867" cy="338554"/>
          </a:xfrm>
          <a:prstGeom prst="rect">
            <a:avLst/>
          </a:prstGeom>
          <a:noFill/>
        </p:spPr>
        <p:txBody>
          <a:bodyPr wrap="square">
            <a:spAutoFit/>
          </a:bodyPr>
          <a:lstStyle/>
          <a:p>
            <a:pPr defTabSz="674241"/>
            <a:r>
              <a:rPr lang="en-US" sz="800" dirty="0">
                <a:solidFill>
                  <a:prstClr val="black"/>
                </a:solidFill>
                <a:latin typeface="Calibri"/>
              </a:rPr>
              <a:t>Image credit: </a:t>
            </a:r>
            <a:r>
              <a:rPr lang="en-US" sz="800" dirty="0" err="1">
                <a:solidFill>
                  <a:prstClr val="black"/>
                </a:solidFill>
                <a:latin typeface="Calibri"/>
              </a:rPr>
              <a:t>Ismini</a:t>
            </a:r>
            <a:r>
              <a:rPr lang="en-US" sz="800" dirty="0">
                <a:solidFill>
                  <a:prstClr val="black"/>
                </a:solidFill>
                <a:latin typeface="Calibri"/>
              </a:rPr>
              <a:t> </a:t>
            </a:r>
            <a:r>
              <a:rPr lang="en-US" sz="800" dirty="0" err="1">
                <a:solidFill>
                  <a:prstClr val="black"/>
                </a:solidFill>
                <a:latin typeface="Calibri"/>
              </a:rPr>
              <a:t>Lourentzou</a:t>
            </a:r>
            <a:r>
              <a:rPr lang="en-US" sz="800" dirty="0">
                <a:solidFill>
                  <a:prstClr val="black"/>
                </a:solidFill>
                <a:latin typeface="Calibri"/>
              </a:rPr>
              <a:t> – Introduction to Deep Learning</a:t>
            </a:r>
          </a:p>
        </p:txBody>
      </p:sp>
      <p:sp>
        <p:nvSpPr>
          <p:cNvPr id="14" name="TextBox 13">
            <a:extLst>
              <a:ext uri="{FF2B5EF4-FFF2-40B4-BE49-F238E27FC236}">
                <a16:creationId xmlns:a16="http://schemas.microsoft.com/office/drawing/2014/main" id="{DBE1D674-B134-E8C3-2BDE-4496EDB271B6}"/>
              </a:ext>
            </a:extLst>
          </p:cNvPr>
          <p:cNvSpPr txBox="1"/>
          <p:nvPr/>
        </p:nvSpPr>
        <p:spPr>
          <a:xfrm>
            <a:off x="2819401" y="1954790"/>
            <a:ext cx="1434752" cy="369332"/>
          </a:xfrm>
          <a:prstGeom prst="rect">
            <a:avLst/>
          </a:prstGeom>
          <a:noFill/>
        </p:spPr>
        <p:txBody>
          <a:bodyPr wrap="none" rtlCol="0">
            <a:spAutoFit/>
          </a:bodyPr>
          <a:lstStyle/>
          <a:p>
            <a:r>
              <a:rPr lang="en-US" sz="1800" b="1" dirty="0"/>
              <a:t>Classification</a:t>
            </a:r>
          </a:p>
        </p:txBody>
      </p:sp>
      <p:sp>
        <p:nvSpPr>
          <p:cNvPr id="15" name="TextBox 14">
            <a:extLst>
              <a:ext uri="{FF2B5EF4-FFF2-40B4-BE49-F238E27FC236}">
                <a16:creationId xmlns:a16="http://schemas.microsoft.com/office/drawing/2014/main" id="{A43A18E6-7E23-1D0E-A960-D55985BB44F7}"/>
              </a:ext>
            </a:extLst>
          </p:cNvPr>
          <p:cNvSpPr txBox="1"/>
          <p:nvPr/>
        </p:nvSpPr>
        <p:spPr>
          <a:xfrm>
            <a:off x="6960088" y="1931703"/>
            <a:ext cx="1215846" cy="369332"/>
          </a:xfrm>
          <a:prstGeom prst="rect">
            <a:avLst/>
          </a:prstGeom>
          <a:noFill/>
        </p:spPr>
        <p:txBody>
          <a:bodyPr wrap="none" rtlCol="0">
            <a:spAutoFit/>
          </a:bodyPr>
          <a:lstStyle/>
          <a:p>
            <a:r>
              <a:rPr lang="en-US" sz="1800" b="1" dirty="0"/>
              <a:t>Regression</a:t>
            </a:r>
          </a:p>
        </p:txBody>
      </p:sp>
    </p:spTree>
    <p:extLst>
      <p:ext uri="{BB962C8B-B14F-4D97-AF65-F5344CB8AC3E}">
        <p14:creationId xmlns:p14="http://schemas.microsoft.com/office/powerpoint/2010/main" val="226450223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Training NNs and Backpropagation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51523" y="724686"/>
                <a:ext cx="5943378" cy="4418814"/>
              </a:xfrm>
            </p:spPr>
            <p:txBody>
              <a:bodyPr>
                <a:normAutofit fontScale="85000" lnSpcReduction="10000"/>
              </a:bodyPr>
              <a:lstStyle/>
              <a:p>
                <a:pPr>
                  <a:lnSpc>
                    <a:spcPct val="120000"/>
                  </a:lnSpc>
                </a:pPr>
                <a:r>
                  <a:rPr lang="en-US" sz="1800" dirty="0">
                    <a:solidFill>
                      <a:schemeClr val="tx1"/>
                    </a:solidFill>
                  </a:rPr>
                  <a:t>Weights are generally determined by </a:t>
                </a:r>
                <a:r>
                  <a:rPr lang="en-US" sz="1800" dirty="0"/>
                  <a:t>gradient descent, which steps weights to minimize </a:t>
                </a:r>
                <a14:m>
                  <m:oMath xmlns:m="http://schemas.openxmlformats.org/officeDocument/2006/math">
                    <m:r>
                      <a:rPr lang="zh-TW" altLang="en-US" sz="1800" i="1" smtClean="0">
                        <a:latin typeface="Cambria Math" panose="02040503050406030204" pitchFamily="18" charset="0"/>
                      </a:rPr>
                      <m:t>𝛻</m:t>
                    </m:r>
                    <m:r>
                      <a:rPr lang="en-US" altLang="zh-TW" sz="1800" i="1">
                        <a:latin typeface="Cambria Math" panose="02040503050406030204" pitchFamily="18" charset="0"/>
                        <a:ea typeface="Cambria Math" panose="02040503050406030204" pitchFamily="18" charset="0"/>
                      </a:rPr>
                      <m:t>ℒ</m:t>
                    </m:r>
                    <m:d>
                      <m:dPr>
                        <m:ctrlPr>
                          <a:rPr lang="en-US" altLang="zh-TW" sz="1800" i="1">
                            <a:latin typeface="Cambria Math" panose="02040503050406030204" pitchFamily="18" charset="0"/>
                            <a:ea typeface="Cambria Math" panose="02040503050406030204" pitchFamily="18" charset="0"/>
                          </a:rPr>
                        </m:ctrlPr>
                      </m:dPr>
                      <m:e>
                        <m:r>
                          <a:rPr lang="zh-TW" altLang="en-US" sz="1800" i="1">
                            <a:latin typeface="Cambria Math" panose="02040503050406030204" pitchFamily="18" charset="0"/>
                            <a:ea typeface="Cambria Math" panose="02040503050406030204" pitchFamily="18" charset="0"/>
                          </a:rPr>
                          <m:t>𝜃</m:t>
                        </m:r>
                      </m:e>
                    </m:d>
                    <m:r>
                      <a:rPr lang="en-US" altLang="zh-TW" sz="1800" b="0" i="1" smtClean="0">
                        <a:latin typeface="Cambria Math" panose="02040503050406030204" pitchFamily="18" charset="0"/>
                        <a:ea typeface="Cambria Math" panose="02040503050406030204" pitchFamily="18" charset="0"/>
                      </a:rPr>
                      <m:t>=</m:t>
                    </m:r>
                    <m:d>
                      <m:dPr>
                        <m:ctrlPr>
                          <a:rPr lang="en-US" altLang="zh-TW" sz="1800" b="0" i="1" smtClean="0">
                            <a:latin typeface="Cambria Math" panose="02040503050406030204" pitchFamily="18" charset="0"/>
                            <a:ea typeface="Cambria Math" panose="02040503050406030204" pitchFamily="18" charset="0"/>
                          </a:rPr>
                        </m:ctrlPr>
                      </m:dPr>
                      <m:e>
                        <m:f>
                          <m:fPr>
                            <m:type m:val="lin"/>
                            <m:ctrlPr>
                              <a:rPr lang="en-US" altLang="zh-TW" sz="1800" i="1">
                                <a:latin typeface="Cambria Math" panose="02040503050406030204" pitchFamily="18" charset="0"/>
                                <a:ea typeface="Cambria Math" panose="02040503050406030204" pitchFamily="18" charset="0"/>
                              </a:rPr>
                            </m:ctrlPr>
                          </m:fPr>
                          <m:num>
                            <m:r>
                              <a:rPr lang="zh-TW" altLang="en-US" sz="1800" i="1">
                                <a:latin typeface="Cambria Math" panose="02040503050406030204" pitchFamily="18" charset="0"/>
                                <a:ea typeface="Cambria Math" panose="02040503050406030204" pitchFamily="18" charset="0"/>
                              </a:rPr>
                              <m:t>𝜕</m:t>
                            </m:r>
                            <m:r>
                              <a:rPr lang="en-US" altLang="zh-TW" sz="1800" i="1">
                                <a:latin typeface="Cambria Math" panose="02040503050406030204" pitchFamily="18" charset="0"/>
                                <a:ea typeface="Cambria Math" panose="02040503050406030204" pitchFamily="18" charset="0"/>
                              </a:rPr>
                              <m:t>ℒ</m:t>
                            </m:r>
                          </m:num>
                          <m:den>
                            <m:r>
                              <a:rPr lang="zh-TW" altLang="en-US" sz="1800" i="1">
                                <a:latin typeface="Cambria Math" panose="02040503050406030204" pitchFamily="18" charset="0"/>
                                <a:ea typeface="Cambria Math" panose="02040503050406030204" pitchFamily="18" charset="0"/>
                              </a:rPr>
                              <m:t>𝜕</m:t>
                            </m:r>
                            <m:sSub>
                              <m:sSubPr>
                                <m:ctrlPr>
                                  <a:rPr lang="en-US" altLang="zh-TW" sz="1800" i="1">
                                    <a:latin typeface="Cambria Math" panose="02040503050406030204" pitchFamily="18" charset="0"/>
                                    <a:ea typeface="Cambria Math" panose="02040503050406030204" pitchFamily="18" charset="0"/>
                                  </a:rPr>
                                </m:ctrlPr>
                              </m:sSubPr>
                              <m:e>
                                <m:r>
                                  <a:rPr lang="zh-TW" altLang="en-US" sz="1800" i="1">
                                    <a:latin typeface="Cambria Math" panose="02040503050406030204" pitchFamily="18" charset="0"/>
                                    <a:ea typeface="Cambria Math" panose="02040503050406030204" pitchFamily="18" charset="0"/>
                                  </a:rPr>
                                  <m:t>𝜃</m:t>
                                </m:r>
                              </m:e>
                              <m:sub>
                                <m:r>
                                  <a:rPr lang="en-US" altLang="zh-TW" sz="1800" i="1">
                                    <a:latin typeface="Cambria Math" panose="02040503050406030204" pitchFamily="18" charset="0"/>
                                    <a:ea typeface="Cambria Math" panose="02040503050406030204" pitchFamily="18" charset="0"/>
                                  </a:rPr>
                                  <m:t>1</m:t>
                                </m:r>
                              </m:sub>
                            </m:sSub>
                          </m:den>
                        </m:f>
                        <m:r>
                          <a:rPr lang="en-US" altLang="zh-TW" sz="1800" b="0" i="1" smtClean="0">
                            <a:latin typeface="Cambria Math" panose="02040503050406030204" pitchFamily="18" charset="0"/>
                            <a:ea typeface="Cambria Math" panose="02040503050406030204" pitchFamily="18" charset="0"/>
                          </a:rPr>
                          <m:t>,</m:t>
                        </m:r>
                        <m:f>
                          <m:fPr>
                            <m:type m:val="lin"/>
                            <m:ctrlPr>
                              <a:rPr lang="en-US" altLang="zh-TW" sz="1800" i="1">
                                <a:latin typeface="Cambria Math" panose="02040503050406030204" pitchFamily="18" charset="0"/>
                                <a:ea typeface="Cambria Math" panose="02040503050406030204" pitchFamily="18" charset="0"/>
                              </a:rPr>
                            </m:ctrlPr>
                          </m:fPr>
                          <m:num>
                            <m:r>
                              <a:rPr lang="zh-TW" altLang="en-US" sz="1800" i="1">
                                <a:latin typeface="Cambria Math" panose="02040503050406030204" pitchFamily="18" charset="0"/>
                                <a:ea typeface="Cambria Math" panose="02040503050406030204" pitchFamily="18" charset="0"/>
                              </a:rPr>
                              <m:t>𝜕</m:t>
                            </m:r>
                            <m:r>
                              <a:rPr lang="en-US" altLang="zh-TW" sz="1800" i="1">
                                <a:latin typeface="Cambria Math" panose="02040503050406030204" pitchFamily="18" charset="0"/>
                                <a:ea typeface="Cambria Math" panose="02040503050406030204" pitchFamily="18" charset="0"/>
                              </a:rPr>
                              <m:t>ℒ</m:t>
                            </m:r>
                          </m:num>
                          <m:den>
                            <m:r>
                              <a:rPr lang="zh-TW" altLang="en-US" sz="1800" i="1">
                                <a:latin typeface="Cambria Math" panose="02040503050406030204" pitchFamily="18" charset="0"/>
                                <a:ea typeface="Cambria Math" panose="02040503050406030204" pitchFamily="18" charset="0"/>
                              </a:rPr>
                              <m:t>𝜕</m:t>
                            </m:r>
                            <m:sSub>
                              <m:sSubPr>
                                <m:ctrlPr>
                                  <a:rPr lang="en-US" altLang="zh-TW" sz="1800" i="1">
                                    <a:latin typeface="Cambria Math" panose="02040503050406030204" pitchFamily="18" charset="0"/>
                                    <a:ea typeface="Cambria Math" panose="02040503050406030204" pitchFamily="18" charset="0"/>
                                  </a:rPr>
                                </m:ctrlPr>
                              </m:sSubPr>
                              <m:e>
                                <m:r>
                                  <a:rPr lang="zh-TW" altLang="en-US" sz="1800" i="1">
                                    <a:latin typeface="Cambria Math" panose="02040503050406030204" pitchFamily="18" charset="0"/>
                                    <a:ea typeface="Cambria Math" panose="02040503050406030204" pitchFamily="18" charset="0"/>
                                  </a:rPr>
                                  <m:t>𝜃</m:t>
                                </m:r>
                              </m:e>
                              <m:sub>
                                <m:r>
                                  <a:rPr lang="en-US" altLang="zh-TW" sz="1800" b="0" i="1" smtClean="0">
                                    <a:latin typeface="Cambria Math" panose="02040503050406030204" pitchFamily="18" charset="0"/>
                                    <a:ea typeface="Cambria Math" panose="02040503050406030204" pitchFamily="18" charset="0"/>
                                  </a:rPr>
                                  <m:t>2</m:t>
                                </m:r>
                              </m:sub>
                            </m:sSub>
                          </m:den>
                        </m:f>
                        <m:r>
                          <a:rPr lang="en-US" altLang="zh-TW" sz="1800" b="0" i="1" smtClean="0">
                            <a:latin typeface="Cambria Math" panose="02040503050406030204" pitchFamily="18" charset="0"/>
                            <a:ea typeface="Cambria Math" panose="02040503050406030204" pitchFamily="18" charset="0"/>
                          </a:rPr>
                          <m:t>,…,</m:t>
                        </m:r>
                        <m:f>
                          <m:fPr>
                            <m:type m:val="lin"/>
                            <m:ctrlPr>
                              <a:rPr lang="en-US" altLang="zh-TW" sz="1800" i="1">
                                <a:latin typeface="Cambria Math" panose="02040503050406030204" pitchFamily="18" charset="0"/>
                                <a:ea typeface="Cambria Math" panose="02040503050406030204" pitchFamily="18" charset="0"/>
                              </a:rPr>
                            </m:ctrlPr>
                          </m:fPr>
                          <m:num>
                            <m:r>
                              <a:rPr lang="zh-TW" altLang="en-US" sz="1800" i="1">
                                <a:latin typeface="Cambria Math" panose="02040503050406030204" pitchFamily="18" charset="0"/>
                                <a:ea typeface="Cambria Math" panose="02040503050406030204" pitchFamily="18" charset="0"/>
                              </a:rPr>
                              <m:t>𝜕</m:t>
                            </m:r>
                            <m:r>
                              <a:rPr lang="en-US" altLang="zh-TW" sz="1800" i="1">
                                <a:latin typeface="Cambria Math" panose="02040503050406030204" pitchFamily="18" charset="0"/>
                                <a:ea typeface="Cambria Math" panose="02040503050406030204" pitchFamily="18" charset="0"/>
                              </a:rPr>
                              <m:t>ℒ</m:t>
                            </m:r>
                          </m:num>
                          <m:den>
                            <m:r>
                              <a:rPr lang="zh-TW" altLang="en-US" sz="1800" i="1">
                                <a:latin typeface="Cambria Math" panose="02040503050406030204" pitchFamily="18" charset="0"/>
                                <a:ea typeface="Cambria Math" panose="02040503050406030204" pitchFamily="18" charset="0"/>
                              </a:rPr>
                              <m:t>𝜕</m:t>
                            </m:r>
                            <m:sSub>
                              <m:sSubPr>
                                <m:ctrlPr>
                                  <a:rPr lang="en-US" altLang="zh-TW" sz="1800" i="1">
                                    <a:latin typeface="Cambria Math" panose="02040503050406030204" pitchFamily="18" charset="0"/>
                                    <a:ea typeface="Cambria Math" panose="02040503050406030204" pitchFamily="18" charset="0"/>
                                  </a:rPr>
                                </m:ctrlPr>
                              </m:sSubPr>
                              <m:e>
                                <m:r>
                                  <a:rPr lang="zh-TW" altLang="en-US" sz="1800" i="1">
                                    <a:latin typeface="Cambria Math" panose="02040503050406030204" pitchFamily="18" charset="0"/>
                                    <a:ea typeface="Cambria Math" panose="02040503050406030204" pitchFamily="18" charset="0"/>
                                  </a:rPr>
                                  <m:t>𝜃</m:t>
                                </m:r>
                              </m:e>
                              <m:sub>
                                <m:r>
                                  <a:rPr lang="en-US" altLang="zh-TW" sz="1800" b="0" i="1" smtClean="0">
                                    <a:latin typeface="Cambria Math" panose="02040503050406030204" pitchFamily="18" charset="0"/>
                                    <a:ea typeface="Cambria Math" panose="02040503050406030204" pitchFamily="18" charset="0"/>
                                  </a:rPr>
                                  <m:t>𝑁</m:t>
                                </m:r>
                              </m:sub>
                            </m:sSub>
                          </m:den>
                        </m:f>
                      </m:e>
                    </m:d>
                  </m:oMath>
                </a14:m>
                <a:r>
                  <a:rPr lang="en-US" altLang="zh-TW" sz="1800" b="0" dirty="0">
                    <a:ea typeface="Cambria Math" panose="02040503050406030204" pitchFamily="18" charset="0"/>
                  </a:rPr>
                  <a:t>.</a:t>
                </a:r>
              </a:p>
              <a:p>
                <a:pPr>
                  <a:lnSpc>
                    <a:spcPct val="120000"/>
                  </a:lnSpc>
                </a:pPr>
                <a:r>
                  <a:rPr lang="en-US" sz="1800" dirty="0">
                    <a:solidFill>
                      <a:schemeClr val="tx1"/>
                    </a:solidFill>
                  </a:rPr>
                  <a:t>These derivatives are accessible through chain rule and automati</a:t>
                </a:r>
                <a:r>
                  <a:rPr lang="en-US" sz="1800" dirty="0"/>
                  <a:t>c differentiation, a process called </a:t>
                </a:r>
                <a:r>
                  <a:rPr lang="en-US" sz="1800" dirty="0">
                    <a:solidFill>
                      <a:schemeClr val="tx1"/>
                    </a:solidFill>
                  </a:rPr>
                  <a:t>backpropagation.</a:t>
                </a:r>
              </a:p>
              <a:p>
                <a:pPr>
                  <a:lnSpc>
                    <a:spcPct val="120000"/>
                  </a:lnSpc>
                </a:pPr>
                <a:r>
                  <a:rPr lang="en-US" sz="1800" dirty="0">
                    <a:solidFill>
                      <a:schemeClr val="tx1"/>
                    </a:solidFill>
                  </a:rPr>
                  <a:t>Most common approach is called called stochastic (or mini-batch) gradient descent.</a:t>
                </a:r>
              </a:p>
              <a:p>
                <a:pPr lvl="1">
                  <a:lnSpc>
                    <a:spcPct val="120000"/>
                  </a:lnSpc>
                </a:pPr>
                <a:r>
                  <a:rPr lang="en-US" sz="1667" dirty="0">
                    <a:solidFill>
                      <a:schemeClr val="tx1"/>
                    </a:solidFill>
                  </a:rPr>
                  <a:t>Estimates derivatives on small batches of data (32 images at a time)and updates weights to minimize that approximate loss. Saves a lot of time for large data sets.</a:t>
                </a:r>
              </a:p>
              <a:p>
                <a:pPr lvl="1">
                  <a:lnSpc>
                    <a:spcPct val="120000"/>
                  </a:lnSpc>
                </a:pPr>
                <a:r>
                  <a:rPr lang="en-US" sz="1667" dirty="0"/>
                  <a:t>I</a:t>
                </a:r>
                <a:r>
                  <a:rPr lang="en-US" sz="1667" dirty="0">
                    <a:solidFill>
                      <a:schemeClr val="tx1"/>
                    </a:solidFill>
                  </a:rPr>
                  <a:t>terate through batches to asses all images </a:t>
                </a:r>
                <a:r>
                  <a:rPr lang="en-US" sz="1667" dirty="0"/>
                  <a:t>once </a:t>
                </a:r>
                <a:r>
                  <a:rPr lang="en-US" sz="1667" b="1" dirty="0"/>
                  <a:t>(Epoch)</a:t>
                </a:r>
              </a:p>
              <a:p>
                <a:pPr>
                  <a:lnSpc>
                    <a:spcPct val="120000"/>
                  </a:lnSpc>
                </a:pPr>
                <a:r>
                  <a:rPr lang="en-US" sz="1800" dirty="0"/>
                  <a:t>Backpropagation has numerical issues</a:t>
                </a:r>
              </a:p>
              <a:p>
                <a:pPr lvl="1">
                  <a:lnSpc>
                    <a:spcPct val="120000"/>
                  </a:lnSpc>
                </a:pPr>
                <a:r>
                  <a:rPr lang="en-US" sz="1667" dirty="0"/>
                  <a:t>Finds local, not global minima. So random initial weights gives stochastic results.</a:t>
                </a:r>
              </a:p>
              <a:p>
                <a:pPr lvl="1">
                  <a:lnSpc>
                    <a:spcPct val="120000"/>
                  </a:lnSpc>
                </a:pPr>
                <a:r>
                  <a:rPr lang="en-US" sz="1667" dirty="0"/>
                  <a:t>Can have convergence issues, so numerical method can matter (e.g., Adaptive Moment Estimation (Adam) and gradient descent with momentum (SDG) are widely used)</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51523" y="724686"/>
                <a:ext cx="5943378" cy="4418814"/>
              </a:xfrm>
              <a:blipFill>
                <a:blip r:embed="rId3"/>
                <a:stretch>
                  <a:fillRect l="-410" t="-1931" r="-718" b="-966"/>
                </a:stretch>
              </a:blipFill>
            </p:spPr>
            <p:txBody>
              <a:bodyPr/>
              <a:lstStyle/>
              <a:p>
                <a:r>
                  <a:rPr lang="en-US">
                    <a:noFill/>
                  </a:rPr>
                  <a:t> </a:t>
                </a:r>
              </a:p>
            </p:txBody>
          </p:sp>
        </mc:Fallback>
      </mc:AlternateContent>
      <p:grpSp>
        <p:nvGrpSpPr>
          <p:cNvPr id="13" name="群組 3">
            <a:extLst>
              <a:ext uri="{FF2B5EF4-FFF2-40B4-BE49-F238E27FC236}">
                <a16:creationId xmlns:a16="http://schemas.microsoft.com/office/drawing/2014/main" id="{D739D83B-0DF3-2C20-CEEC-E9E8DE001DA6}"/>
              </a:ext>
            </a:extLst>
          </p:cNvPr>
          <p:cNvGrpSpPr>
            <a:grpSpLocks noChangeAspect="1"/>
          </p:cNvGrpSpPr>
          <p:nvPr/>
        </p:nvGrpSpPr>
        <p:grpSpPr>
          <a:xfrm>
            <a:off x="5990277" y="1393553"/>
            <a:ext cx="3019237" cy="2489939"/>
            <a:chOff x="2297793" y="1985961"/>
            <a:chExt cx="5260923" cy="4338638"/>
          </a:xfrm>
        </p:grpSpPr>
        <p:pic>
          <p:nvPicPr>
            <p:cNvPr id="14" name="圖片 4">
              <a:extLst>
                <a:ext uri="{FF2B5EF4-FFF2-40B4-BE49-F238E27FC236}">
                  <a16:creationId xmlns:a16="http://schemas.microsoft.com/office/drawing/2014/main" id="{0793F6F9-16F8-25F5-F60F-F90C295F234F}"/>
                </a:ext>
              </a:extLst>
            </p:cNvPr>
            <p:cNvPicPr>
              <a:picLocks noChangeAspect="1"/>
            </p:cNvPicPr>
            <p:nvPr/>
          </p:nvPicPr>
          <p:blipFill>
            <a:blip r:embed="rId4"/>
            <a:stretch>
              <a:fillRect/>
            </a:stretch>
          </p:blipFill>
          <p:spPr>
            <a:xfrm>
              <a:off x="2297793" y="1985961"/>
              <a:ext cx="5260923" cy="4338638"/>
            </a:xfrm>
            <a:prstGeom prst="rect">
              <a:avLst/>
            </a:prstGeom>
          </p:spPr>
        </p:pic>
        <mc:AlternateContent xmlns:mc="http://schemas.openxmlformats.org/markup-compatibility/2006" xmlns:a14="http://schemas.microsoft.com/office/drawing/2010/main">
          <mc:Choice Requires="a14">
            <p:sp>
              <p:nvSpPr>
                <p:cNvPr id="15" name="文字方塊 5">
                  <a:extLst>
                    <a:ext uri="{FF2B5EF4-FFF2-40B4-BE49-F238E27FC236}">
                      <a16:creationId xmlns:a16="http://schemas.microsoft.com/office/drawing/2014/main" id="{CD32F7DF-8F73-44D2-6827-CC3D909C3AD0}"/>
                    </a:ext>
                  </a:extLst>
                </p:cNvPr>
                <p:cNvSpPr txBox="1"/>
                <p:nvPr/>
              </p:nvSpPr>
              <p:spPr>
                <a:xfrm>
                  <a:off x="2805890" y="2318093"/>
                  <a:ext cx="353953" cy="496852"/>
                </a:xfrm>
                <a:prstGeom prst="rect">
                  <a:avLst/>
                </a:prstGeom>
                <a:noFill/>
              </p:spPr>
              <p:txBody>
                <a:bodyPr wrap="none" lIns="0" tIns="0" rIns="0" bIns="0" rtlCol="0">
                  <a:spAutoFit/>
                </a:bodyPr>
                <a:lstStyle/>
                <a:p>
                  <a:pPr defTabSz="674241"/>
                  <a14:m>
                    <m:oMathPara xmlns:m="http://schemas.openxmlformats.org/officeDocument/2006/math">
                      <m:oMathParaPr>
                        <m:jc m:val="centerGroup"/>
                      </m:oMathParaPr>
                      <m:oMath xmlns:m="http://schemas.openxmlformats.org/officeDocument/2006/math">
                        <m:r>
                          <a:rPr lang="en-US" altLang="zh-TW" sz="1853" i="1">
                            <a:solidFill>
                              <a:prstClr val="black"/>
                            </a:solidFill>
                            <a:latin typeface="Cambria Math" panose="02040503050406030204" pitchFamily="18" charset="0"/>
                            <a:ea typeface="Cambria Math" panose="02040503050406030204" pitchFamily="18" charset="0"/>
                          </a:rPr>
                          <m:t>ℒ</m:t>
                        </m:r>
                      </m:oMath>
                    </m:oMathPara>
                  </a14:m>
                  <a:endParaRPr lang="zh-TW" altLang="en-US" sz="1853" dirty="0">
                    <a:solidFill>
                      <a:prstClr val="black"/>
                    </a:solidFill>
                    <a:latin typeface="Calibri"/>
                    <a:ea typeface="新細明體" panose="02020500000000000000" pitchFamily="18" charset="-120"/>
                  </a:endParaRPr>
                </a:p>
              </p:txBody>
            </p:sp>
          </mc:Choice>
          <mc:Fallback xmlns="">
            <p:sp>
              <p:nvSpPr>
                <p:cNvPr id="6" name="文字方塊 5"/>
                <p:cNvSpPr txBox="1">
                  <a:spLocks noRot="1" noChangeAspect="1" noMove="1" noResize="1" noEditPoints="1" noAdjustHandles="1" noChangeArrowheads="1" noChangeShapeType="1" noTextEdit="1"/>
                </p:cNvSpPr>
                <p:nvPr/>
              </p:nvSpPr>
              <p:spPr>
                <a:xfrm>
                  <a:off x="2805890" y="2318093"/>
                  <a:ext cx="353953" cy="496852"/>
                </a:xfrm>
                <a:prstGeom prst="rect">
                  <a:avLst/>
                </a:prstGeom>
                <a:blipFill>
                  <a:blip r:embed="rId5"/>
                  <a:stretch>
                    <a:fillRect l="-17647" r="-23529" b="-41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文字方塊 6">
                  <a:extLst>
                    <a:ext uri="{FF2B5EF4-FFF2-40B4-BE49-F238E27FC236}">
                      <a16:creationId xmlns:a16="http://schemas.microsoft.com/office/drawing/2014/main" id="{B358211A-3A14-76B7-12FE-F934F4E2CB8B}"/>
                    </a:ext>
                  </a:extLst>
                </p:cNvPr>
                <p:cNvSpPr txBox="1"/>
                <p:nvPr/>
              </p:nvSpPr>
              <p:spPr>
                <a:xfrm>
                  <a:off x="3427449" y="5437131"/>
                  <a:ext cx="572043" cy="496852"/>
                </a:xfrm>
                <a:prstGeom prst="rect">
                  <a:avLst/>
                </a:prstGeom>
                <a:noFill/>
              </p:spPr>
              <p:txBody>
                <a:bodyPr wrap="none" lIns="0" tIns="0" rIns="0" bIns="0" rtlCol="0">
                  <a:spAutoFit/>
                </a:bodyPr>
                <a:lstStyle/>
                <a:p>
                  <a:pPr defTabSz="674241"/>
                  <a14:m>
                    <m:oMathPara xmlns:m="http://schemas.openxmlformats.org/officeDocument/2006/math">
                      <m:oMathParaPr>
                        <m:jc m:val="centerGroup"/>
                      </m:oMathParaPr>
                      <m:oMath xmlns:m="http://schemas.openxmlformats.org/officeDocument/2006/math">
                        <m:sSub>
                          <m:sSubPr>
                            <m:ctrlPr>
                              <a:rPr lang="en-US" altLang="zh-TW" sz="1853" i="1">
                                <a:solidFill>
                                  <a:prstClr val="black"/>
                                </a:solidFill>
                                <a:latin typeface="Cambria Math" panose="02040503050406030204" pitchFamily="18" charset="0"/>
                              </a:rPr>
                            </m:ctrlPr>
                          </m:sSubPr>
                          <m:e>
                            <m:r>
                              <a:rPr lang="en-US" altLang="zh-TW" sz="1853" i="1">
                                <a:solidFill>
                                  <a:prstClr val="black"/>
                                </a:solidFill>
                                <a:latin typeface="Cambria Math" panose="02040503050406030204" pitchFamily="18" charset="0"/>
                              </a:rPr>
                              <m:t>𝑤</m:t>
                            </m:r>
                          </m:e>
                          <m:sub>
                            <m:r>
                              <a:rPr lang="en-US" altLang="zh-TW" sz="1853" i="1">
                                <a:solidFill>
                                  <a:prstClr val="black"/>
                                </a:solidFill>
                                <a:latin typeface="Cambria Math" panose="02040503050406030204" pitchFamily="18" charset="0"/>
                              </a:rPr>
                              <m:t>1</m:t>
                            </m:r>
                          </m:sub>
                        </m:sSub>
                      </m:oMath>
                    </m:oMathPara>
                  </a14:m>
                  <a:endParaRPr lang="zh-TW" altLang="en-US" sz="1853" dirty="0">
                    <a:solidFill>
                      <a:prstClr val="black"/>
                    </a:solidFill>
                    <a:latin typeface="Calibri"/>
                    <a:ea typeface="新細明體" panose="02020500000000000000" pitchFamily="18" charset="-120"/>
                  </a:endParaRPr>
                </a:p>
              </p:txBody>
            </p:sp>
          </mc:Choice>
          <mc:Fallback xmlns="">
            <p:sp>
              <p:nvSpPr>
                <p:cNvPr id="7" name="文字方塊 6"/>
                <p:cNvSpPr txBox="1">
                  <a:spLocks noRot="1" noChangeAspect="1" noMove="1" noResize="1" noEditPoints="1" noAdjustHandles="1" noChangeArrowheads="1" noChangeShapeType="1" noTextEdit="1"/>
                </p:cNvSpPr>
                <p:nvPr/>
              </p:nvSpPr>
              <p:spPr>
                <a:xfrm>
                  <a:off x="3427449" y="5437131"/>
                  <a:ext cx="572043" cy="496852"/>
                </a:xfrm>
                <a:prstGeom prst="rect">
                  <a:avLst/>
                </a:prstGeom>
                <a:blipFill>
                  <a:blip r:embed="rId6"/>
                  <a:stretch>
                    <a:fillRect l="-11538" r="-7692" b="-8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文字方塊 7">
                  <a:extLst>
                    <a:ext uri="{FF2B5EF4-FFF2-40B4-BE49-F238E27FC236}">
                      <a16:creationId xmlns:a16="http://schemas.microsoft.com/office/drawing/2014/main" id="{16C9D36D-AC19-997B-BA16-A2E7E60C001C}"/>
                    </a:ext>
                  </a:extLst>
                </p:cNvPr>
                <p:cNvSpPr txBox="1"/>
                <p:nvPr/>
              </p:nvSpPr>
              <p:spPr>
                <a:xfrm>
                  <a:off x="6309166" y="5396258"/>
                  <a:ext cx="581651" cy="496852"/>
                </a:xfrm>
                <a:prstGeom prst="rect">
                  <a:avLst/>
                </a:prstGeom>
                <a:noFill/>
              </p:spPr>
              <p:txBody>
                <a:bodyPr wrap="none" lIns="0" tIns="0" rIns="0" bIns="0" rtlCol="0">
                  <a:spAutoFit/>
                </a:bodyPr>
                <a:lstStyle/>
                <a:p>
                  <a:pPr defTabSz="674241"/>
                  <a14:m>
                    <m:oMathPara xmlns:m="http://schemas.openxmlformats.org/officeDocument/2006/math">
                      <m:oMathParaPr>
                        <m:jc m:val="centerGroup"/>
                      </m:oMathParaPr>
                      <m:oMath xmlns:m="http://schemas.openxmlformats.org/officeDocument/2006/math">
                        <m:sSub>
                          <m:sSubPr>
                            <m:ctrlPr>
                              <a:rPr lang="en-US" altLang="zh-TW" sz="1853" i="1">
                                <a:solidFill>
                                  <a:prstClr val="black"/>
                                </a:solidFill>
                                <a:latin typeface="Cambria Math" panose="02040503050406030204" pitchFamily="18" charset="0"/>
                              </a:rPr>
                            </m:ctrlPr>
                          </m:sSubPr>
                          <m:e>
                            <m:r>
                              <a:rPr lang="en-US" altLang="zh-TW" sz="1853" i="1">
                                <a:solidFill>
                                  <a:prstClr val="black"/>
                                </a:solidFill>
                                <a:latin typeface="Cambria Math" panose="02040503050406030204" pitchFamily="18" charset="0"/>
                              </a:rPr>
                              <m:t>𝑤</m:t>
                            </m:r>
                          </m:e>
                          <m:sub>
                            <m:r>
                              <a:rPr lang="en-US" altLang="zh-TW" sz="1853" i="1">
                                <a:solidFill>
                                  <a:prstClr val="black"/>
                                </a:solidFill>
                                <a:latin typeface="Cambria Math" panose="02040503050406030204" pitchFamily="18" charset="0"/>
                              </a:rPr>
                              <m:t>2</m:t>
                            </m:r>
                          </m:sub>
                        </m:sSub>
                      </m:oMath>
                    </m:oMathPara>
                  </a14:m>
                  <a:endParaRPr lang="zh-TW" altLang="en-US" sz="1853" dirty="0">
                    <a:solidFill>
                      <a:prstClr val="black"/>
                    </a:solidFill>
                    <a:latin typeface="Calibri"/>
                    <a:ea typeface="新細明體" panose="02020500000000000000" pitchFamily="18" charset="-120"/>
                  </a:endParaRPr>
                </a:p>
              </p:txBody>
            </p:sp>
          </mc:Choice>
          <mc:Fallback xmlns="">
            <p:sp>
              <p:nvSpPr>
                <p:cNvPr id="8" name="文字方塊 7"/>
                <p:cNvSpPr txBox="1">
                  <a:spLocks noRot="1" noChangeAspect="1" noMove="1" noResize="1" noEditPoints="1" noAdjustHandles="1" noChangeArrowheads="1" noChangeShapeType="1" noTextEdit="1"/>
                </p:cNvSpPr>
                <p:nvPr/>
              </p:nvSpPr>
              <p:spPr>
                <a:xfrm>
                  <a:off x="6309166" y="5396258"/>
                  <a:ext cx="581651" cy="496852"/>
                </a:xfrm>
                <a:prstGeom prst="rect">
                  <a:avLst/>
                </a:prstGeom>
                <a:blipFill>
                  <a:blip r:embed="rId7"/>
                  <a:stretch>
                    <a:fillRect l="-11111" r="-3704" b="-8333"/>
                  </a:stretch>
                </a:blipFill>
              </p:spPr>
              <p:txBody>
                <a:bodyPr/>
                <a:lstStyle/>
                <a:p>
                  <a:r>
                    <a:rPr lang="en-US">
                      <a:noFill/>
                    </a:rPr>
                    <a:t> </a:t>
                  </a:r>
                </a:p>
              </p:txBody>
            </p:sp>
          </mc:Fallback>
        </mc:AlternateContent>
      </p:grpSp>
      <p:sp>
        <p:nvSpPr>
          <p:cNvPr id="22" name="TextBox 21">
            <a:extLst>
              <a:ext uri="{FF2B5EF4-FFF2-40B4-BE49-F238E27FC236}">
                <a16:creationId xmlns:a16="http://schemas.microsoft.com/office/drawing/2014/main" id="{FFD76F1B-B081-96FA-3B10-E2752E716153}"/>
              </a:ext>
            </a:extLst>
          </p:cNvPr>
          <p:cNvSpPr txBox="1"/>
          <p:nvPr/>
        </p:nvSpPr>
        <p:spPr>
          <a:xfrm>
            <a:off x="6638585" y="4032160"/>
            <a:ext cx="2099475" cy="184666"/>
          </a:xfrm>
          <a:prstGeom prst="rect">
            <a:avLst/>
          </a:prstGeom>
          <a:noFill/>
        </p:spPr>
        <p:txBody>
          <a:bodyPr wrap="square" rtlCol="0">
            <a:spAutoFit/>
          </a:bodyPr>
          <a:lstStyle/>
          <a:p>
            <a:pPr defTabSz="674241"/>
            <a:r>
              <a:rPr lang="en-US" sz="600" dirty="0">
                <a:solidFill>
                  <a:prstClr val="black"/>
                </a:solidFill>
                <a:latin typeface="Calibri"/>
              </a:rPr>
              <a:t>Figure credit: Hung-</a:t>
            </a:r>
            <a:r>
              <a:rPr lang="en-US" sz="600" dirty="0" err="1">
                <a:solidFill>
                  <a:prstClr val="black"/>
                </a:solidFill>
                <a:latin typeface="Calibri"/>
              </a:rPr>
              <a:t>yi</a:t>
            </a:r>
            <a:r>
              <a:rPr lang="en-US" sz="600" dirty="0">
                <a:solidFill>
                  <a:prstClr val="black"/>
                </a:solidFill>
                <a:latin typeface="Calibri"/>
              </a:rPr>
              <a:t> Lee – Deep Learning Tutorial</a:t>
            </a:r>
          </a:p>
        </p:txBody>
      </p:sp>
    </p:spTree>
    <p:extLst>
      <p:ext uri="{BB962C8B-B14F-4D97-AF65-F5344CB8AC3E}">
        <p14:creationId xmlns:p14="http://schemas.microsoft.com/office/powerpoint/2010/main" val="608805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Training NNs and Avoiding Overfitting </a:t>
            </a:r>
          </a:p>
        </p:txBody>
      </p:sp>
      <p:sp>
        <p:nvSpPr>
          <p:cNvPr id="3" name="Content Placeholder 2"/>
          <p:cNvSpPr>
            <a:spLocks noGrp="1"/>
          </p:cNvSpPr>
          <p:nvPr>
            <p:ph idx="1"/>
          </p:nvPr>
        </p:nvSpPr>
        <p:spPr>
          <a:xfrm>
            <a:off x="251522" y="724686"/>
            <a:ext cx="4901957" cy="4418814"/>
          </a:xfrm>
        </p:spPr>
        <p:txBody>
          <a:bodyPr>
            <a:normAutofit lnSpcReduction="10000"/>
          </a:bodyPr>
          <a:lstStyle/>
          <a:p>
            <a:pPr>
              <a:lnSpc>
                <a:spcPct val="120000"/>
              </a:lnSpc>
            </a:pPr>
            <a:r>
              <a:rPr lang="en-US" sz="1800" dirty="0">
                <a:solidFill>
                  <a:schemeClr val="tx1"/>
                </a:solidFill>
              </a:rPr>
              <a:t>Train, Validation, Test split (Typically 80%/10%/10%)</a:t>
            </a:r>
          </a:p>
          <a:p>
            <a:pPr lvl="1">
              <a:lnSpc>
                <a:spcPct val="120000"/>
              </a:lnSpc>
            </a:pPr>
            <a:r>
              <a:rPr lang="en-US" sz="1667" dirty="0">
                <a:solidFill>
                  <a:schemeClr val="tx1"/>
                </a:solidFill>
              </a:rPr>
              <a:t>Train</a:t>
            </a:r>
            <a:r>
              <a:rPr lang="en-US" sz="1667" dirty="0"/>
              <a:t>ing data: Loss is optimized on this data by backpropagation.</a:t>
            </a:r>
          </a:p>
          <a:p>
            <a:pPr lvl="1">
              <a:lnSpc>
                <a:spcPct val="120000"/>
              </a:lnSpc>
            </a:pPr>
            <a:r>
              <a:rPr lang="en-US" sz="1667" dirty="0">
                <a:solidFill>
                  <a:schemeClr val="tx1"/>
                </a:solidFill>
              </a:rPr>
              <a:t>Validation data: Model is assessed on this data every training epoch, potentially updating model hyperparameters using values.</a:t>
            </a:r>
          </a:p>
          <a:p>
            <a:pPr lvl="1">
              <a:lnSpc>
                <a:spcPct val="120000"/>
              </a:lnSpc>
            </a:pPr>
            <a:r>
              <a:rPr lang="en-US" sz="1667" dirty="0">
                <a:solidFill>
                  <a:schemeClr val="tx1"/>
                </a:solidFill>
              </a:rPr>
              <a:t>Test data: Model is assessed on this data at the end of training to assess likely performance. Often skipped.</a:t>
            </a:r>
          </a:p>
          <a:p>
            <a:pPr>
              <a:lnSpc>
                <a:spcPct val="120000"/>
              </a:lnSpc>
            </a:pPr>
            <a:r>
              <a:rPr lang="en-US" sz="1800" dirty="0">
                <a:solidFill>
                  <a:schemeClr val="tx1"/>
                </a:solidFill>
              </a:rPr>
              <a:t>Early Stopping</a:t>
            </a:r>
          </a:p>
          <a:p>
            <a:pPr marL="417080" lvl="2" indent="-191205">
              <a:lnSpc>
                <a:spcPct val="120000"/>
              </a:lnSpc>
              <a:buFont typeface="Palatino Linotype" panose="02040502050505030304" pitchFamily="18" charset="0"/>
              <a:buChar char="•"/>
            </a:pPr>
            <a:r>
              <a:rPr lang="en-US" sz="1468" dirty="0"/>
              <a:t>Stop early to avoid overfitting.</a:t>
            </a:r>
          </a:p>
          <a:p>
            <a:pPr marL="417080" lvl="2" indent="-191205">
              <a:lnSpc>
                <a:spcPct val="120000"/>
              </a:lnSpc>
              <a:buFont typeface="Palatino Linotype" panose="02040502050505030304" pitchFamily="18" charset="0"/>
              <a:buChar char="•"/>
            </a:pPr>
            <a:r>
              <a:rPr lang="en-US" sz="1468" dirty="0"/>
              <a:t>Set stop point when the loss has not reduced after </a:t>
            </a:r>
            <a:r>
              <a:rPr lang="en-US" sz="1468" i="1" dirty="0"/>
              <a:t>n</a:t>
            </a:r>
            <a:r>
              <a:rPr lang="en-US" sz="1468" dirty="0"/>
              <a:t> epochs (</a:t>
            </a:r>
            <a:r>
              <a:rPr lang="en-US" sz="1468" i="1" dirty="0"/>
              <a:t>n</a:t>
            </a:r>
            <a:r>
              <a:rPr lang="en-US" sz="1468" dirty="0"/>
              <a:t> is called patience).</a:t>
            </a:r>
          </a:p>
          <a:p>
            <a:pPr lvl="1">
              <a:lnSpc>
                <a:spcPct val="120000"/>
              </a:lnSpc>
            </a:pPr>
            <a:endParaRPr lang="en-US" dirty="0"/>
          </a:p>
        </p:txBody>
      </p:sp>
      <p:grpSp>
        <p:nvGrpSpPr>
          <p:cNvPr id="32" name="Group 31">
            <a:extLst>
              <a:ext uri="{FF2B5EF4-FFF2-40B4-BE49-F238E27FC236}">
                <a16:creationId xmlns:a16="http://schemas.microsoft.com/office/drawing/2014/main" id="{4CB35A01-8318-B480-A6C3-39DF3765990F}"/>
              </a:ext>
            </a:extLst>
          </p:cNvPr>
          <p:cNvGrpSpPr/>
          <p:nvPr/>
        </p:nvGrpSpPr>
        <p:grpSpPr>
          <a:xfrm>
            <a:off x="5414524" y="532590"/>
            <a:ext cx="2785620" cy="1991815"/>
            <a:chOff x="647745" y="-83611"/>
            <a:chExt cx="5036694" cy="3601410"/>
          </a:xfrm>
        </p:grpSpPr>
        <p:cxnSp>
          <p:nvCxnSpPr>
            <p:cNvPr id="33" name="Straight Arrow Connector 32">
              <a:extLst>
                <a:ext uri="{FF2B5EF4-FFF2-40B4-BE49-F238E27FC236}">
                  <a16:creationId xmlns:a16="http://schemas.microsoft.com/office/drawing/2014/main" id="{A7A1A8DE-4BBC-CAFB-5566-47DE6FDD93E2}"/>
                </a:ext>
              </a:extLst>
            </p:cNvPr>
            <p:cNvCxnSpPr/>
            <p:nvPr/>
          </p:nvCxnSpPr>
          <p:spPr>
            <a:xfrm flipV="1">
              <a:off x="1159933" y="101600"/>
              <a:ext cx="0" cy="278553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DAFE02F9-A88E-122A-2093-8C56FCF218E5}"/>
                </a:ext>
              </a:extLst>
            </p:cNvPr>
            <p:cNvCxnSpPr>
              <a:cxnSpLocks/>
            </p:cNvCxnSpPr>
            <p:nvPr/>
          </p:nvCxnSpPr>
          <p:spPr>
            <a:xfrm>
              <a:off x="1159932" y="2887134"/>
              <a:ext cx="3742268"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Freeform 34">
              <a:extLst>
                <a:ext uri="{FF2B5EF4-FFF2-40B4-BE49-F238E27FC236}">
                  <a16:creationId xmlns:a16="http://schemas.microsoft.com/office/drawing/2014/main" id="{1D57D14B-907A-9619-9652-6297229E03AE}"/>
                </a:ext>
              </a:extLst>
            </p:cNvPr>
            <p:cNvSpPr/>
            <p:nvPr/>
          </p:nvSpPr>
          <p:spPr>
            <a:xfrm>
              <a:off x="1405468" y="396593"/>
              <a:ext cx="3364432" cy="2006600"/>
            </a:xfrm>
            <a:custGeom>
              <a:avLst/>
              <a:gdLst>
                <a:gd name="connsiteX0" fmla="*/ 0 w 3234266"/>
                <a:gd name="connsiteY0" fmla="*/ 0 h 2006600"/>
                <a:gd name="connsiteX1" fmla="*/ 592666 w 3234266"/>
                <a:gd name="connsiteY1" fmla="*/ 795867 h 2006600"/>
                <a:gd name="connsiteX2" fmla="*/ 1456266 w 3234266"/>
                <a:gd name="connsiteY2" fmla="*/ 1498600 h 2006600"/>
                <a:gd name="connsiteX3" fmla="*/ 2404533 w 3234266"/>
                <a:gd name="connsiteY3" fmla="*/ 1862667 h 2006600"/>
                <a:gd name="connsiteX4" fmla="*/ 3234266 w 3234266"/>
                <a:gd name="connsiteY4" fmla="*/ 2006600 h 2006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34266" h="2006600">
                  <a:moveTo>
                    <a:pt x="0" y="0"/>
                  </a:moveTo>
                  <a:cubicBezTo>
                    <a:pt x="174977" y="273050"/>
                    <a:pt x="349955" y="546100"/>
                    <a:pt x="592666" y="795867"/>
                  </a:cubicBezTo>
                  <a:cubicBezTo>
                    <a:pt x="835377" y="1045634"/>
                    <a:pt x="1154288" y="1320800"/>
                    <a:pt x="1456266" y="1498600"/>
                  </a:cubicBezTo>
                  <a:cubicBezTo>
                    <a:pt x="1758244" y="1676400"/>
                    <a:pt x="2108200" y="1778000"/>
                    <a:pt x="2404533" y="1862667"/>
                  </a:cubicBezTo>
                  <a:cubicBezTo>
                    <a:pt x="2700866" y="1947334"/>
                    <a:pt x="2967566" y="1976967"/>
                    <a:pt x="3234266" y="2006600"/>
                  </a:cubicBezTo>
                </a:path>
              </a:pathLst>
            </a:cu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36" name="Freeform 35">
              <a:extLst>
                <a:ext uri="{FF2B5EF4-FFF2-40B4-BE49-F238E27FC236}">
                  <a16:creationId xmlns:a16="http://schemas.microsoft.com/office/drawing/2014/main" id="{0894A0E7-F87C-DA43-2D5F-90DC8349B3FB}"/>
                </a:ext>
              </a:extLst>
            </p:cNvPr>
            <p:cNvSpPr/>
            <p:nvPr/>
          </p:nvSpPr>
          <p:spPr>
            <a:xfrm>
              <a:off x="1405469" y="239848"/>
              <a:ext cx="3285399" cy="1236113"/>
            </a:xfrm>
            <a:custGeom>
              <a:avLst/>
              <a:gdLst>
                <a:gd name="connsiteX0" fmla="*/ 0 w 3454400"/>
                <a:gd name="connsiteY0" fmla="*/ 0 h 1286079"/>
                <a:gd name="connsiteX1" fmla="*/ 1083733 w 3454400"/>
                <a:gd name="connsiteY1" fmla="*/ 931334 h 1286079"/>
                <a:gd name="connsiteX2" fmla="*/ 2099733 w 3454400"/>
                <a:gd name="connsiteY2" fmla="*/ 1270000 h 1286079"/>
                <a:gd name="connsiteX3" fmla="*/ 3005666 w 3454400"/>
                <a:gd name="connsiteY3" fmla="*/ 1193800 h 1286079"/>
                <a:gd name="connsiteX4" fmla="*/ 3454400 w 3454400"/>
                <a:gd name="connsiteY4" fmla="*/ 863600 h 1286079"/>
                <a:gd name="connsiteX0" fmla="*/ 0 w 3509015"/>
                <a:gd name="connsiteY0" fmla="*/ 0 h 1286079"/>
                <a:gd name="connsiteX1" fmla="*/ 1083733 w 3509015"/>
                <a:gd name="connsiteY1" fmla="*/ 931334 h 1286079"/>
                <a:gd name="connsiteX2" fmla="*/ 2099733 w 3509015"/>
                <a:gd name="connsiteY2" fmla="*/ 1270000 h 1286079"/>
                <a:gd name="connsiteX3" fmla="*/ 3005666 w 3509015"/>
                <a:gd name="connsiteY3" fmla="*/ 1193800 h 1286079"/>
                <a:gd name="connsiteX4" fmla="*/ 3509015 w 3509015"/>
                <a:gd name="connsiteY4" fmla="*/ 562981 h 1286079"/>
                <a:gd name="connsiteX0" fmla="*/ 0 w 3509015"/>
                <a:gd name="connsiteY0" fmla="*/ 0 h 1282438"/>
                <a:gd name="connsiteX1" fmla="*/ 1083733 w 3509015"/>
                <a:gd name="connsiteY1" fmla="*/ 931334 h 1282438"/>
                <a:gd name="connsiteX2" fmla="*/ 2099733 w 3509015"/>
                <a:gd name="connsiteY2" fmla="*/ 1270000 h 1282438"/>
                <a:gd name="connsiteX3" fmla="*/ 2932848 w 3509015"/>
                <a:gd name="connsiteY3" fmla="*/ 1176118 h 1282438"/>
                <a:gd name="connsiteX4" fmla="*/ 3509015 w 3509015"/>
                <a:gd name="connsiteY4" fmla="*/ 562981 h 1282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9015" h="1282438">
                  <a:moveTo>
                    <a:pt x="0" y="0"/>
                  </a:moveTo>
                  <a:cubicBezTo>
                    <a:pt x="366889" y="359833"/>
                    <a:pt x="733778" y="719667"/>
                    <a:pt x="1083733" y="931334"/>
                  </a:cubicBezTo>
                  <a:cubicBezTo>
                    <a:pt x="1433688" y="1143001"/>
                    <a:pt x="1791547" y="1229203"/>
                    <a:pt x="2099733" y="1270000"/>
                  </a:cubicBezTo>
                  <a:cubicBezTo>
                    <a:pt x="2407919" y="1310797"/>
                    <a:pt x="2707070" y="1243851"/>
                    <a:pt x="2932848" y="1176118"/>
                  </a:cubicBezTo>
                  <a:cubicBezTo>
                    <a:pt x="3158626" y="1108385"/>
                    <a:pt x="3455393" y="618014"/>
                    <a:pt x="3509015" y="562981"/>
                  </a:cubicBezTo>
                </a:path>
              </a:pathLst>
            </a:custGeom>
            <a:noFill/>
            <a:ln w="508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37" name="TextBox 36">
              <a:extLst>
                <a:ext uri="{FF2B5EF4-FFF2-40B4-BE49-F238E27FC236}">
                  <a16:creationId xmlns:a16="http://schemas.microsoft.com/office/drawing/2014/main" id="{4E151D7C-D6FC-F799-8ED6-A51DF6903C64}"/>
                </a:ext>
              </a:extLst>
            </p:cNvPr>
            <p:cNvSpPr txBox="1"/>
            <p:nvPr/>
          </p:nvSpPr>
          <p:spPr>
            <a:xfrm>
              <a:off x="3983079" y="2366917"/>
              <a:ext cx="999832" cy="556493"/>
            </a:xfrm>
            <a:prstGeom prst="rect">
              <a:avLst/>
            </a:prstGeom>
            <a:noFill/>
          </p:spPr>
          <p:txBody>
            <a:bodyPr wrap="none" rtlCol="0">
              <a:spAutoFit/>
            </a:bodyPr>
            <a:lstStyle/>
            <a:p>
              <a:r>
                <a:rPr lang="en-US" sz="1400" b="1" dirty="0">
                  <a:solidFill>
                    <a:schemeClr val="accent1"/>
                  </a:solidFill>
                </a:rPr>
                <a:t>Train</a:t>
              </a:r>
            </a:p>
          </p:txBody>
        </p:sp>
        <p:sp>
          <p:nvSpPr>
            <p:cNvPr id="38" name="TextBox 37">
              <a:extLst>
                <a:ext uri="{FF2B5EF4-FFF2-40B4-BE49-F238E27FC236}">
                  <a16:creationId xmlns:a16="http://schemas.microsoft.com/office/drawing/2014/main" id="{59B8F29D-8F4E-46E6-B9C7-3163708F16A8}"/>
                </a:ext>
              </a:extLst>
            </p:cNvPr>
            <p:cNvSpPr txBox="1"/>
            <p:nvPr/>
          </p:nvSpPr>
          <p:spPr>
            <a:xfrm>
              <a:off x="3983079" y="1442067"/>
              <a:ext cx="1701360" cy="556493"/>
            </a:xfrm>
            <a:prstGeom prst="rect">
              <a:avLst/>
            </a:prstGeom>
            <a:noFill/>
          </p:spPr>
          <p:txBody>
            <a:bodyPr wrap="none" rtlCol="0">
              <a:spAutoFit/>
            </a:bodyPr>
            <a:lstStyle/>
            <a:p>
              <a:r>
                <a:rPr lang="en-US" sz="1400" b="1" dirty="0">
                  <a:solidFill>
                    <a:srgbClr val="C00000"/>
                  </a:solidFill>
                </a:rPr>
                <a:t>Validation</a:t>
              </a:r>
            </a:p>
          </p:txBody>
        </p:sp>
        <p:sp>
          <p:nvSpPr>
            <p:cNvPr id="39" name="Oval 38">
              <a:extLst>
                <a:ext uri="{FF2B5EF4-FFF2-40B4-BE49-F238E27FC236}">
                  <a16:creationId xmlns:a16="http://schemas.microsoft.com/office/drawing/2014/main" id="{451C9FE9-5FA2-4D2B-5599-FEC22C63BF6C}"/>
                </a:ext>
              </a:extLst>
            </p:cNvPr>
            <p:cNvSpPr/>
            <p:nvPr/>
          </p:nvSpPr>
          <p:spPr>
            <a:xfrm>
              <a:off x="4515376" y="418288"/>
              <a:ext cx="254523" cy="254523"/>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40" name="TextBox 39">
              <a:extLst>
                <a:ext uri="{FF2B5EF4-FFF2-40B4-BE49-F238E27FC236}">
                  <a16:creationId xmlns:a16="http://schemas.microsoft.com/office/drawing/2014/main" id="{B99E0934-B705-3C5C-EAB3-170829145CFA}"/>
                </a:ext>
              </a:extLst>
            </p:cNvPr>
            <p:cNvSpPr txBox="1"/>
            <p:nvPr/>
          </p:nvSpPr>
          <p:spPr>
            <a:xfrm>
              <a:off x="4208920" y="-83611"/>
              <a:ext cx="867433" cy="556493"/>
            </a:xfrm>
            <a:prstGeom prst="rect">
              <a:avLst/>
            </a:prstGeom>
            <a:noFill/>
          </p:spPr>
          <p:txBody>
            <a:bodyPr wrap="none" rtlCol="0">
              <a:spAutoFit/>
            </a:bodyPr>
            <a:lstStyle/>
            <a:p>
              <a:r>
                <a:rPr lang="en-US" sz="1400" b="1" dirty="0">
                  <a:solidFill>
                    <a:schemeClr val="accent6"/>
                  </a:solidFill>
                </a:rPr>
                <a:t>Test</a:t>
              </a:r>
            </a:p>
          </p:txBody>
        </p:sp>
        <p:sp>
          <p:nvSpPr>
            <p:cNvPr id="41" name="TextBox 40">
              <a:extLst>
                <a:ext uri="{FF2B5EF4-FFF2-40B4-BE49-F238E27FC236}">
                  <a16:creationId xmlns:a16="http://schemas.microsoft.com/office/drawing/2014/main" id="{4DCF1532-2E5A-2883-88CA-554FB8E51149}"/>
                </a:ext>
              </a:extLst>
            </p:cNvPr>
            <p:cNvSpPr txBox="1"/>
            <p:nvPr/>
          </p:nvSpPr>
          <p:spPr>
            <a:xfrm>
              <a:off x="2677213" y="2961306"/>
              <a:ext cx="1270078" cy="556493"/>
            </a:xfrm>
            <a:prstGeom prst="rect">
              <a:avLst/>
            </a:prstGeom>
            <a:noFill/>
          </p:spPr>
          <p:txBody>
            <a:bodyPr wrap="none" rtlCol="0">
              <a:spAutoFit/>
            </a:bodyPr>
            <a:lstStyle/>
            <a:p>
              <a:r>
                <a:rPr lang="en-US" sz="1400" dirty="0"/>
                <a:t>Epochs</a:t>
              </a:r>
            </a:p>
          </p:txBody>
        </p:sp>
        <p:sp>
          <p:nvSpPr>
            <p:cNvPr id="42" name="TextBox 41">
              <a:extLst>
                <a:ext uri="{FF2B5EF4-FFF2-40B4-BE49-F238E27FC236}">
                  <a16:creationId xmlns:a16="http://schemas.microsoft.com/office/drawing/2014/main" id="{128A9465-BC31-F4CB-99BF-E480A62A0C3C}"/>
                </a:ext>
              </a:extLst>
            </p:cNvPr>
            <p:cNvSpPr txBox="1"/>
            <p:nvPr/>
          </p:nvSpPr>
          <p:spPr>
            <a:xfrm rot="16200000">
              <a:off x="477899" y="1076454"/>
              <a:ext cx="896185" cy="556493"/>
            </a:xfrm>
            <a:prstGeom prst="rect">
              <a:avLst/>
            </a:prstGeom>
            <a:noFill/>
          </p:spPr>
          <p:txBody>
            <a:bodyPr wrap="none" rtlCol="0">
              <a:spAutoFit/>
            </a:bodyPr>
            <a:lstStyle/>
            <a:p>
              <a:r>
                <a:rPr lang="en-US" sz="1400" dirty="0"/>
                <a:t>Loss</a:t>
              </a:r>
            </a:p>
          </p:txBody>
        </p:sp>
      </p:grpSp>
      <p:sp>
        <p:nvSpPr>
          <p:cNvPr id="61" name="Rectangle 60">
            <a:extLst>
              <a:ext uri="{FF2B5EF4-FFF2-40B4-BE49-F238E27FC236}">
                <a16:creationId xmlns:a16="http://schemas.microsoft.com/office/drawing/2014/main" id="{D4EB61C8-362F-1600-C7FB-41C0ED728399}"/>
              </a:ext>
            </a:extLst>
          </p:cNvPr>
          <p:cNvSpPr/>
          <p:nvPr/>
        </p:nvSpPr>
        <p:spPr>
          <a:xfrm>
            <a:off x="6927980" y="3511157"/>
            <a:ext cx="141402" cy="106440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TextBox 61">
            <a:extLst>
              <a:ext uri="{FF2B5EF4-FFF2-40B4-BE49-F238E27FC236}">
                <a16:creationId xmlns:a16="http://schemas.microsoft.com/office/drawing/2014/main" id="{2356F1CB-04BA-CE18-2E89-EF44C5EAEBBE}"/>
              </a:ext>
            </a:extLst>
          </p:cNvPr>
          <p:cNvSpPr txBox="1"/>
          <p:nvPr/>
        </p:nvSpPr>
        <p:spPr>
          <a:xfrm>
            <a:off x="6409728" y="2998327"/>
            <a:ext cx="872290" cy="300082"/>
          </a:xfrm>
          <a:prstGeom prst="rect">
            <a:avLst/>
          </a:prstGeom>
          <a:noFill/>
        </p:spPr>
        <p:txBody>
          <a:bodyPr wrap="none" rtlCol="0">
            <a:spAutoFit/>
          </a:bodyPr>
          <a:lstStyle/>
          <a:p>
            <a:r>
              <a:rPr lang="en-US" dirty="0"/>
              <a:t>Early stop</a:t>
            </a:r>
          </a:p>
        </p:txBody>
      </p:sp>
      <p:grpSp>
        <p:nvGrpSpPr>
          <p:cNvPr id="65" name="Group 64">
            <a:extLst>
              <a:ext uri="{FF2B5EF4-FFF2-40B4-BE49-F238E27FC236}">
                <a16:creationId xmlns:a16="http://schemas.microsoft.com/office/drawing/2014/main" id="{53119CA3-E9DB-08B5-F8DB-4B5DA51D509A}"/>
              </a:ext>
            </a:extLst>
          </p:cNvPr>
          <p:cNvGrpSpPr/>
          <p:nvPr/>
        </p:nvGrpSpPr>
        <p:grpSpPr>
          <a:xfrm>
            <a:off x="5377586" y="3036527"/>
            <a:ext cx="2785620" cy="1889381"/>
            <a:chOff x="647745" y="101600"/>
            <a:chExt cx="5036694" cy="3416199"/>
          </a:xfrm>
        </p:grpSpPr>
        <p:cxnSp>
          <p:nvCxnSpPr>
            <p:cNvPr id="66" name="Straight Arrow Connector 65">
              <a:extLst>
                <a:ext uri="{FF2B5EF4-FFF2-40B4-BE49-F238E27FC236}">
                  <a16:creationId xmlns:a16="http://schemas.microsoft.com/office/drawing/2014/main" id="{75B3F6A6-BE70-871F-E1CC-F2724F7F3974}"/>
                </a:ext>
              </a:extLst>
            </p:cNvPr>
            <p:cNvCxnSpPr/>
            <p:nvPr/>
          </p:nvCxnSpPr>
          <p:spPr>
            <a:xfrm flipV="1">
              <a:off x="1159933" y="101600"/>
              <a:ext cx="0" cy="278553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BB505467-5C99-3A48-B632-7DB8489E517E}"/>
                </a:ext>
              </a:extLst>
            </p:cNvPr>
            <p:cNvCxnSpPr>
              <a:cxnSpLocks/>
            </p:cNvCxnSpPr>
            <p:nvPr/>
          </p:nvCxnSpPr>
          <p:spPr>
            <a:xfrm>
              <a:off x="1159932" y="2887134"/>
              <a:ext cx="3742268"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8" name="Freeform 67">
              <a:extLst>
                <a:ext uri="{FF2B5EF4-FFF2-40B4-BE49-F238E27FC236}">
                  <a16:creationId xmlns:a16="http://schemas.microsoft.com/office/drawing/2014/main" id="{9D913E10-60CD-0F8F-BCD2-1166A86A17D2}"/>
                </a:ext>
              </a:extLst>
            </p:cNvPr>
            <p:cNvSpPr/>
            <p:nvPr/>
          </p:nvSpPr>
          <p:spPr>
            <a:xfrm>
              <a:off x="1405468" y="396593"/>
              <a:ext cx="3364432" cy="2006600"/>
            </a:xfrm>
            <a:custGeom>
              <a:avLst/>
              <a:gdLst>
                <a:gd name="connsiteX0" fmla="*/ 0 w 3234266"/>
                <a:gd name="connsiteY0" fmla="*/ 0 h 2006600"/>
                <a:gd name="connsiteX1" fmla="*/ 592666 w 3234266"/>
                <a:gd name="connsiteY1" fmla="*/ 795867 h 2006600"/>
                <a:gd name="connsiteX2" fmla="*/ 1456266 w 3234266"/>
                <a:gd name="connsiteY2" fmla="*/ 1498600 h 2006600"/>
                <a:gd name="connsiteX3" fmla="*/ 2404533 w 3234266"/>
                <a:gd name="connsiteY3" fmla="*/ 1862667 h 2006600"/>
                <a:gd name="connsiteX4" fmla="*/ 3234266 w 3234266"/>
                <a:gd name="connsiteY4" fmla="*/ 2006600 h 2006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34266" h="2006600">
                  <a:moveTo>
                    <a:pt x="0" y="0"/>
                  </a:moveTo>
                  <a:cubicBezTo>
                    <a:pt x="174977" y="273050"/>
                    <a:pt x="349955" y="546100"/>
                    <a:pt x="592666" y="795867"/>
                  </a:cubicBezTo>
                  <a:cubicBezTo>
                    <a:pt x="835377" y="1045634"/>
                    <a:pt x="1154288" y="1320800"/>
                    <a:pt x="1456266" y="1498600"/>
                  </a:cubicBezTo>
                  <a:cubicBezTo>
                    <a:pt x="1758244" y="1676400"/>
                    <a:pt x="2108200" y="1778000"/>
                    <a:pt x="2404533" y="1862667"/>
                  </a:cubicBezTo>
                  <a:cubicBezTo>
                    <a:pt x="2700866" y="1947334"/>
                    <a:pt x="2967566" y="1976967"/>
                    <a:pt x="3234266" y="2006600"/>
                  </a:cubicBezTo>
                </a:path>
              </a:pathLst>
            </a:cu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69" name="Freeform 68">
              <a:extLst>
                <a:ext uri="{FF2B5EF4-FFF2-40B4-BE49-F238E27FC236}">
                  <a16:creationId xmlns:a16="http://schemas.microsoft.com/office/drawing/2014/main" id="{352ADA94-14A7-7668-471D-A552D33ABCC1}"/>
                </a:ext>
              </a:extLst>
            </p:cNvPr>
            <p:cNvSpPr/>
            <p:nvPr/>
          </p:nvSpPr>
          <p:spPr>
            <a:xfrm>
              <a:off x="1405469" y="239848"/>
              <a:ext cx="3285399" cy="1236113"/>
            </a:xfrm>
            <a:custGeom>
              <a:avLst/>
              <a:gdLst>
                <a:gd name="connsiteX0" fmla="*/ 0 w 3454400"/>
                <a:gd name="connsiteY0" fmla="*/ 0 h 1286079"/>
                <a:gd name="connsiteX1" fmla="*/ 1083733 w 3454400"/>
                <a:gd name="connsiteY1" fmla="*/ 931334 h 1286079"/>
                <a:gd name="connsiteX2" fmla="*/ 2099733 w 3454400"/>
                <a:gd name="connsiteY2" fmla="*/ 1270000 h 1286079"/>
                <a:gd name="connsiteX3" fmla="*/ 3005666 w 3454400"/>
                <a:gd name="connsiteY3" fmla="*/ 1193800 h 1286079"/>
                <a:gd name="connsiteX4" fmla="*/ 3454400 w 3454400"/>
                <a:gd name="connsiteY4" fmla="*/ 863600 h 1286079"/>
                <a:gd name="connsiteX0" fmla="*/ 0 w 3509015"/>
                <a:gd name="connsiteY0" fmla="*/ 0 h 1286079"/>
                <a:gd name="connsiteX1" fmla="*/ 1083733 w 3509015"/>
                <a:gd name="connsiteY1" fmla="*/ 931334 h 1286079"/>
                <a:gd name="connsiteX2" fmla="*/ 2099733 w 3509015"/>
                <a:gd name="connsiteY2" fmla="*/ 1270000 h 1286079"/>
                <a:gd name="connsiteX3" fmla="*/ 3005666 w 3509015"/>
                <a:gd name="connsiteY3" fmla="*/ 1193800 h 1286079"/>
                <a:gd name="connsiteX4" fmla="*/ 3509015 w 3509015"/>
                <a:gd name="connsiteY4" fmla="*/ 562981 h 1286079"/>
                <a:gd name="connsiteX0" fmla="*/ 0 w 3509015"/>
                <a:gd name="connsiteY0" fmla="*/ 0 h 1282438"/>
                <a:gd name="connsiteX1" fmla="*/ 1083733 w 3509015"/>
                <a:gd name="connsiteY1" fmla="*/ 931334 h 1282438"/>
                <a:gd name="connsiteX2" fmla="*/ 2099733 w 3509015"/>
                <a:gd name="connsiteY2" fmla="*/ 1270000 h 1282438"/>
                <a:gd name="connsiteX3" fmla="*/ 2932848 w 3509015"/>
                <a:gd name="connsiteY3" fmla="*/ 1176118 h 1282438"/>
                <a:gd name="connsiteX4" fmla="*/ 3509015 w 3509015"/>
                <a:gd name="connsiteY4" fmla="*/ 562981 h 1282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9015" h="1282438">
                  <a:moveTo>
                    <a:pt x="0" y="0"/>
                  </a:moveTo>
                  <a:cubicBezTo>
                    <a:pt x="366889" y="359833"/>
                    <a:pt x="733778" y="719667"/>
                    <a:pt x="1083733" y="931334"/>
                  </a:cubicBezTo>
                  <a:cubicBezTo>
                    <a:pt x="1433688" y="1143001"/>
                    <a:pt x="1791547" y="1229203"/>
                    <a:pt x="2099733" y="1270000"/>
                  </a:cubicBezTo>
                  <a:cubicBezTo>
                    <a:pt x="2407919" y="1310797"/>
                    <a:pt x="2707070" y="1243851"/>
                    <a:pt x="2932848" y="1176118"/>
                  </a:cubicBezTo>
                  <a:cubicBezTo>
                    <a:pt x="3158626" y="1108385"/>
                    <a:pt x="3455393" y="618014"/>
                    <a:pt x="3509015" y="562981"/>
                  </a:cubicBezTo>
                </a:path>
              </a:pathLst>
            </a:custGeom>
            <a:noFill/>
            <a:ln w="508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70" name="TextBox 69">
              <a:extLst>
                <a:ext uri="{FF2B5EF4-FFF2-40B4-BE49-F238E27FC236}">
                  <a16:creationId xmlns:a16="http://schemas.microsoft.com/office/drawing/2014/main" id="{166D0946-4D2D-B807-E376-B45735E50B4E}"/>
                </a:ext>
              </a:extLst>
            </p:cNvPr>
            <p:cNvSpPr txBox="1"/>
            <p:nvPr/>
          </p:nvSpPr>
          <p:spPr>
            <a:xfrm>
              <a:off x="3983079" y="2366917"/>
              <a:ext cx="999832" cy="556493"/>
            </a:xfrm>
            <a:prstGeom prst="rect">
              <a:avLst/>
            </a:prstGeom>
            <a:noFill/>
          </p:spPr>
          <p:txBody>
            <a:bodyPr wrap="none" rtlCol="0">
              <a:spAutoFit/>
            </a:bodyPr>
            <a:lstStyle/>
            <a:p>
              <a:r>
                <a:rPr lang="en-US" sz="1400" b="1" dirty="0">
                  <a:solidFill>
                    <a:schemeClr val="accent1"/>
                  </a:solidFill>
                </a:rPr>
                <a:t>Train</a:t>
              </a:r>
            </a:p>
          </p:txBody>
        </p:sp>
        <p:sp>
          <p:nvSpPr>
            <p:cNvPr id="71" name="TextBox 70">
              <a:extLst>
                <a:ext uri="{FF2B5EF4-FFF2-40B4-BE49-F238E27FC236}">
                  <a16:creationId xmlns:a16="http://schemas.microsoft.com/office/drawing/2014/main" id="{F05E879B-7770-70AD-3BAE-7C0B29D66E9C}"/>
                </a:ext>
              </a:extLst>
            </p:cNvPr>
            <p:cNvSpPr txBox="1"/>
            <p:nvPr/>
          </p:nvSpPr>
          <p:spPr>
            <a:xfrm>
              <a:off x="3983079" y="1442067"/>
              <a:ext cx="1701360" cy="556493"/>
            </a:xfrm>
            <a:prstGeom prst="rect">
              <a:avLst/>
            </a:prstGeom>
            <a:noFill/>
          </p:spPr>
          <p:txBody>
            <a:bodyPr wrap="none" rtlCol="0">
              <a:spAutoFit/>
            </a:bodyPr>
            <a:lstStyle/>
            <a:p>
              <a:r>
                <a:rPr lang="en-US" sz="1400" b="1" dirty="0">
                  <a:solidFill>
                    <a:srgbClr val="C00000"/>
                  </a:solidFill>
                </a:rPr>
                <a:t>Validation</a:t>
              </a:r>
            </a:p>
          </p:txBody>
        </p:sp>
        <p:sp>
          <p:nvSpPr>
            <p:cNvPr id="72" name="Oval 71">
              <a:extLst>
                <a:ext uri="{FF2B5EF4-FFF2-40B4-BE49-F238E27FC236}">
                  <a16:creationId xmlns:a16="http://schemas.microsoft.com/office/drawing/2014/main" id="{7B54D719-C1B2-2409-7636-3075F2D373B6}"/>
                </a:ext>
              </a:extLst>
            </p:cNvPr>
            <p:cNvSpPr/>
            <p:nvPr/>
          </p:nvSpPr>
          <p:spPr>
            <a:xfrm>
              <a:off x="3453102" y="1096882"/>
              <a:ext cx="254523" cy="254523"/>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73" name="TextBox 72">
              <a:extLst>
                <a:ext uri="{FF2B5EF4-FFF2-40B4-BE49-F238E27FC236}">
                  <a16:creationId xmlns:a16="http://schemas.microsoft.com/office/drawing/2014/main" id="{3C1D9859-2CC2-25E5-9FAC-E2C05364DDE0}"/>
                </a:ext>
              </a:extLst>
            </p:cNvPr>
            <p:cNvSpPr txBox="1"/>
            <p:nvPr/>
          </p:nvSpPr>
          <p:spPr>
            <a:xfrm>
              <a:off x="3598263" y="848488"/>
              <a:ext cx="867433" cy="556493"/>
            </a:xfrm>
            <a:prstGeom prst="rect">
              <a:avLst/>
            </a:prstGeom>
            <a:noFill/>
          </p:spPr>
          <p:txBody>
            <a:bodyPr wrap="none" rtlCol="0">
              <a:spAutoFit/>
            </a:bodyPr>
            <a:lstStyle/>
            <a:p>
              <a:r>
                <a:rPr lang="en-US" sz="1400" b="1" dirty="0">
                  <a:solidFill>
                    <a:schemeClr val="accent6"/>
                  </a:solidFill>
                </a:rPr>
                <a:t>Test</a:t>
              </a:r>
            </a:p>
          </p:txBody>
        </p:sp>
        <p:sp>
          <p:nvSpPr>
            <p:cNvPr id="74" name="TextBox 73">
              <a:extLst>
                <a:ext uri="{FF2B5EF4-FFF2-40B4-BE49-F238E27FC236}">
                  <a16:creationId xmlns:a16="http://schemas.microsoft.com/office/drawing/2014/main" id="{A8116289-8EA1-75A3-7884-B03B88538D2B}"/>
                </a:ext>
              </a:extLst>
            </p:cNvPr>
            <p:cNvSpPr txBox="1"/>
            <p:nvPr/>
          </p:nvSpPr>
          <p:spPr>
            <a:xfrm>
              <a:off x="2677213" y="2961306"/>
              <a:ext cx="1270078" cy="556493"/>
            </a:xfrm>
            <a:prstGeom prst="rect">
              <a:avLst/>
            </a:prstGeom>
            <a:noFill/>
          </p:spPr>
          <p:txBody>
            <a:bodyPr wrap="none" rtlCol="0">
              <a:spAutoFit/>
            </a:bodyPr>
            <a:lstStyle/>
            <a:p>
              <a:r>
                <a:rPr lang="en-US" sz="1400" dirty="0"/>
                <a:t>Epochs</a:t>
              </a:r>
            </a:p>
          </p:txBody>
        </p:sp>
        <p:sp>
          <p:nvSpPr>
            <p:cNvPr id="75" name="TextBox 74">
              <a:extLst>
                <a:ext uri="{FF2B5EF4-FFF2-40B4-BE49-F238E27FC236}">
                  <a16:creationId xmlns:a16="http://schemas.microsoft.com/office/drawing/2014/main" id="{56E4B273-AE3C-69EA-5C68-419C716717EC}"/>
                </a:ext>
              </a:extLst>
            </p:cNvPr>
            <p:cNvSpPr txBox="1"/>
            <p:nvPr/>
          </p:nvSpPr>
          <p:spPr>
            <a:xfrm rot="16200000">
              <a:off x="477899" y="1076454"/>
              <a:ext cx="896185" cy="556493"/>
            </a:xfrm>
            <a:prstGeom prst="rect">
              <a:avLst/>
            </a:prstGeom>
            <a:noFill/>
          </p:spPr>
          <p:txBody>
            <a:bodyPr wrap="none" rtlCol="0">
              <a:spAutoFit/>
            </a:bodyPr>
            <a:lstStyle/>
            <a:p>
              <a:r>
                <a:rPr lang="en-US" sz="1400" dirty="0"/>
                <a:t>Loss</a:t>
              </a:r>
            </a:p>
          </p:txBody>
        </p:sp>
      </p:grpSp>
    </p:spTree>
    <p:extLst>
      <p:ext uri="{BB962C8B-B14F-4D97-AF65-F5344CB8AC3E}">
        <p14:creationId xmlns:p14="http://schemas.microsoft.com/office/powerpoint/2010/main" val="239680720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Training NNs and Avoiding Overfitting </a:t>
            </a:r>
          </a:p>
        </p:txBody>
      </p:sp>
      <p:sp>
        <p:nvSpPr>
          <p:cNvPr id="3" name="Content Placeholder 2"/>
          <p:cNvSpPr>
            <a:spLocks noGrp="1"/>
          </p:cNvSpPr>
          <p:nvPr>
            <p:ph idx="1"/>
          </p:nvPr>
        </p:nvSpPr>
        <p:spPr>
          <a:xfrm>
            <a:off x="251523" y="724686"/>
            <a:ext cx="4481344" cy="2263611"/>
          </a:xfrm>
        </p:spPr>
        <p:txBody>
          <a:bodyPr>
            <a:normAutofit/>
          </a:bodyPr>
          <a:lstStyle/>
          <a:p>
            <a:pPr>
              <a:lnSpc>
                <a:spcPct val="120000"/>
              </a:lnSpc>
            </a:pPr>
            <a:r>
              <a:rPr lang="en-US" sz="1800" dirty="0">
                <a:solidFill>
                  <a:schemeClr val="tx1"/>
                </a:solidFill>
              </a:rPr>
              <a:t>Dropout</a:t>
            </a:r>
          </a:p>
          <a:p>
            <a:pPr lvl="1"/>
            <a:r>
              <a:rPr lang="en-US" sz="1600" dirty="0"/>
              <a:t>Randomly drop out units and their connections during training, changing each epoch.</a:t>
            </a:r>
          </a:p>
          <a:p>
            <a:pPr lvl="1"/>
            <a:r>
              <a:rPr lang="en-US" sz="1600" dirty="0"/>
              <a:t>Introduces a hyperparameter dropout rate (</a:t>
            </a:r>
            <a:r>
              <a:rPr lang="en-US" sz="1600" i="1" dirty="0"/>
              <a:t>p</a:t>
            </a:r>
            <a:r>
              <a:rPr lang="en-US" sz="1600" dirty="0"/>
              <a:t>), which is fraction of time a node is dropped. Typically </a:t>
            </a:r>
            <a:r>
              <a:rPr lang="en-US" sz="1600" i="1" dirty="0"/>
              <a:t>p</a:t>
            </a:r>
            <a:r>
              <a:rPr lang="en-US" sz="1600" dirty="0"/>
              <a:t>~0.2. </a:t>
            </a:r>
          </a:p>
        </p:txBody>
      </p:sp>
      <p:pic>
        <p:nvPicPr>
          <p:cNvPr id="4" name="Picture 3">
            <a:extLst>
              <a:ext uri="{FF2B5EF4-FFF2-40B4-BE49-F238E27FC236}">
                <a16:creationId xmlns:a16="http://schemas.microsoft.com/office/drawing/2014/main" id="{F8CAB03C-3FA8-DF6C-F2E1-4D8624EEB7A9}"/>
              </a:ext>
            </a:extLst>
          </p:cNvPr>
          <p:cNvPicPr>
            <a:picLocks noChangeAspect="1"/>
          </p:cNvPicPr>
          <p:nvPr/>
        </p:nvPicPr>
        <p:blipFill rotWithShape="1">
          <a:blip r:embed="rId3"/>
          <a:srcRect l="1160" r="56872"/>
          <a:stretch/>
        </p:blipFill>
        <p:spPr>
          <a:xfrm rot="5400000">
            <a:off x="5102753" y="751823"/>
            <a:ext cx="1732814" cy="2209336"/>
          </a:xfrm>
          <a:prstGeom prst="rect">
            <a:avLst/>
          </a:prstGeom>
        </p:spPr>
      </p:pic>
      <p:pic>
        <p:nvPicPr>
          <p:cNvPr id="5" name="Picture 4">
            <a:extLst>
              <a:ext uri="{FF2B5EF4-FFF2-40B4-BE49-F238E27FC236}">
                <a16:creationId xmlns:a16="http://schemas.microsoft.com/office/drawing/2014/main" id="{72EBAAA6-40E4-8F89-ABEC-CC99FCE270EA}"/>
              </a:ext>
            </a:extLst>
          </p:cNvPr>
          <p:cNvPicPr>
            <a:picLocks noChangeAspect="1"/>
          </p:cNvPicPr>
          <p:nvPr/>
        </p:nvPicPr>
        <p:blipFill rotWithShape="1">
          <a:blip r:embed="rId3"/>
          <a:srcRect l="53468" r="3942"/>
          <a:stretch/>
        </p:blipFill>
        <p:spPr>
          <a:xfrm rot="5400000">
            <a:off x="7237907" y="795143"/>
            <a:ext cx="1689491" cy="2122695"/>
          </a:xfrm>
          <a:prstGeom prst="rect">
            <a:avLst/>
          </a:prstGeom>
        </p:spPr>
      </p:pic>
      <p:sp>
        <p:nvSpPr>
          <p:cNvPr id="7" name="TextBox 6">
            <a:extLst>
              <a:ext uri="{FF2B5EF4-FFF2-40B4-BE49-F238E27FC236}">
                <a16:creationId xmlns:a16="http://schemas.microsoft.com/office/drawing/2014/main" id="{46ECFEF5-2551-4744-A351-7DC83181E10F}"/>
              </a:ext>
            </a:extLst>
          </p:cNvPr>
          <p:cNvSpPr txBox="1"/>
          <p:nvPr/>
        </p:nvSpPr>
        <p:spPr>
          <a:xfrm>
            <a:off x="7163137" y="2828938"/>
            <a:ext cx="2490511" cy="184666"/>
          </a:xfrm>
          <a:prstGeom prst="rect">
            <a:avLst/>
          </a:prstGeom>
          <a:noFill/>
        </p:spPr>
        <p:txBody>
          <a:bodyPr wrap="square" rtlCol="0">
            <a:spAutoFit/>
          </a:bodyPr>
          <a:lstStyle/>
          <a:p>
            <a:r>
              <a:rPr lang="en-US" sz="600" dirty="0" err="1"/>
              <a:t>FIgure</a:t>
            </a:r>
            <a:r>
              <a:rPr lang="en-US" sz="600" dirty="0"/>
              <a:t> credit: Hung-</a:t>
            </a:r>
            <a:r>
              <a:rPr lang="en-US" sz="600" dirty="0" err="1"/>
              <a:t>yi</a:t>
            </a:r>
            <a:r>
              <a:rPr lang="en-US" sz="600" dirty="0"/>
              <a:t> Lee – Deep Learning Tutorial</a:t>
            </a:r>
          </a:p>
        </p:txBody>
      </p:sp>
    </p:spTree>
    <p:extLst>
      <p:ext uri="{BB962C8B-B14F-4D97-AF65-F5344CB8AC3E}">
        <p14:creationId xmlns:p14="http://schemas.microsoft.com/office/powerpoint/2010/main" val="317473190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Predicting with Deep NNs</a:t>
            </a:r>
            <a:endParaRPr lang="en-US" dirty="0">
              <a:solidFill>
                <a:schemeClr val="tx1"/>
              </a:solidFill>
            </a:endParaRPr>
          </a:p>
        </p:txBody>
      </p:sp>
      <p:sp>
        <p:nvSpPr>
          <p:cNvPr id="9" name="Content Placeholder 2">
            <a:extLst>
              <a:ext uri="{FF2B5EF4-FFF2-40B4-BE49-F238E27FC236}">
                <a16:creationId xmlns:a16="http://schemas.microsoft.com/office/drawing/2014/main" id="{54B23E82-E455-D60C-A2E3-2C8F96D42CFD}"/>
              </a:ext>
            </a:extLst>
          </p:cNvPr>
          <p:cNvSpPr>
            <a:spLocks noGrp="1"/>
          </p:cNvSpPr>
          <p:nvPr>
            <p:ph idx="1"/>
          </p:nvPr>
        </p:nvSpPr>
        <p:spPr>
          <a:xfrm>
            <a:off x="251521" y="711485"/>
            <a:ext cx="8725501" cy="4191096"/>
          </a:xfrm>
        </p:spPr>
        <p:txBody>
          <a:bodyPr>
            <a:noAutofit/>
          </a:bodyPr>
          <a:lstStyle/>
          <a:p>
            <a:pPr>
              <a:spcBef>
                <a:spcPts val="600"/>
              </a:spcBef>
            </a:pPr>
            <a:r>
              <a:rPr lang="en-US" sz="1600" dirty="0"/>
              <a:t>Applying weights to input features and adding a bias is basically a matrix multiplying a vector.</a:t>
            </a:r>
          </a:p>
          <a:p>
            <a:pPr>
              <a:spcBef>
                <a:spcPts val="600"/>
              </a:spcBef>
            </a:pPr>
            <a:r>
              <a:rPr lang="en-US" sz="1600" dirty="0"/>
              <a:t>Then some additional modest cost for activation functions (greatly reduced if you use </a:t>
            </a:r>
            <a:r>
              <a:rPr lang="en-US" sz="1600" dirty="0" err="1"/>
              <a:t>ReLU</a:t>
            </a:r>
            <a:r>
              <a:rPr lang="en-US" sz="1600" dirty="0"/>
              <a:t>, since that is linear) and other stuff one might add (e.g., convolution, which is also matrix multiplying vectors).</a:t>
            </a:r>
          </a:p>
          <a:p>
            <a:pPr>
              <a:spcBef>
                <a:spcPts val="600"/>
              </a:spcBef>
            </a:pPr>
            <a:r>
              <a:rPr lang="en-US" sz="1600" dirty="0"/>
              <a:t>Matrix multiplying a vector is very fast and highly optimized.  So once trained, deep learning NNs are generally quite fast, although this depends on your needs and compute power. </a:t>
            </a:r>
          </a:p>
          <a:p>
            <a:pPr>
              <a:spcBef>
                <a:spcPts val="600"/>
              </a:spcBef>
            </a:pPr>
            <a:r>
              <a:rPr lang="en-US" sz="1600" dirty="0"/>
              <a:t>For most materials problems the trained network is quite fast enough.  Some exceptions (that I know about) are </a:t>
            </a:r>
          </a:p>
          <a:p>
            <a:pPr lvl="1">
              <a:spcBef>
                <a:spcPts val="600"/>
              </a:spcBef>
            </a:pPr>
            <a:r>
              <a:rPr lang="en-US" sz="1600" dirty="0"/>
              <a:t>When computing needs to be done on an “edge” device (e.g., a phone) – not sure this ever happens in MS&amp;E …</a:t>
            </a:r>
          </a:p>
          <a:p>
            <a:pPr lvl="1">
              <a:spcBef>
                <a:spcPts val="600"/>
              </a:spcBef>
            </a:pPr>
            <a:r>
              <a:rPr lang="en-US" sz="1600" dirty="0"/>
              <a:t>When prediction needs to be done in real time (e.g., analyzing TEM data on a microscope, see </a:t>
            </a:r>
            <a:r>
              <a:rPr lang="en-US" sz="1600" dirty="0">
                <a:hlinkClick r:id="rId3"/>
              </a:rPr>
              <a:t>Theia Scientific</a:t>
            </a:r>
            <a:r>
              <a:rPr lang="en-US" sz="1600" dirty="0"/>
              <a:t>)</a:t>
            </a:r>
          </a:p>
          <a:p>
            <a:pPr lvl="1">
              <a:spcBef>
                <a:spcPts val="600"/>
              </a:spcBef>
            </a:pPr>
            <a:r>
              <a:rPr lang="en-US" sz="1600" dirty="0"/>
              <a:t>When predicting needs to be very fast (e.g., &lt;&lt;1s) – Machine learned interatomic potentials for molecular dynamics (~10</a:t>
            </a:r>
            <a:r>
              <a:rPr lang="en-US" sz="1600" baseline="30000" dirty="0"/>
              <a:t>10</a:t>
            </a:r>
            <a:r>
              <a:rPr lang="en-US" sz="1600" dirty="0"/>
              <a:t> evaluations in many simulations).  </a:t>
            </a:r>
          </a:p>
        </p:txBody>
      </p:sp>
    </p:spTree>
    <p:extLst>
      <p:ext uri="{BB962C8B-B14F-4D97-AF65-F5344CB8AC3E}">
        <p14:creationId xmlns:p14="http://schemas.microsoft.com/office/powerpoint/2010/main" val="303567626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A39F47-85AF-7B04-5D17-78A145855392}"/>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D743AF9D-C5ED-CFC2-CAB4-87CD59882B2F}"/>
              </a:ext>
            </a:extLst>
          </p:cNvPr>
          <p:cNvSpPr>
            <a:spLocks noGrp="1"/>
          </p:cNvSpPr>
          <p:nvPr>
            <p:ph idx="1"/>
          </p:nvPr>
        </p:nvSpPr>
        <p:spPr/>
        <p:txBody>
          <a:bodyPr>
            <a:normAutofit/>
          </a:bodyPr>
          <a:lstStyle/>
          <a:p>
            <a:r>
              <a:rPr lang="en-US" dirty="0"/>
              <a:t>What are deep neural networks (NNs)?</a:t>
            </a:r>
          </a:p>
          <a:p>
            <a:r>
              <a:rPr lang="en-US" dirty="0"/>
              <a:t>Training and predicting with deep NNs</a:t>
            </a:r>
          </a:p>
          <a:p>
            <a:r>
              <a:rPr lang="en-US" dirty="0"/>
              <a:t>Convolution Neural Networks (CNNs)</a:t>
            </a:r>
          </a:p>
          <a:p>
            <a:r>
              <a:rPr lang="en-US" dirty="0"/>
              <a:t>Image Classification with CNNs</a:t>
            </a:r>
          </a:p>
          <a:p>
            <a:r>
              <a:rPr lang="en-US" dirty="0"/>
              <a:t>Object Detection with CNNs</a:t>
            </a:r>
          </a:p>
          <a:p>
            <a:r>
              <a:rPr lang="en-US" dirty="0"/>
              <a:t>Materials Applications and Lab Introduction</a:t>
            </a:r>
          </a:p>
        </p:txBody>
      </p:sp>
      <p:sp>
        <p:nvSpPr>
          <p:cNvPr id="4" name="Rounded Rectangle 3">
            <a:extLst>
              <a:ext uri="{FF2B5EF4-FFF2-40B4-BE49-F238E27FC236}">
                <a16:creationId xmlns:a16="http://schemas.microsoft.com/office/drawing/2014/main" id="{5160CB8A-836E-E0AA-8234-D556F97CB287}"/>
              </a:ext>
            </a:extLst>
          </p:cNvPr>
          <p:cNvSpPr/>
          <p:nvPr/>
        </p:nvSpPr>
        <p:spPr>
          <a:xfrm>
            <a:off x="400579" y="2127014"/>
            <a:ext cx="5398337" cy="391848"/>
          </a:xfrm>
          <a:prstGeom prst="roundRect">
            <a:avLst/>
          </a:prstGeom>
          <a:noFill/>
          <a:ln w="6350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81D24487-20A7-EA6F-0FCF-2D30A42E42BD}"/>
              </a:ext>
            </a:extLst>
          </p:cNvPr>
          <p:cNvSpPr txBox="1"/>
          <p:nvPr/>
        </p:nvSpPr>
        <p:spPr>
          <a:xfrm>
            <a:off x="503157" y="3810596"/>
            <a:ext cx="8168968" cy="923330"/>
          </a:xfrm>
          <a:prstGeom prst="rect">
            <a:avLst/>
          </a:prstGeom>
          <a:noFill/>
        </p:spPr>
        <p:txBody>
          <a:bodyPr wrap="none" rtlCol="0">
            <a:spAutoFit/>
          </a:bodyPr>
          <a:lstStyle/>
          <a:p>
            <a:r>
              <a:rPr lang="en-US" dirty="0"/>
              <a:t>Some useful links: </a:t>
            </a:r>
          </a:p>
          <a:p>
            <a:pPr marL="285750" indent="-285750">
              <a:buFont typeface="Arial" panose="020B0604020202020204" pitchFamily="34" charset="0"/>
              <a:buChar char="•"/>
            </a:pPr>
            <a:r>
              <a:rPr lang="en-US" dirty="0">
                <a:hlinkClick r:id="rId3"/>
              </a:rPr>
              <a:t>https://adeshpande3.github.io/A-Beginner%27s-Guide-To-Understanding-Convolutional-Neural-Networks/</a:t>
            </a:r>
            <a:endParaRPr lang="en-US" dirty="0"/>
          </a:p>
          <a:p>
            <a:pPr marL="285750" indent="-285750">
              <a:buFont typeface="Arial" panose="020B0604020202020204" pitchFamily="34" charset="0"/>
              <a:buChar char="•"/>
            </a:pPr>
            <a:r>
              <a:rPr lang="en-US" dirty="0">
                <a:hlinkClick r:id="rId4"/>
              </a:rPr>
              <a:t>https://indoml.com/2018/03/07/student-notes-convolutional-neural-networks-cnn-introduction/</a:t>
            </a:r>
            <a:r>
              <a:rPr lang="en-US" dirty="0"/>
              <a:t>  </a:t>
            </a:r>
          </a:p>
          <a:p>
            <a:pPr marL="285750" indent="-285750">
              <a:buFont typeface="Arial" panose="020B0604020202020204" pitchFamily="34" charset="0"/>
              <a:buChar char="•"/>
            </a:pPr>
            <a:r>
              <a:rPr lang="en-US" dirty="0">
                <a:hlinkClick r:id="rId5"/>
              </a:rPr>
              <a:t>https://towardsdatascience.com/applied-deep-learning-part-4-convolutional-neural-networks-584bc134c1e2</a:t>
            </a:r>
            <a:r>
              <a:rPr lang="en-US" dirty="0"/>
              <a:t> </a:t>
            </a:r>
          </a:p>
        </p:txBody>
      </p:sp>
      <p:sp>
        <p:nvSpPr>
          <p:cNvPr id="6" name="Slide Number Placeholder 5">
            <a:extLst>
              <a:ext uri="{FF2B5EF4-FFF2-40B4-BE49-F238E27FC236}">
                <a16:creationId xmlns:a16="http://schemas.microsoft.com/office/drawing/2014/main" id="{235F6367-3D7B-A42E-4A82-FBA71722DD1F}"/>
              </a:ext>
            </a:extLst>
          </p:cNvPr>
          <p:cNvSpPr>
            <a:spLocks noGrp="1"/>
          </p:cNvSpPr>
          <p:nvPr>
            <p:ph type="sldNum" sz="quarter" idx="12"/>
          </p:nvPr>
        </p:nvSpPr>
        <p:spPr/>
        <p:txBody>
          <a:bodyPr/>
          <a:lstStyle/>
          <a:p>
            <a:fld id="{F52F98C7-B022-4B23-A980-5F5A6EC1BD06}" type="slidenum">
              <a:rPr lang="en-US" smtClean="0"/>
              <a:t>36</a:t>
            </a:fld>
            <a:endParaRPr lang="en-US"/>
          </a:p>
        </p:txBody>
      </p:sp>
    </p:spTree>
    <p:extLst>
      <p:ext uri="{BB962C8B-B14F-4D97-AF65-F5344CB8AC3E}">
        <p14:creationId xmlns:p14="http://schemas.microsoft.com/office/powerpoint/2010/main" val="326379302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D8BAED-77F5-6C13-D8A1-CE1772C99DF4}"/>
              </a:ext>
            </a:extLst>
          </p:cNvPr>
          <p:cNvSpPr>
            <a:spLocks noGrp="1"/>
          </p:cNvSpPr>
          <p:nvPr>
            <p:ph type="title"/>
          </p:nvPr>
        </p:nvSpPr>
        <p:spPr/>
        <p:txBody>
          <a:bodyPr>
            <a:normAutofit/>
          </a:bodyPr>
          <a:lstStyle/>
          <a:p>
            <a:pPr algn="l"/>
            <a:r>
              <a:rPr lang="en-US" dirty="0">
                <a:solidFill>
                  <a:schemeClr val="tx1"/>
                </a:solidFill>
              </a:rPr>
              <a:t>A Few Basic Goals Behind CNNs </a:t>
            </a:r>
          </a:p>
        </p:txBody>
      </p:sp>
      <p:sp>
        <p:nvSpPr>
          <p:cNvPr id="3" name="Content Placeholder 2">
            <a:extLst>
              <a:ext uri="{FF2B5EF4-FFF2-40B4-BE49-F238E27FC236}">
                <a16:creationId xmlns:a16="http://schemas.microsoft.com/office/drawing/2014/main" id="{917A3291-7118-9043-9593-18AE6EB4F91C}"/>
              </a:ext>
            </a:extLst>
          </p:cNvPr>
          <p:cNvSpPr>
            <a:spLocks noGrp="1"/>
          </p:cNvSpPr>
          <p:nvPr>
            <p:ph idx="1"/>
          </p:nvPr>
        </p:nvSpPr>
        <p:spPr>
          <a:xfrm>
            <a:off x="251523" y="711487"/>
            <a:ext cx="8712968" cy="3888200"/>
          </a:xfrm>
        </p:spPr>
        <p:txBody>
          <a:bodyPr>
            <a:normAutofit/>
          </a:bodyPr>
          <a:lstStyle/>
          <a:p>
            <a:r>
              <a:rPr lang="en-US" sz="1800" b="1" dirty="0"/>
              <a:t>Reduce the number of parameters</a:t>
            </a:r>
            <a:endParaRPr lang="en-US" sz="1800" dirty="0"/>
          </a:p>
          <a:p>
            <a:r>
              <a:rPr lang="en-US" sz="1800" b="1" dirty="0"/>
              <a:t>Connect nearby neurons </a:t>
            </a:r>
          </a:p>
          <a:p>
            <a:r>
              <a:rPr lang="en-US" sz="1800" b="1" dirty="0"/>
              <a:t>Create hierarchical information </a:t>
            </a:r>
          </a:p>
          <a:p>
            <a:pPr marL="0" indent="0">
              <a:buNone/>
            </a:pPr>
            <a:endParaRPr lang="en-US" sz="1800" dirty="0"/>
          </a:p>
          <a:p>
            <a:pPr marL="0" indent="0">
              <a:buNone/>
            </a:pPr>
            <a:r>
              <a:rPr lang="en-US" sz="1800" dirty="0"/>
              <a:t>The CNN is enabled with two major tricks – </a:t>
            </a:r>
            <a:r>
              <a:rPr lang="en-US" sz="1800" b="1" dirty="0"/>
              <a:t>Convolutions</a:t>
            </a:r>
            <a:r>
              <a:rPr lang="en-US" sz="1800" dirty="0"/>
              <a:t> and </a:t>
            </a:r>
            <a:r>
              <a:rPr lang="en-US" sz="1800" b="1" dirty="0"/>
              <a:t>subsampling</a:t>
            </a:r>
            <a:r>
              <a:rPr lang="en-US" sz="1800" dirty="0"/>
              <a:t> (typically pooling).</a:t>
            </a:r>
          </a:p>
        </p:txBody>
      </p:sp>
    </p:spTree>
    <p:extLst>
      <p:ext uri="{BB962C8B-B14F-4D97-AF65-F5344CB8AC3E}">
        <p14:creationId xmlns:p14="http://schemas.microsoft.com/office/powerpoint/2010/main" val="275026266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E089EC-87E6-6A24-161C-C666B3C245A4}"/>
              </a:ext>
            </a:extLst>
          </p:cNvPr>
          <p:cNvSpPr>
            <a:spLocks noGrp="1"/>
          </p:cNvSpPr>
          <p:nvPr>
            <p:ph type="title"/>
          </p:nvPr>
        </p:nvSpPr>
        <p:spPr>
          <a:xfrm>
            <a:off x="54263" y="28164"/>
            <a:ext cx="9144000" cy="695232"/>
          </a:xfrm>
        </p:spPr>
        <p:txBody>
          <a:bodyPr/>
          <a:lstStyle/>
          <a:p>
            <a:pPr algn="l"/>
            <a:r>
              <a:rPr lang="en-US" dirty="0">
                <a:solidFill>
                  <a:schemeClr val="tx1"/>
                </a:solidFill>
              </a:rPr>
              <a:t>What is a Convolution in CNNs? (In Words)</a:t>
            </a:r>
          </a:p>
        </p:txBody>
      </p:sp>
      <p:sp>
        <p:nvSpPr>
          <p:cNvPr id="3" name="Content Placeholder 2">
            <a:extLst>
              <a:ext uri="{FF2B5EF4-FFF2-40B4-BE49-F238E27FC236}">
                <a16:creationId xmlns:a16="http://schemas.microsoft.com/office/drawing/2014/main" id="{97251144-7B83-0D2C-3B00-DAF15D9DAEB4}"/>
              </a:ext>
            </a:extLst>
          </p:cNvPr>
          <p:cNvSpPr>
            <a:spLocks noGrp="1"/>
          </p:cNvSpPr>
          <p:nvPr>
            <p:ph idx="1"/>
          </p:nvPr>
        </p:nvSpPr>
        <p:spPr>
          <a:xfrm>
            <a:off x="251523" y="885474"/>
            <a:ext cx="8712968" cy="3888200"/>
          </a:xfrm>
        </p:spPr>
        <p:txBody>
          <a:bodyPr>
            <a:normAutofit lnSpcReduction="10000"/>
          </a:bodyPr>
          <a:lstStyle/>
          <a:p>
            <a:r>
              <a:rPr lang="en-US" sz="1800" dirty="0"/>
              <a:t>It is a matrix that multiplies an input set of values in a matrix (e.g., neuron outputs) to get a new value. </a:t>
            </a:r>
          </a:p>
          <a:p>
            <a:r>
              <a:rPr lang="en-US" sz="1800" dirty="0"/>
              <a:t>The matrix is local (connects a few output from layer N to inputs to layer N+1) and it gets applied repeatedly while “striding” (taking steps in columns and rows) across the input matrix (this is convolution) to create an output matrix of values.  </a:t>
            </a:r>
          </a:p>
          <a:p>
            <a:r>
              <a:rPr lang="en-US" sz="1800" dirty="0"/>
              <a:t>This maps output of </a:t>
            </a:r>
            <a:r>
              <a:rPr lang="en-US" sz="1800" dirty="0" err="1"/>
              <a:t>PxP</a:t>
            </a:r>
            <a:r>
              <a:rPr lang="en-US" sz="1800" dirty="0"/>
              <a:t> nodes to input for </a:t>
            </a:r>
            <a:r>
              <a:rPr lang="en-US" sz="1800" dirty="0" err="1"/>
              <a:t>QxQ</a:t>
            </a:r>
            <a:r>
              <a:rPr lang="en-US" sz="1800" dirty="0"/>
              <a:t> nodes where Q is less than P due to stride and edge effects. You can “stride” with bigger steps to output to make Q smaller.</a:t>
            </a:r>
          </a:p>
          <a:p>
            <a:r>
              <a:rPr lang="en-US" sz="1800" dirty="0"/>
              <a:t>This matrix connects output from one NN layer of activation function output to input for another set of NN activation functions, so it is basically just a normal set of weights like in a normal NN. But it is not fully connecting, just locally connecting.</a:t>
            </a:r>
          </a:p>
          <a:p>
            <a:r>
              <a:rPr lang="en-US" sz="1800" dirty="0"/>
              <a:t>The convolution is a map from a matrix to another matrix of somewhat smaller size. If you think of these matrices as intensities, this just maps pictures to somewhat smaller pictures.</a:t>
            </a:r>
          </a:p>
          <a:p>
            <a:pPr marL="0" indent="0">
              <a:buNone/>
            </a:pPr>
            <a:endParaRPr lang="en-US" sz="1800" dirty="0"/>
          </a:p>
        </p:txBody>
      </p:sp>
      <p:sp>
        <p:nvSpPr>
          <p:cNvPr id="5" name="TextBox 4">
            <a:extLst>
              <a:ext uri="{FF2B5EF4-FFF2-40B4-BE49-F238E27FC236}">
                <a16:creationId xmlns:a16="http://schemas.microsoft.com/office/drawing/2014/main" id="{15238E16-CA54-B97C-7A8C-81D6EAF271C1}"/>
              </a:ext>
            </a:extLst>
          </p:cNvPr>
          <p:cNvSpPr txBox="1"/>
          <p:nvPr/>
        </p:nvSpPr>
        <p:spPr>
          <a:xfrm>
            <a:off x="-4233" y="4935752"/>
            <a:ext cx="4576233" cy="230832"/>
          </a:xfrm>
          <a:prstGeom prst="rect">
            <a:avLst/>
          </a:prstGeom>
          <a:noFill/>
        </p:spPr>
        <p:txBody>
          <a:bodyPr wrap="square">
            <a:spAutoFit/>
          </a:bodyPr>
          <a:lstStyle/>
          <a:p>
            <a:r>
              <a:rPr lang="en-US" sz="900" dirty="0"/>
              <a:t>https://</a:t>
            </a:r>
            <a:r>
              <a:rPr lang="en-US" sz="900" dirty="0" err="1"/>
              <a:t>towardsdatascience.com</a:t>
            </a:r>
            <a:r>
              <a:rPr lang="en-US" sz="900" dirty="0"/>
              <a:t>/types-of-convolutions-in-deep-learning-717013397f4d</a:t>
            </a:r>
          </a:p>
        </p:txBody>
      </p:sp>
    </p:spTree>
    <p:extLst>
      <p:ext uri="{BB962C8B-B14F-4D97-AF65-F5344CB8AC3E}">
        <p14:creationId xmlns:p14="http://schemas.microsoft.com/office/powerpoint/2010/main" val="353574636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164" y="-96421"/>
            <a:ext cx="7878024" cy="857250"/>
          </a:xfrm>
        </p:spPr>
        <p:txBody>
          <a:bodyPr>
            <a:normAutofit fontScale="90000"/>
          </a:bodyPr>
          <a:lstStyle/>
          <a:p>
            <a:r>
              <a:rPr lang="en-US" sz="3000" dirty="0"/>
              <a:t>Today’s Lab: Radiation Defects in Electron Microscopy</a:t>
            </a:r>
          </a:p>
        </p:txBody>
      </p:sp>
      <p:sp>
        <p:nvSpPr>
          <p:cNvPr id="4" name="Slide Number Placeholder 3"/>
          <p:cNvSpPr>
            <a:spLocks noGrp="1"/>
          </p:cNvSpPr>
          <p:nvPr>
            <p:ph type="sldNum" sz="quarter" idx="12"/>
          </p:nvPr>
        </p:nvSpPr>
        <p:spPr>
          <a:xfrm>
            <a:off x="6457950" y="4767263"/>
            <a:ext cx="2057400" cy="273844"/>
          </a:xfrm>
          <a:prstGeom prst="rect">
            <a:avLst/>
          </a:prstGeom>
        </p:spPr>
        <p:txBody>
          <a:bodyPr vert="horz" lIns="91440" tIns="45720" rIns="91440" bIns="45720" rtlCol="0" anchor="ctr"/>
          <a:lstStyle>
            <a:defPPr>
              <a:defRPr lang="en-US"/>
            </a:defPPr>
            <a:lvl1pPr marL="0" algn="r" defTabSz="685783" rtl="0" eaLnBrk="1" latinLnBrk="0" hangingPunct="1">
              <a:defRPr sz="900" kern="1200">
                <a:solidFill>
                  <a:schemeClr val="tx1">
                    <a:tint val="75000"/>
                  </a:schemeClr>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a:lstStyle>
          <a:p>
            <a:fld id="{F52F98C7-B022-4B23-A980-5F5A6EC1BD06}" type="slidenum">
              <a:rPr lang="en-US" smtClean="0"/>
              <a:pPr/>
              <a:t>39</a:t>
            </a:fld>
            <a:endParaRPr lang="en-US"/>
          </a:p>
        </p:txBody>
      </p:sp>
      <p:cxnSp>
        <p:nvCxnSpPr>
          <p:cNvPr id="17" name="Straight Connector 16">
            <a:extLst>
              <a:ext uri="{FF2B5EF4-FFF2-40B4-BE49-F238E27FC236}">
                <a16:creationId xmlns:a16="http://schemas.microsoft.com/office/drawing/2014/main" id="{35F97BBA-62D6-F242-B575-677F08784094}"/>
              </a:ext>
            </a:extLst>
          </p:cNvPr>
          <p:cNvCxnSpPr/>
          <p:nvPr/>
        </p:nvCxnSpPr>
        <p:spPr>
          <a:xfrm>
            <a:off x="4767457" y="3414035"/>
            <a:ext cx="600075" cy="0"/>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9BF698DC-D51F-8EF4-072A-9281D7368FD2}"/>
              </a:ext>
            </a:extLst>
          </p:cNvPr>
          <p:cNvPicPr>
            <a:picLocks noChangeAspect="1"/>
          </p:cNvPicPr>
          <p:nvPr/>
        </p:nvPicPr>
        <p:blipFill>
          <a:blip r:embed="rId3"/>
          <a:stretch>
            <a:fillRect/>
          </a:stretch>
        </p:blipFill>
        <p:spPr>
          <a:xfrm>
            <a:off x="830765" y="1338263"/>
            <a:ext cx="3480451" cy="3444447"/>
          </a:xfrm>
          <a:prstGeom prst="rect">
            <a:avLst/>
          </a:prstGeom>
        </p:spPr>
      </p:pic>
      <p:pic>
        <p:nvPicPr>
          <p:cNvPr id="6" name="Picture 5">
            <a:extLst>
              <a:ext uri="{FF2B5EF4-FFF2-40B4-BE49-F238E27FC236}">
                <a16:creationId xmlns:a16="http://schemas.microsoft.com/office/drawing/2014/main" id="{0C23325E-93FB-E83E-9805-5C701A1989D6}"/>
              </a:ext>
            </a:extLst>
          </p:cNvPr>
          <p:cNvPicPr>
            <a:picLocks noChangeAspect="1"/>
          </p:cNvPicPr>
          <p:nvPr/>
        </p:nvPicPr>
        <p:blipFill>
          <a:blip r:embed="rId4"/>
          <a:stretch>
            <a:fillRect/>
          </a:stretch>
        </p:blipFill>
        <p:spPr>
          <a:xfrm>
            <a:off x="4658733" y="1191253"/>
            <a:ext cx="2774824" cy="3759887"/>
          </a:xfrm>
          <a:prstGeom prst="rect">
            <a:avLst/>
          </a:prstGeom>
        </p:spPr>
      </p:pic>
      <p:cxnSp>
        <p:nvCxnSpPr>
          <p:cNvPr id="12" name="Straight Connector 11">
            <a:extLst>
              <a:ext uri="{FF2B5EF4-FFF2-40B4-BE49-F238E27FC236}">
                <a16:creationId xmlns:a16="http://schemas.microsoft.com/office/drawing/2014/main" id="{A7CE35E1-B283-B4F1-5B96-7CCCF8A4C69A}"/>
              </a:ext>
            </a:extLst>
          </p:cNvPr>
          <p:cNvCxnSpPr/>
          <p:nvPr/>
        </p:nvCxnSpPr>
        <p:spPr>
          <a:xfrm>
            <a:off x="1233884" y="4805792"/>
            <a:ext cx="600075" cy="0"/>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08DB95DF-F8B2-4B42-DDD8-4DC01DF3A156}"/>
              </a:ext>
            </a:extLst>
          </p:cNvPr>
          <p:cNvSpPr txBox="1"/>
          <p:nvPr/>
        </p:nvSpPr>
        <p:spPr>
          <a:xfrm>
            <a:off x="1202899" y="4459543"/>
            <a:ext cx="1618060" cy="369332"/>
          </a:xfrm>
          <a:prstGeom prst="rect">
            <a:avLst/>
          </a:prstGeom>
          <a:noFill/>
        </p:spPr>
        <p:txBody>
          <a:bodyPr wrap="square" rtlCol="0">
            <a:spAutoFit/>
          </a:bodyPr>
          <a:lstStyle/>
          <a:p>
            <a:r>
              <a:rPr lang="en-US" sz="1800" dirty="0">
                <a:solidFill>
                  <a:schemeClr val="bg1"/>
                </a:solidFill>
              </a:rPr>
              <a:t>50 nm</a:t>
            </a:r>
          </a:p>
        </p:txBody>
      </p:sp>
      <p:sp>
        <p:nvSpPr>
          <p:cNvPr id="16" name="TextBox 15">
            <a:extLst>
              <a:ext uri="{FF2B5EF4-FFF2-40B4-BE49-F238E27FC236}">
                <a16:creationId xmlns:a16="http://schemas.microsoft.com/office/drawing/2014/main" id="{4FF6CD5F-3AFE-5040-3E72-0A98E3EDFBFB}"/>
              </a:ext>
            </a:extLst>
          </p:cNvPr>
          <p:cNvSpPr txBox="1"/>
          <p:nvPr/>
        </p:nvSpPr>
        <p:spPr>
          <a:xfrm>
            <a:off x="-30164" y="4928611"/>
            <a:ext cx="8905921" cy="184666"/>
          </a:xfrm>
          <a:prstGeom prst="rect">
            <a:avLst/>
          </a:prstGeom>
          <a:noFill/>
        </p:spPr>
        <p:txBody>
          <a:bodyPr wrap="square" rtlCol="0">
            <a:spAutoFit/>
          </a:bodyPr>
          <a:lstStyle/>
          <a:p>
            <a:r>
              <a:rPr lang="en-US" sz="600" dirty="0"/>
              <a:t>Jacobs, R., et al. Cell Rep. Phys. Sci. 2022: </a:t>
            </a:r>
            <a:r>
              <a:rPr lang="en-US" sz="600" dirty="0">
                <a:hlinkClick r:id="rId5" tooltip="Persistent link using digital object identifier"/>
              </a:rPr>
              <a:t>https://doi.org/10.1016/j.xcrp.2022.100876</a:t>
            </a:r>
            <a:r>
              <a:rPr lang="en-US" sz="600" dirty="0"/>
              <a:t> </a:t>
            </a:r>
          </a:p>
        </p:txBody>
      </p:sp>
      <p:sp>
        <p:nvSpPr>
          <p:cNvPr id="8" name="Title 1">
            <a:extLst>
              <a:ext uri="{FF2B5EF4-FFF2-40B4-BE49-F238E27FC236}">
                <a16:creationId xmlns:a16="http://schemas.microsoft.com/office/drawing/2014/main" id="{5CA0EB49-7C7F-A2DC-8F59-E1498AAD7907}"/>
              </a:ext>
            </a:extLst>
          </p:cNvPr>
          <p:cNvSpPr txBox="1">
            <a:spLocks/>
          </p:cNvSpPr>
          <p:nvPr/>
        </p:nvSpPr>
        <p:spPr>
          <a:xfrm>
            <a:off x="0" y="717525"/>
            <a:ext cx="9144000" cy="40077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US" sz="1800" b="1" dirty="0"/>
              <a:t>How We Can Use Machine Learning to Analyze Images Like Below</a:t>
            </a:r>
          </a:p>
        </p:txBody>
      </p:sp>
    </p:spTree>
    <p:extLst>
      <p:ext uri="{BB962C8B-B14F-4D97-AF65-F5344CB8AC3E}">
        <p14:creationId xmlns:p14="http://schemas.microsoft.com/office/powerpoint/2010/main" val="6382662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g24a51ed6563_0_288"/>
          <p:cNvSpPr txBox="1">
            <a:spLocks noGrp="1"/>
          </p:cNvSpPr>
          <p:nvPr>
            <p:ph type="title"/>
          </p:nvPr>
        </p:nvSpPr>
        <p:spPr>
          <a:xfrm>
            <a:off x="311700" y="478025"/>
            <a:ext cx="8054100" cy="6408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Bootcamp Agenda</a:t>
            </a:r>
            <a:endParaRPr/>
          </a:p>
        </p:txBody>
      </p:sp>
      <p:sp>
        <p:nvSpPr>
          <p:cNvPr id="189" name="Google Shape;189;g24a51ed6563_0_288"/>
          <p:cNvSpPr txBox="1"/>
          <p:nvPr/>
        </p:nvSpPr>
        <p:spPr>
          <a:xfrm>
            <a:off x="536000" y="1452300"/>
            <a:ext cx="2244900" cy="3382200"/>
          </a:xfrm>
          <a:prstGeom prst="rect">
            <a:avLst/>
          </a:prstGeom>
          <a:noFill/>
          <a:ln w="19050" cap="flat" cmpd="sng">
            <a:noFill/>
            <a:prstDash val="solid"/>
            <a:round/>
            <a:headEnd type="none" w="sm" len="sm"/>
            <a:tailEnd type="none" w="sm" len="sm"/>
          </a:ln>
        </p:spPr>
        <p:txBody>
          <a:bodyPr spcFirstLastPara="1" wrap="square" lIns="91425" tIns="91425" rIns="91425" bIns="91425" anchor="t" anchorCtr="0">
            <a:normAutofit/>
          </a:bodyPr>
          <a:lstStyle/>
          <a:p>
            <a:pPr marL="0" lvl="0" indent="0" algn="l" rtl="0">
              <a:spcBef>
                <a:spcPts val="0"/>
              </a:spcBef>
              <a:spcAft>
                <a:spcPts val="0"/>
              </a:spcAft>
              <a:buNone/>
            </a:pPr>
            <a:r>
              <a:rPr lang="en-US" dirty="0">
                <a:latin typeface="Calibri"/>
                <a:ea typeface="Calibri"/>
                <a:cs typeface="Calibri"/>
                <a:sym typeface="Calibri"/>
              </a:rPr>
              <a:t>Day 1</a:t>
            </a:r>
            <a:endParaRPr dirty="0">
              <a:latin typeface="Calibri"/>
              <a:ea typeface="Calibri"/>
              <a:cs typeface="Calibri"/>
              <a:sym typeface="Calibri"/>
            </a:endParaRPr>
          </a:p>
          <a:p>
            <a:pPr marL="457200" lvl="0" indent="-317500" algn="l" rtl="0">
              <a:spcBef>
                <a:spcPts val="0"/>
              </a:spcBef>
              <a:spcAft>
                <a:spcPts val="0"/>
              </a:spcAft>
              <a:buSzPts val="1400"/>
              <a:buFont typeface="Calibri"/>
              <a:buChar char="●"/>
            </a:pPr>
            <a:r>
              <a:rPr lang="en-US" dirty="0">
                <a:latin typeface="Calibri"/>
                <a:ea typeface="Calibri"/>
                <a:cs typeface="Calibri"/>
                <a:sym typeface="Calibri"/>
              </a:rPr>
              <a:t>Introduction to machine learning for materials science</a:t>
            </a:r>
            <a:endParaRPr dirty="0">
              <a:latin typeface="Calibri"/>
              <a:ea typeface="Calibri"/>
              <a:cs typeface="Calibri"/>
              <a:sym typeface="Calibri"/>
            </a:endParaRPr>
          </a:p>
          <a:p>
            <a:pPr marL="457200" indent="-317500">
              <a:buSzPts val="1400"/>
              <a:buFont typeface="Calibri"/>
              <a:buChar char="●"/>
            </a:pPr>
            <a:r>
              <a:rPr lang="en-US" dirty="0">
                <a:latin typeface="Calibri"/>
                <a:ea typeface="Calibri"/>
                <a:cs typeface="Calibri"/>
                <a:sym typeface="Calibri"/>
              </a:rPr>
              <a:t>Working with tabular data</a:t>
            </a:r>
          </a:p>
          <a:p>
            <a:pPr marL="457200" lvl="0" indent="-317500" algn="l" rtl="0">
              <a:spcBef>
                <a:spcPts val="0"/>
              </a:spcBef>
              <a:spcAft>
                <a:spcPts val="0"/>
              </a:spcAft>
              <a:buSzPts val="1400"/>
              <a:buFont typeface="Calibri"/>
              <a:buChar char="●"/>
            </a:pPr>
            <a:r>
              <a:rPr lang="en-US" dirty="0" err="1">
                <a:latin typeface="Calibri"/>
                <a:ea typeface="Calibri"/>
                <a:cs typeface="Calibri"/>
                <a:sym typeface="Calibri"/>
              </a:rPr>
              <a:t>Featurizing</a:t>
            </a:r>
            <a:r>
              <a:rPr lang="en-US" dirty="0">
                <a:latin typeface="Calibri"/>
                <a:ea typeface="Calibri"/>
                <a:cs typeface="Calibri"/>
                <a:sym typeface="Calibri"/>
              </a:rPr>
              <a:t> materials science data</a:t>
            </a:r>
            <a:endParaRPr dirty="0">
              <a:latin typeface="Calibri"/>
              <a:ea typeface="Calibri"/>
              <a:cs typeface="Calibri"/>
              <a:sym typeface="Calibri"/>
            </a:endParaRPr>
          </a:p>
          <a:p>
            <a:pPr marL="457200" lvl="0" indent="-317500" algn="l" rtl="0">
              <a:spcBef>
                <a:spcPts val="0"/>
              </a:spcBef>
              <a:spcAft>
                <a:spcPts val="0"/>
              </a:spcAft>
              <a:buSzPts val="1400"/>
              <a:buFont typeface="Calibri"/>
              <a:buChar char="●"/>
            </a:pPr>
            <a:r>
              <a:rPr lang="en-US" dirty="0">
                <a:latin typeface="Calibri"/>
                <a:ea typeface="Calibri"/>
                <a:cs typeface="Calibri"/>
                <a:sym typeface="Calibri"/>
              </a:rPr>
              <a:t>Assessing machine learning models</a:t>
            </a:r>
            <a:endParaRPr dirty="0">
              <a:latin typeface="Calibri"/>
              <a:ea typeface="Calibri"/>
              <a:cs typeface="Calibri"/>
              <a:sym typeface="Calibri"/>
            </a:endParaRPr>
          </a:p>
          <a:p>
            <a:pPr marL="0" lvl="0" indent="0" algn="l" rtl="0">
              <a:spcBef>
                <a:spcPts val="0"/>
              </a:spcBef>
              <a:spcAft>
                <a:spcPts val="0"/>
              </a:spcAft>
              <a:buNone/>
            </a:pPr>
            <a:endParaRPr dirty="0">
              <a:latin typeface="Calibri"/>
              <a:ea typeface="Calibri"/>
              <a:cs typeface="Calibri"/>
              <a:sym typeface="Calibri"/>
            </a:endParaRPr>
          </a:p>
          <a:p>
            <a:pPr marL="0" lvl="0" indent="0" algn="l" rtl="0">
              <a:spcBef>
                <a:spcPts val="0"/>
              </a:spcBef>
              <a:spcAft>
                <a:spcPts val="0"/>
              </a:spcAft>
              <a:buNone/>
            </a:pPr>
            <a:endParaRPr dirty="0">
              <a:latin typeface="Calibri"/>
              <a:ea typeface="Calibri"/>
              <a:cs typeface="Calibri"/>
              <a:sym typeface="Calibri"/>
            </a:endParaRPr>
          </a:p>
          <a:p>
            <a:pPr marL="0" lvl="0" indent="0" algn="l" rtl="0">
              <a:spcBef>
                <a:spcPts val="0"/>
              </a:spcBef>
              <a:spcAft>
                <a:spcPts val="0"/>
              </a:spcAft>
              <a:buNone/>
            </a:pPr>
            <a:r>
              <a:rPr lang="en-US" dirty="0">
                <a:latin typeface="Calibri"/>
                <a:ea typeface="Calibri"/>
                <a:cs typeface="Calibri"/>
                <a:sym typeface="Calibri"/>
              </a:rPr>
              <a:t>Key Tools:</a:t>
            </a:r>
            <a:endParaRPr dirty="0">
              <a:latin typeface="Calibri"/>
              <a:ea typeface="Calibri"/>
              <a:cs typeface="Calibri"/>
              <a:sym typeface="Calibri"/>
            </a:endParaRPr>
          </a:p>
          <a:p>
            <a:pPr marL="457200" lvl="0" indent="-317500" algn="l" rtl="0">
              <a:spcBef>
                <a:spcPts val="0"/>
              </a:spcBef>
              <a:spcAft>
                <a:spcPts val="0"/>
              </a:spcAft>
              <a:buSzPts val="1400"/>
              <a:buFont typeface="Calibri"/>
              <a:buChar char="-"/>
            </a:pPr>
            <a:r>
              <a:rPr lang="en-US" dirty="0">
                <a:latin typeface="Calibri"/>
                <a:ea typeface="Calibri"/>
                <a:cs typeface="Calibri"/>
                <a:sym typeface="Calibri"/>
              </a:rPr>
              <a:t>Scikit-learn</a:t>
            </a:r>
            <a:endParaRPr dirty="0">
              <a:latin typeface="Calibri"/>
              <a:ea typeface="Calibri"/>
              <a:cs typeface="Calibri"/>
              <a:sym typeface="Calibri"/>
            </a:endParaRPr>
          </a:p>
          <a:p>
            <a:pPr marL="457200" lvl="0" indent="-317500" algn="l" rtl="0">
              <a:spcBef>
                <a:spcPts val="0"/>
              </a:spcBef>
              <a:spcAft>
                <a:spcPts val="0"/>
              </a:spcAft>
              <a:buSzPts val="1400"/>
              <a:buFont typeface="Calibri"/>
              <a:buChar char="-"/>
            </a:pPr>
            <a:r>
              <a:rPr lang="en-US" dirty="0">
                <a:latin typeface="Calibri"/>
                <a:ea typeface="Calibri"/>
                <a:cs typeface="Calibri"/>
                <a:sym typeface="Calibri"/>
              </a:rPr>
              <a:t>Pandas</a:t>
            </a:r>
            <a:endParaRPr dirty="0">
              <a:latin typeface="Calibri"/>
              <a:ea typeface="Calibri"/>
              <a:cs typeface="Calibri"/>
              <a:sym typeface="Calibri"/>
            </a:endParaRPr>
          </a:p>
        </p:txBody>
      </p:sp>
      <p:sp>
        <p:nvSpPr>
          <p:cNvPr id="190" name="Google Shape;190;g24a51ed6563_0_288"/>
          <p:cNvSpPr txBox="1"/>
          <p:nvPr/>
        </p:nvSpPr>
        <p:spPr>
          <a:xfrm>
            <a:off x="3449550" y="1452300"/>
            <a:ext cx="2244900" cy="3267300"/>
          </a:xfrm>
          <a:prstGeom prst="rect">
            <a:avLst/>
          </a:prstGeom>
          <a:noFill/>
          <a:ln w="19050">
            <a:solidFill>
              <a:schemeClr val="tx1"/>
            </a:solidFill>
          </a:ln>
        </p:spPr>
        <p:txBody>
          <a:bodyPr spcFirstLastPara="1" wrap="square" lIns="91425" tIns="91425" rIns="91425" bIns="91425" anchor="t" anchorCtr="0">
            <a:normAutofit lnSpcReduction="10000"/>
          </a:bodyPr>
          <a:lstStyle/>
          <a:p>
            <a:pPr marL="0" lvl="0" indent="0" algn="l" rtl="0">
              <a:spcBef>
                <a:spcPts val="0"/>
              </a:spcBef>
              <a:spcAft>
                <a:spcPts val="0"/>
              </a:spcAft>
              <a:buNone/>
            </a:pPr>
            <a:r>
              <a:rPr lang="en-US" dirty="0">
                <a:latin typeface="Calibri"/>
                <a:ea typeface="Calibri"/>
                <a:cs typeface="Calibri"/>
                <a:sym typeface="Calibri"/>
              </a:rPr>
              <a:t>Day 2</a:t>
            </a:r>
            <a:endParaRPr dirty="0">
              <a:latin typeface="Calibri"/>
              <a:ea typeface="Calibri"/>
              <a:cs typeface="Calibri"/>
              <a:sym typeface="Calibri"/>
            </a:endParaRPr>
          </a:p>
          <a:p>
            <a:pPr marL="457200" indent="-317500">
              <a:buClr>
                <a:schemeClr val="dk1"/>
              </a:buClr>
              <a:buSzPts val="1400"/>
              <a:buFont typeface="Calibri"/>
              <a:buChar char="●"/>
            </a:pPr>
            <a:r>
              <a:rPr lang="en-US" dirty="0">
                <a:latin typeface="Calibri"/>
                <a:ea typeface="Calibri"/>
                <a:cs typeface="Calibri"/>
                <a:sym typeface="Calibri"/>
              </a:rPr>
              <a:t>Working with image data</a:t>
            </a:r>
            <a:endParaRPr lang="en-US" dirty="0">
              <a:solidFill>
                <a:schemeClr val="dk1"/>
              </a:solidFill>
              <a:latin typeface="Calibri"/>
              <a:ea typeface="Calibri"/>
              <a:cs typeface="Calibri"/>
              <a:sym typeface="Calibri"/>
            </a:endParaRPr>
          </a:p>
          <a:p>
            <a:pPr marL="457200" lvl="0" indent="-317500" algn="l" rtl="0">
              <a:spcBef>
                <a:spcPts val="0"/>
              </a:spcBef>
              <a:spcAft>
                <a:spcPts val="0"/>
              </a:spcAft>
              <a:buClr>
                <a:schemeClr val="dk1"/>
              </a:buClr>
              <a:buSzPts val="1400"/>
              <a:buFont typeface="Calibri"/>
              <a:buChar char="●"/>
            </a:pPr>
            <a:r>
              <a:rPr lang="en-US" dirty="0">
                <a:solidFill>
                  <a:schemeClr val="dk1"/>
                </a:solidFill>
                <a:latin typeface="Calibri"/>
                <a:ea typeface="Calibri"/>
                <a:cs typeface="Calibri"/>
                <a:sym typeface="Calibri"/>
              </a:rPr>
              <a:t>Introduction to image based techniques</a:t>
            </a:r>
            <a:endParaRPr dirty="0">
              <a:solidFill>
                <a:schemeClr val="dk1"/>
              </a:solidFill>
              <a:latin typeface="Calibri"/>
              <a:ea typeface="Calibri"/>
              <a:cs typeface="Calibri"/>
              <a:sym typeface="Calibri"/>
            </a:endParaRPr>
          </a:p>
          <a:p>
            <a:pPr marL="457200" lvl="0" indent="-317500" algn="l" rtl="0">
              <a:spcBef>
                <a:spcPts val="0"/>
              </a:spcBef>
              <a:spcAft>
                <a:spcPts val="0"/>
              </a:spcAft>
              <a:buClr>
                <a:schemeClr val="dk1"/>
              </a:buClr>
              <a:buSzPts val="1400"/>
              <a:buFont typeface="Calibri"/>
              <a:buChar char="●"/>
            </a:pPr>
            <a:r>
              <a:rPr lang="en-US" dirty="0">
                <a:solidFill>
                  <a:schemeClr val="dk1"/>
                </a:solidFill>
                <a:latin typeface="Calibri"/>
                <a:ea typeface="Calibri"/>
                <a:cs typeface="Calibri"/>
                <a:sym typeface="Calibri"/>
              </a:rPr>
              <a:t>Types of deep neural networks </a:t>
            </a:r>
            <a:endParaRPr dirty="0">
              <a:solidFill>
                <a:schemeClr val="dk1"/>
              </a:solidFill>
              <a:latin typeface="Calibri"/>
              <a:ea typeface="Calibri"/>
              <a:cs typeface="Calibri"/>
              <a:sym typeface="Calibri"/>
            </a:endParaRPr>
          </a:p>
          <a:p>
            <a:pPr marL="457200" lvl="0" indent="-317500" algn="l" rtl="0">
              <a:spcBef>
                <a:spcPts val="0"/>
              </a:spcBef>
              <a:spcAft>
                <a:spcPts val="0"/>
              </a:spcAft>
              <a:buClr>
                <a:schemeClr val="dk1"/>
              </a:buClr>
              <a:buSzPts val="1400"/>
              <a:buFont typeface="Calibri"/>
              <a:buChar char="●"/>
            </a:pPr>
            <a:r>
              <a:rPr lang="en-US" dirty="0">
                <a:solidFill>
                  <a:schemeClr val="dk1"/>
                </a:solidFill>
                <a:latin typeface="Calibri"/>
                <a:ea typeface="Calibri"/>
                <a:cs typeface="Calibri"/>
                <a:sym typeface="Calibri"/>
              </a:rPr>
              <a:t>Materials applications</a:t>
            </a:r>
            <a:endParaRPr dirty="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endParaRPr dirty="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endParaRPr dirty="0">
              <a:solidFill>
                <a:schemeClr val="dk1"/>
              </a:solidFill>
              <a:latin typeface="Calibri"/>
              <a:ea typeface="Calibri"/>
              <a:cs typeface="Calibri"/>
              <a:sym typeface="Calibri"/>
            </a:endParaRPr>
          </a:p>
          <a:p>
            <a:pPr marL="0" lvl="0" indent="0" algn="l" rtl="0">
              <a:spcBef>
                <a:spcPts val="0"/>
              </a:spcBef>
              <a:spcAft>
                <a:spcPts val="0"/>
              </a:spcAft>
              <a:buNone/>
            </a:pPr>
            <a:endParaRPr dirty="0">
              <a:solidFill>
                <a:schemeClr val="dk1"/>
              </a:solidFill>
              <a:latin typeface="Calibri"/>
              <a:ea typeface="Calibri"/>
              <a:cs typeface="Calibri"/>
              <a:sym typeface="Calibri"/>
            </a:endParaRPr>
          </a:p>
          <a:p>
            <a:pPr marL="0" lvl="0" indent="0" algn="l" rtl="0">
              <a:spcBef>
                <a:spcPts val="0"/>
              </a:spcBef>
              <a:spcAft>
                <a:spcPts val="0"/>
              </a:spcAft>
              <a:buNone/>
            </a:pPr>
            <a:endParaRPr dirty="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endParaRPr dirty="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US" dirty="0">
                <a:solidFill>
                  <a:schemeClr val="dk1"/>
                </a:solidFill>
                <a:latin typeface="Calibri"/>
                <a:ea typeface="Calibri"/>
                <a:cs typeface="Calibri"/>
                <a:sym typeface="Calibri"/>
              </a:rPr>
              <a:t>Key Tools:</a:t>
            </a:r>
            <a:endParaRPr dirty="0">
              <a:solidFill>
                <a:schemeClr val="dk1"/>
              </a:solidFill>
              <a:latin typeface="Calibri"/>
              <a:ea typeface="Calibri"/>
              <a:cs typeface="Calibri"/>
              <a:sym typeface="Calibri"/>
            </a:endParaRPr>
          </a:p>
          <a:p>
            <a:pPr marL="457200" lvl="0" indent="-317500" algn="l" rtl="0">
              <a:spcBef>
                <a:spcPts val="0"/>
              </a:spcBef>
              <a:spcAft>
                <a:spcPts val="0"/>
              </a:spcAft>
              <a:buClr>
                <a:schemeClr val="dk1"/>
              </a:buClr>
              <a:buSzPts val="1400"/>
              <a:buFont typeface="Calibri"/>
              <a:buChar char="-"/>
            </a:pPr>
            <a:r>
              <a:rPr lang="en-US" dirty="0" err="1">
                <a:solidFill>
                  <a:schemeClr val="dk1"/>
                </a:solidFill>
                <a:latin typeface="Calibri"/>
                <a:ea typeface="Calibri"/>
                <a:cs typeface="Calibri"/>
                <a:sym typeface="Calibri"/>
              </a:rPr>
              <a:t>Tensorflow</a:t>
            </a:r>
            <a:r>
              <a:rPr lang="en-US" dirty="0">
                <a:solidFill>
                  <a:schemeClr val="dk1"/>
                </a:solidFill>
                <a:latin typeface="Calibri"/>
                <a:ea typeface="Calibri"/>
                <a:cs typeface="Calibri"/>
                <a:sym typeface="Calibri"/>
              </a:rPr>
              <a:t> / </a:t>
            </a:r>
            <a:r>
              <a:rPr lang="en-US" dirty="0" err="1">
                <a:solidFill>
                  <a:schemeClr val="dk1"/>
                </a:solidFill>
                <a:latin typeface="Calibri"/>
                <a:ea typeface="Calibri"/>
                <a:cs typeface="Calibri"/>
                <a:sym typeface="Calibri"/>
              </a:rPr>
              <a:t>Keras</a:t>
            </a:r>
            <a:endParaRPr dirty="0">
              <a:latin typeface="Calibri"/>
              <a:ea typeface="Calibri"/>
              <a:cs typeface="Calibri"/>
              <a:sym typeface="Calibri"/>
            </a:endParaRPr>
          </a:p>
        </p:txBody>
      </p:sp>
      <p:sp>
        <p:nvSpPr>
          <p:cNvPr id="191" name="Google Shape;191;g24a51ed6563_0_288"/>
          <p:cNvSpPr txBox="1"/>
          <p:nvPr/>
        </p:nvSpPr>
        <p:spPr>
          <a:xfrm>
            <a:off x="6363100" y="1452300"/>
            <a:ext cx="2244900" cy="3267300"/>
          </a:xfrm>
          <a:prstGeom prst="rect">
            <a:avLst/>
          </a:prstGeom>
          <a:noFill/>
          <a:ln>
            <a:noFill/>
          </a:ln>
        </p:spPr>
        <p:txBody>
          <a:bodyPr spcFirstLastPara="1" wrap="square" lIns="91425" tIns="91425" rIns="91425" bIns="91425" anchor="t" anchorCtr="0">
            <a:normAutofit/>
          </a:bodyPr>
          <a:lstStyle/>
          <a:p>
            <a:pPr marL="0" lvl="0" indent="0" algn="l" rtl="0">
              <a:spcBef>
                <a:spcPts val="0"/>
              </a:spcBef>
              <a:spcAft>
                <a:spcPts val="0"/>
              </a:spcAft>
              <a:buNone/>
            </a:pPr>
            <a:r>
              <a:rPr lang="en-US" dirty="0">
                <a:latin typeface="Calibri"/>
                <a:ea typeface="Calibri"/>
                <a:cs typeface="Calibri"/>
                <a:sym typeface="Calibri"/>
              </a:rPr>
              <a:t>Day 3</a:t>
            </a:r>
            <a:endParaRPr dirty="0">
              <a:latin typeface="Calibri"/>
              <a:ea typeface="Calibri"/>
              <a:cs typeface="Calibri"/>
              <a:sym typeface="Calibri"/>
            </a:endParaRPr>
          </a:p>
          <a:p>
            <a:pPr marL="457200" lvl="0" indent="-317500" algn="l" rtl="0">
              <a:spcBef>
                <a:spcPts val="0"/>
              </a:spcBef>
              <a:spcAft>
                <a:spcPts val="0"/>
              </a:spcAft>
              <a:buSzPts val="1400"/>
              <a:buFont typeface="Calibri"/>
              <a:buChar char="●"/>
            </a:pPr>
            <a:r>
              <a:rPr lang="en-US" dirty="0">
                <a:latin typeface="Calibri"/>
                <a:ea typeface="Calibri"/>
                <a:cs typeface="Calibri"/>
                <a:sym typeface="Calibri"/>
              </a:rPr>
              <a:t>Introduction to natural language processing</a:t>
            </a:r>
            <a:endParaRPr dirty="0">
              <a:latin typeface="Calibri"/>
              <a:ea typeface="Calibri"/>
              <a:cs typeface="Calibri"/>
              <a:sym typeface="Calibri"/>
            </a:endParaRPr>
          </a:p>
          <a:p>
            <a:pPr marL="457200" lvl="0" indent="-317500" algn="l" rtl="0">
              <a:spcBef>
                <a:spcPts val="0"/>
              </a:spcBef>
              <a:spcAft>
                <a:spcPts val="0"/>
              </a:spcAft>
              <a:buSzPts val="1400"/>
              <a:buFont typeface="Calibri"/>
              <a:buChar char="●"/>
            </a:pPr>
            <a:r>
              <a:rPr lang="en-US" dirty="0">
                <a:latin typeface="Calibri"/>
                <a:ea typeface="Calibri"/>
                <a:cs typeface="Calibri"/>
                <a:sym typeface="Calibri"/>
              </a:rPr>
              <a:t>How can we use Large Language Models (LLMs)</a:t>
            </a:r>
            <a:endParaRPr dirty="0">
              <a:latin typeface="Calibri"/>
              <a:ea typeface="Calibri"/>
              <a:cs typeface="Calibri"/>
              <a:sym typeface="Calibri"/>
            </a:endParaRPr>
          </a:p>
          <a:p>
            <a:pPr marL="0" lvl="0" indent="0" algn="l" rtl="0">
              <a:spcBef>
                <a:spcPts val="0"/>
              </a:spcBef>
              <a:spcAft>
                <a:spcPts val="0"/>
              </a:spcAft>
              <a:buNone/>
            </a:pPr>
            <a:endParaRPr dirty="0">
              <a:latin typeface="Calibri"/>
              <a:ea typeface="Calibri"/>
              <a:cs typeface="Calibri"/>
              <a:sym typeface="Calibri"/>
            </a:endParaRPr>
          </a:p>
          <a:p>
            <a:pPr marL="0" lvl="0" indent="0" algn="l" rtl="0">
              <a:spcBef>
                <a:spcPts val="0"/>
              </a:spcBef>
              <a:spcAft>
                <a:spcPts val="0"/>
              </a:spcAft>
              <a:buNone/>
            </a:pPr>
            <a:endParaRPr dirty="0">
              <a:latin typeface="Calibri"/>
              <a:ea typeface="Calibri"/>
              <a:cs typeface="Calibri"/>
              <a:sym typeface="Calibri"/>
            </a:endParaRPr>
          </a:p>
          <a:p>
            <a:pPr marL="0" lvl="0" indent="0" algn="l" rtl="0">
              <a:spcBef>
                <a:spcPts val="0"/>
              </a:spcBef>
              <a:spcAft>
                <a:spcPts val="0"/>
              </a:spcAft>
              <a:buNone/>
            </a:pPr>
            <a:endParaRPr dirty="0">
              <a:latin typeface="Calibri"/>
              <a:ea typeface="Calibri"/>
              <a:cs typeface="Calibri"/>
              <a:sym typeface="Calibri"/>
            </a:endParaRPr>
          </a:p>
          <a:p>
            <a:pPr marL="0" lvl="0" indent="0" algn="l" rtl="0">
              <a:spcBef>
                <a:spcPts val="0"/>
              </a:spcBef>
              <a:spcAft>
                <a:spcPts val="0"/>
              </a:spcAft>
              <a:buNone/>
            </a:pPr>
            <a:endParaRPr dirty="0">
              <a:latin typeface="Calibri"/>
              <a:ea typeface="Calibri"/>
              <a:cs typeface="Calibri"/>
              <a:sym typeface="Calibri"/>
            </a:endParaRPr>
          </a:p>
          <a:p>
            <a:pPr marL="0" lvl="0" indent="0" algn="l" rtl="0">
              <a:spcBef>
                <a:spcPts val="0"/>
              </a:spcBef>
              <a:spcAft>
                <a:spcPts val="0"/>
              </a:spcAft>
              <a:buNone/>
            </a:pPr>
            <a:endParaRPr dirty="0">
              <a:latin typeface="Calibri"/>
              <a:ea typeface="Calibri"/>
              <a:cs typeface="Calibri"/>
              <a:sym typeface="Calibri"/>
            </a:endParaRPr>
          </a:p>
          <a:p>
            <a:pPr marL="0" lvl="0" indent="0" algn="l" rtl="0">
              <a:spcBef>
                <a:spcPts val="0"/>
              </a:spcBef>
              <a:spcAft>
                <a:spcPts val="0"/>
              </a:spcAft>
              <a:buNone/>
            </a:pPr>
            <a:r>
              <a:rPr lang="en-US" dirty="0">
                <a:latin typeface="Calibri"/>
                <a:ea typeface="Calibri"/>
                <a:cs typeface="Calibri"/>
                <a:sym typeface="Calibri"/>
              </a:rPr>
              <a:t>Key tools:</a:t>
            </a:r>
            <a:endParaRPr dirty="0">
              <a:latin typeface="Calibri"/>
              <a:ea typeface="Calibri"/>
              <a:cs typeface="Calibri"/>
              <a:sym typeface="Calibri"/>
            </a:endParaRPr>
          </a:p>
          <a:p>
            <a:pPr marL="457200" lvl="0" indent="-317500" algn="l" rtl="0">
              <a:spcBef>
                <a:spcPts val="0"/>
              </a:spcBef>
              <a:spcAft>
                <a:spcPts val="0"/>
              </a:spcAft>
              <a:buSzPts val="1400"/>
              <a:buFont typeface="Calibri"/>
              <a:buChar char="-"/>
            </a:pPr>
            <a:r>
              <a:rPr lang="en-US" dirty="0">
                <a:latin typeface="Calibri"/>
                <a:ea typeface="Calibri"/>
                <a:cs typeface="Calibri"/>
                <a:sym typeface="Calibri"/>
              </a:rPr>
              <a:t>GPT </a:t>
            </a:r>
            <a:endParaRPr dirty="0">
              <a:latin typeface="Calibri"/>
              <a:ea typeface="Calibri"/>
              <a:cs typeface="Calibri"/>
              <a:sym typeface="Calibri"/>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D9ECC7-DF43-5FDF-2F1B-8761F2A293AA}"/>
              </a:ext>
            </a:extLst>
          </p:cNvPr>
          <p:cNvSpPr>
            <a:spLocks noGrp="1"/>
          </p:cNvSpPr>
          <p:nvPr>
            <p:ph type="title"/>
          </p:nvPr>
        </p:nvSpPr>
        <p:spPr>
          <a:xfrm>
            <a:off x="1" y="16253"/>
            <a:ext cx="2856322" cy="1048976"/>
          </a:xfrm>
        </p:spPr>
        <p:txBody>
          <a:bodyPr>
            <a:normAutofit fontScale="90000"/>
          </a:bodyPr>
          <a:lstStyle/>
          <a:p>
            <a:pPr algn="l"/>
            <a:r>
              <a:rPr lang="en-US" dirty="0">
                <a:solidFill>
                  <a:schemeClr val="tx1"/>
                </a:solidFill>
              </a:rPr>
              <a:t>We Can Use Multiple Matrices and </a:t>
            </a:r>
            <a:r>
              <a:rPr lang="en-US" dirty="0"/>
              <a:t> </a:t>
            </a:r>
            <a:r>
              <a:rPr lang="en-US" dirty="0">
                <a:solidFill>
                  <a:schemeClr val="tx1"/>
                </a:solidFill>
              </a:rPr>
              <a:t>Convolutions</a:t>
            </a:r>
          </a:p>
        </p:txBody>
      </p:sp>
      <p:sp>
        <p:nvSpPr>
          <p:cNvPr id="3" name="Content Placeholder 2">
            <a:extLst>
              <a:ext uri="{FF2B5EF4-FFF2-40B4-BE49-F238E27FC236}">
                <a16:creationId xmlns:a16="http://schemas.microsoft.com/office/drawing/2014/main" id="{BE065362-E108-B7B1-E075-65835E594561}"/>
              </a:ext>
            </a:extLst>
          </p:cNvPr>
          <p:cNvSpPr>
            <a:spLocks noGrp="1"/>
          </p:cNvSpPr>
          <p:nvPr>
            <p:ph idx="1"/>
          </p:nvPr>
        </p:nvSpPr>
        <p:spPr>
          <a:xfrm>
            <a:off x="98255" y="3367432"/>
            <a:ext cx="8947490" cy="1671729"/>
          </a:xfrm>
        </p:spPr>
        <p:txBody>
          <a:bodyPr>
            <a:noAutofit/>
          </a:bodyPr>
          <a:lstStyle/>
          <a:p>
            <a:r>
              <a:rPr lang="en-US" sz="1600" dirty="0"/>
              <a:t>If a layer has multiple matrices (e.g., RGB, multiple earlier filters), we use one convolution for each input matrix and then add all their contributions from across all the convolutions together to produce one output matrix. One such set of convolutions is called a filter and produces one output matrix.  </a:t>
            </a:r>
          </a:p>
          <a:p>
            <a:r>
              <a:rPr lang="en-US" sz="1600" dirty="0"/>
              <a:t>So 6x6x3 input will be mapped by one 3x3x3 convolution filter onto a single 4x4x1 matrix.  </a:t>
            </a:r>
          </a:p>
          <a:p>
            <a:r>
              <a:rPr lang="en-US" sz="1600" dirty="0"/>
              <a:t>We can (and usually do) use multiple convolution filters to make a new layer!  If I use two 3x3x3 convolutions I can take a 6x6x3 input to a 4x4x2 output. Multiple convolutions give more ways to learn.</a:t>
            </a:r>
          </a:p>
          <a:p>
            <a:endParaRPr lang="en-US" sz="1600" dirty="0"/>
          </a:p>
        </p:txBody>
      </p:sp>
      <p:pic>
        <p:nvPicPr>
          <p:cNvPr id="5122" name="Picture 2">
            <a:extLst>
              <a:ext uri="{FF2B5EF4-FFF2-40B4-BE49-F238E27FC236}">
                <a16:creationId xmlns:a16="http://schemas.microsoft.com/office/drawing/2014/main" id="{DDA20F2A-DCCF-9E1B-AD97-79228F51A2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4376" y="255188"/>
            <a:ext cx="6681369" cy="320033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6356655-2A0C-BBE3-7B82-0D4FEE5915C9}"/>
              </a:ext>
            </a:extLst>
          </p:cNvPr>
          <p:cNvSpPr txBox="1"/>
          <p:nvPr/>
        </p:nvSpPr>
        <p:spPr>
          <a:xfrm>
            <a:off x="989814" y="3151384"/>
            <a:ext cx="3685881" cy="184666"/>
          </a:xfrm>
          <a:prstGeom prst="rect">
            <a:avLst/>
          </a:prstGeom>
          <a:noFill/>
        </p:spPr>
        <p:txBody>
          <a:bodyPr wrap="square">
            <a:spAutoFit/>
          </a:bodyPr>
          <a:lstStyle/>
          <a:p>
            <a:r>
              <a:rPr lang="en-US" sz="600" dirty="0"/>
              <a:t>Figure credit: </a:t>
            </a:r>
            <a:r>
              <a:rPr lang="en-US" sz="600" dirty="0">
                <a:hlinkClick r:id="rId4"/>
              </a:rPr>
              <a:t>https://indoml.com/2018/03/07/student-notes-convolutional-neural-networks-cnn-introduction/</a:t>
            </a:r>
            <a:r>
              <a:rPr lang="en-US" sz="600" dirty="0"/>
              <a:t> </a:t>
            </a:r>
          </a:p>
        </p:txBody>
      </p:sp>
    </p:spTree>
    <p:extLst>
      <p:ext uri="{BB962C8B-B14F-4D97-AF65-F5344CB8AC3E}">
        <p14:creationId xmlns:p14="http://schemas.microsoft.com/office/powerpoint/2010/main" val="254904961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E089EC-87E6-6A24-161C-C666B3C245A4}"/>
              </a:ext>
            </a:extLst>
          </p:cNvPr>
          <p:cNvSpPr>
            <a:spLocks noGrp="1"/>
          </p:cNvSpPr>
          <p:nvPr>
            <p:ph type="title"/>
          </p:nvPr>
        </p:nvSpPr>
        <p:spPr>
          <a:xfrm>
            <a:off x="54263" y="28164"/>
            <a:ext cx="9144000" cy="695232"/>
          </a:xfrm>
        </p:spPr>
        <p:txBody>
          <a:bodyPr/>
          <a:lstStyle/>
          <a:p>
            <a:pPr algn="l"/>
            <a:r>
              <a:rPr lang="en-US" dirty="0"/>
              <a:t>What is Subsampling (Pooling) in CNNs? (In Words)</a:t>
            </a:r>
          </a:p>
        </p:txBody>
      </p:sp>
      <p:sp>
        <p:nvSpPr>
          <p:cNvPr id="3" name="Content Placeholder 2">
            <a:extLst>
              <a:ext uri="{FF2B5EF4-FFF2-40B4-BE49-F238E27FC236}">
                <a16:creationId xmlns:a16="http://schemas.microsoft.com/office/drawing/2014/main" id="{97251144-7B83-0D2C-3B00-DAF15D9DAEB4}"/>
              </a:ext>
            </a:extLst>
          </p:cNvPr>
          <p:cNvSpPr>
            <a:spLocks noGrp="1"/>
          </p:cNvSpPr>
          <p:nvPr>
            <p:ph idx="1"/>
          </p:nvPr>
        </p:nvSpPr>
        <p:spPr>
          <a:xfrm>
            <a:off x="251523" y="879520"/>
            <a:ext cx="8712968" cy="3888200"/>
          </a:xfrm>
        </p:spPr>
        <p:txBody>
          <a:bodyPr>
            <a:normAutofit/>
          </a:bodyPr>
          <a:lstStyle/>
          <a:p>
            <a:r>
              <a:rPr lang="en-US" sz="1800" dirty="0"/>
              <a:t>Subsampling is a function that takes a small region of an input matrix and returns a single values.</a:t>
            </a:r>
          </a:p>
          <a:p>
            <a:r>
              <a:rPr lang="en-US" sz="1800" dirty="0"/>
              <a:t>Subsampling gets applied repeatedly while “striding” (taking steps in columns and rows) across the input matrix (like a convolution) to create an output matrix of values. </a:t>
            </a:r>
          </a:p>
          <a:p>
            <a:r>
              <a:rPr lang="en-US" sz="1800" dirty="0"/>
              <a:t>Greatly reduces the number of values from input to output, which reduces the nodes needed in the next layer of the CNN. </a:t>
            </a:r>
          </a:p>
          <a:p>
            <a:r>
              <a:rPr lang="en-US" sz="1800" dirty="0"/>
              <a:t>Subsampling is a map from a matrix to another matrix of significantly smaller size. If you think of these matrices as intensities this just maps pictures to smaller pictures.</a:t>
            </a:r>
          </a:p>
          <a:p>
            <a:r>
              <a:rPr lang="en-US" sz="1800" dirty="0" err="1"/>
              <a:t>Maxpool</a:t>
            </a:r>
            <a:r>
              <a:rPr lang="en-US" sz="1800" dirty="0"/>
              <a:t> is most common subsampling.</a:t>
            </a:r>
          </a:p>
        </p:txBody>
      </p:sp>
    </p:spTree>
    <p:extLst>
      <p:ext uri="{BB962C8B-B14F-4D97-AF65-F5344CB8AC3E}">
        <p14:creationId xmlns:p14="http://schemas.microsoft.com/office/powerpoint/2010/main" val="14455961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E089EC-87E6-6A24-161C-C666B3C245A4}"/>
              </a:ext>
            </a:extLst>
          </p:cNvPr>
          <p:cNvSpPr>
            <a:spLocks noGrp="1"/>
          </p:cNvSpPr>
          <p:nvPr>
            <p:ph type="title"/>
          </p:nvPr>
        </p:nvSpPr>
        <p:spPr>
          <a:xfrm>
            <a:off x="54263" y="28164"/>
            <a:ext cx="9144000" cy="695232"/>
          </a:xfrm>
        </p:spPr>
        <p:txBody>
          <a:bodyPr/>
          <a:lstStyle/>
          <a:p>
            <a:pPr algn="l"/>
            <a:r>
              <a:rPr lang="en-US" dirty="0"/>
              <a:t>What is Subsampling (Pooling) in CNNs? (In Pictures)</a:t>
            </a:r>
          </a:p>
        </p:txBody>
      </p:sp>
      <p:graphicFrame>
        <p:nvGraphicFramePr>
          <p:cNvPr id="4" name="Table 3">
            <a:extLst>
              <a:ext uri="{FF2B5EF4-FFF2-40B4-BE49-F238E27FC236}">
                <a16:creationId xmlns:a16="http://schemas.microsoft.com/office/drawing/2014/main" id="{3A1B1E35-525D-4511-A810-CB1A6F6207BD}"/>
              </a:ext>
            </a:extLst>
          </p:cNvPr>
          <p:cNvGraphicFramePr>
            <a:graphicFrameLocks noGrp="1"/>
          </p:cNvGraphicFramePr>
          <p:nvPr>
            <p:extLst>
              <p:ext uri="{D42A27DB-BD31-4B8C-83A1-F6EECF244321}">
                <p14:modId xmlns:p14="http://schemas.microsoft.com/office/powerpoint/2010/main" val="2396207394"/>
              </p:ext>
            </p:extLst>
          </p:nvPr>
        </p:nvGraphicFramePr>
        <p:xfrm>
          <a:off x="644298" y="723396"/>
          <a:ext cx="3245512" cy="2028444"/>
        </p:xfrm>
        <a:graphic>
          <a:graphicData uri="http://schemas.openxmlformats.org/drawingml/2006/table">
            <a:tbl>
              <a:tblPr firstRow="1" bandRow="1">
                <a:tableStyleId>{5C22544A-7EE6-4342-B048-85BDC9FD1C3A}</a:tableStyleId>
              </a:tblPr>
              <a:tblGrid>
                <a:gridCol w="811378">
                  <a:extLst>
                    <a:ext uri="{9D8B030D-6E8A-4147-A177-3AD203B41FA5}">
                      <a16:colId xmlns:a16="http://schemas.microsoft.com/office/drawing/2014/main" val="20000"/>
                    </a:ext>
                  </a:extLst>
                </a:gridCol>
                <a:gridCol w="811378">
                  <a:extLst>
                    <a:ext uri="{9D8B030D-6E8A-4147-A177-3AD203B41FA5}">
                      <a16:colId xmlns:a16="http://schemas.microsoft.com/office/drawing/2014/main" val="20001"/>
                    </a:ext>
                  </a:extLst>
                </a:gridCol>
                <a:gridCol w="811378">
                  <a:extLst>
                    <a:ext uri="{9D8B030D-6E8A-4147-A177-3AD203B41FA5}">
                      <a16:colId xmlns:a16="http://schemas.microsoft.com/office/drawing/2014/main" val="20002"/>
                    </a:ext>
                  </a:extLst>
                </a:gridCol>
                <a:gridCol w="811378">
                  <a:extLst>
                    <a:ext uri="{9D8B030D-6E8A-4147-A177-3AD203B41FA5}">
                      <a16:colId xmlns:a16="http://schemas.microsoft.com/office/drawing/2014/main" val="20003"/>
                    </a:ext>
                  </a:extLst>
                </a:gridCol>
              </a:tblGrid>
              <a:tr h="507111">
                <a:tc>
                  <a:txBody>
                    <a:bodyPr/>
                    <a:lstStyle/>
                    <a:p>
                      <a:pPr algn="ctr"/>
                      <a:r>
                        <a:rPr lang="en-US" sz="1500" b="0" dirty="0">
                          <a:solidFill>
                            <a:srgbClr val="C00000"/>
                          </a:solidFill>
                        </a:rPr>
                        <a:t>1</a:t>
                      </a:r>
                    </a:p>
                  </a:txBody>
                  <a:tcPr marL="121706" marR="121706" marT="60853" marB="6085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alpha val="52000"/>
                      </a:srgbClr>
                    </a:solidFill>
                  </a:tcPr>
                </a:tc>
                <a:tc>
                  <a:txBody>
                    <a:bodyPr/>
                    <a:lstStyle/>
                    <a:p>
                      <a:pPr algn="ctr"/>
                      <a:r>
                        <a:rPr lang="en-US" sz="1500" b="0" dirty="0">
                          <a:solidFill>
                            <a:srgbClr val="C00000"/>
                          </a:solidFill>
                        </a:rPr>
                        <a:t>3</a:t>
                      </a:r>
                    </a:p>
                  </a:txBody>
                  <a:tcPr marL="121706" marR="121706" marT="60853" marB="6085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alpha val="52000"/>
                      </a:srgbClr>
                    </a:solidFill>
                  </a:tcPr>
                </a:tc>
                <a:tc>
                  <a:txBody>
                    <a:bodyPr/>
                    <a:lstStyle/>
                    <a:p>
                      <a:pPr algn="ctr"/>
                      <a:r>
                        <a:rPr lang="en-US" sz="1500" b="0" dirty="0">
                          <a:solidFill>
                            <a:srgbClr val="C00000"/>
                          </a:solidFill>
                        </a:rPr>
                        <a:t>5</a:t>
                      </a:r>
                    </a:p>
                  </a:txBody>
                  <a:tcPr marL="121706" marR="121706" marT="60853" marB="6085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75000"/>
                        <a:alpha val="52000"/>
                      </a:schemeClr>
                    </a:solidFill>
                  </a:tcPr>
                </a:tc>
                <a:tc>
                  <a:txBody>
                    <a:bodyPr/>
                    <a:lstStyle/>
                    <a:p>
                      <a:pPr algn="ctr"/>
                      <a:r>
                        <a:rPr lang="en-US" sz="1500" b="0" dirty="0">
                          <a:solidFill>
                            <a:srgbClr val="C00000"/>
                          </a:solidFill>
                        </a:rPr>
                        <a:t>3</a:t>
                      </a:r>
                    </a:p>
                  </a:txBody>
                  <a:tcPr marL="121706" marR="121706" marT="60853" marB="6085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75000"/>
                        <a:alpha val="52000"/>
                      </a:schemeClr>
                    </a:solidFill>
                  </a:tcPr>
                </a:tc>
                <a:extLst>
                  <a:ext uri="{0D108BD9-81ED-4DB2-BD59-A6C34878D82A}">
                    <a16:rowId xmlns:a16="http://schemas.microsoft.com/office/drawing/2014/main" val="10000"/>
                  </a:ext>
                </a:extLst>
              </a:tr>
              <a:tr h="507111">
                <a:tc>
                  <a:txBody>
                    <a:bodyPr/>
                    <a:lstStyle/>
                    <a:p>
                      <a:pPr algn="ctr"/>
                      <a:r>
                        <a:rPr lang="en-US" sz="1500" dirty="0">
                          <a:solidFill>
                            <a:srgbClr val="C00000"/>
                          </a:solidFill>
                        </a:rPr>
                        <a:t>4</a:t>
                      </a:r>
                    </a:p>
                  </a:txBody>
                  <a:tcPr marL="121706" marR="121706" marT="60853" marB="6085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alpha val="52000"/>
                      </a:srgbClr>
                    </a:solidFill>
                  </a:tcPr>
                </a:tc>
                <a:tc>
                  <a:txBody>
                    <a:bodyPr/>
                    <a:lstStyle/>
                    <a:p>
                      <a:pPr algn="ctr"/>
                      <a:r>
                        <a:rPr lang="en-US" sz="1500" dirty="0">
                          <a:solidFill>
                            <a:srgbClr val="C00000"/>
                          </a:solidFill>
                        </a:rPr>
                        <a:t>2</a:t>
                      </a:r>
                    </a:p>
                  </a:txBody>
                  <a:tcPr marL="121706" marR="121706" marT="60853" marB="6085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alpha val="52000"/>
                      </a:srgbClr>
                    </a:solidFill>
                  </a:tcPr>
                </a:tc>
                <a:tc>
                  <a:txBody>
                    <a:bodyPr/>
                    <a:lstStyle/>
                    <a:p>
                      <a:pPr algn="ctr"/>
                      <a:r>
                        <a:rPr lang="en-US" sz="1500" dirty="0">
                          <a:solidFill>
                            <a:srgbClr val="C00000"/>
                          </a:solidFill>
                        </a:rPr>
                        <a:t>3</a:t>
                      </a:r>
                    </a:p>
                  </a:txBody>
                  <a:tcPr marL="121706" marR="121706" marT="60853" marB="6085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75000"/>
                        <a:alpha val="52000"/>
                      </a:schemeClr>
                    </a:solidFill>
                  </a:tcPr>
                </a:tc>
                <a:tc>
                  <a:txBody>
                    <a:bodyPr/>
                    <a:lstStyle/>
                    <a:p>
                      <a:pPr algn="ctr"/>
                      <a:r>
                        <a:rPr lang="en-US" sz="1500" dirty="0">
                          <a:solidFill>
                            <a:srgbClr val="C00000"/>
                          </a:solidFill>
                        </a:rPr>
                        <a:t>1</a:t>
                      </a:r>
                    </a:p>
                  </a:txBody>
                  <a:tcPr marL="121706" marR="121706" marT="60853" marB="6085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75000"/>
                        <a:alpha val="52000"/>
                      </a:schemeClr>
                    </a:solidFill>
                  </a:tcPr>
                </a:tc>
                <a:extLst>
                  <a:ext uri="{0D108BD9-81ED-4DB2-BD59-A6C34878D82A}">
                    <a16:rowId xmlns:a16="http://schemas.microsoft.com/office/drawing/2014/main" val="10001"/>
                  </a:ext>
                </a:extLst>
              </a:tr>
              <a:tr h="507111">
                <a:tc>
                  <a:txBody>
                    <a:bodyPr/>
                    <a:lstStyle/>
                    <a:p>
                      <a:pPr algn="ctr"/>
                      <a:r>
                        <a:rPr lang="en-US" sz="1500" dirty="0" err="1">
                          <a:solidFill>
                            <a:srgbClr val="C00000"/>
                          </a:solidFill>
                        </a:rPr>
                        <a:t>3</a:t>
                      </a:r>
                      <a:endParaRPr lang="en-US" sz="1500" dirty="0">
                        <a:solidFill>
                          <a:srgbClr val="C00000"/>
                        </a:solidFill>
                      </a:endParaRPr>
                    </a:p>
                  </a:txBody>
                  <a:tcPr marL="121706" marR="121706" marT="60853" marB="6085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8000">
                        <a:alpha val="51765"/>
                      </a:srgbClr>
                    </a:solidFill>
                  </a:tcPr>
                </a:tc>
                <a:tc>
                  <a:txBody>
                    <a:bodyPr/>
                    <a:lstStyle/>
                    <a:p>
                      <a:pPr algn="ctr"/>
                      <a:r>
                        <a:rPr lang="en-US" sz="1500" dirty="0">
                          <a:solidFill>
                            <a:srgbClr val="C00000"/>
                          </a:solidFill>
                        </a:rPr>
                        <a:t>1</a:t>
                      </a:r>
                    </a:p>
                  </a:txBody>
                  <a:tcPr marL="121706" marR="121706" marT="60853" marB="6085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8000">
                        <a:alpha val="51765"/>
                      </a:srgbClr>
                    </a:solidFill>
                  </a:tcPr>
                </a:tc>
                <a:tc>
                  <a:txBody>
                    <a:bodyPr/>
                    <a:lstStyle/>
                    <a:p>
                      <a:pPr algn="ctr"/>
                      <a:r>
                        <a:rPr lang="en-US" sz="1500" dirty="0">
                          <a:solidFill>
                            <a:srgbClr val="C00000"/>
                          </a:solidFill>
                        </a:rPr>
                        <a:t>1</a:t>
                      </a:r>
                    </a:p>
                  </a:txBody>
                  <a:tcPr marL="121706" marR="121706" marT="60853" marB="6085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00FF">
                        <a:alpha val="53725"/>
                      </a:srgbClr>
                    </a:solidFill>
                  </a:tcPr>
                </a:tc>
                <a:tc>
                  <a:txBody>
                    <a:bodyPr/>
                    <a:lstStyle/>
                    <a:p>
                      <a:pPr algn="ctr"/>
                      <a:r>
                        <a:rPr lang="en-US" sz="1500" dirty="0">
                          <a:solidFill>
                            <a:srgbClr val="C00000"/>
                          </a:solidFill>
                        </a:rPr>
                        <a:t>3</a:t>
                      </a:r>
                    </a:p>
                  </a:txBody>
                  <a:tcPr marL="121706" marR="121706" marT="60853" marB="6085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00FF">
                        <a:alpha val="53725"/>
                      </a:srgbClr>
                    </a:solidFill>
                  </a:tcPr>
                </a:tc>
                <a:extLst>
                  <a:ext uri="{0D108BD9-81ED-4DB2-BD59-A6C34878D82A}">
                    <a16:rowId xmlns:a16="http://schemas.microsoft.com/office/drawing/2014/main" val="10002"/>
                  </a:ext>
                </a:extLst>
              </a:tr>
              <a:tr h="507111">
                <a:tc>
                  <a:txBody>
                    <a:bodyPr/>
                    <a:lstStyle/>
                    <a:p>
                      <a:pPr algn="ctr"/>
                      <a:r>
                        <a:rPr lang="en-US" sz="1500" dirty="0">
                          <a:solidFill>
                            <a:srgbClr val="C00000"/>
                          </a:solidFill>
                        </a:rPr>
                        <a:t>0</a:t>
                      </a:r>
                    </a:p>
                  </a:txBody>
                  <a:tcPr marL="121706" marR="121706" marT="60853" marB="6085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8000">
                        <a:alpha val="51765"/>
                      </a:srgbClr>
                    </a:solidFill>
                  </a:tcPr>
                </a:tc>
                <a:tc>
                  <a:txBody>
                    <a:bodyPr/>
                    <a:lstStyle/>
                    <a:p>
                      <a:pPr algn="ctr"/>
                      <a:r>
                        <a:rPr lang="en-US" sz="1500" dirty="0">
                          <a:solidFill>
                            <a:srgbClr val="C00000"/>
                          </a:solidFill>
                        </a:rPr>
                        <a:t>1</a:t>
                      </a:r>
                    </a:p>
                  </a:txBody>
                  <a:tcPr marL="121706" marR="121706" marT="60853" marB="6085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8000">
                        <a:alpha val="51765"/>
                      </a:srgbClr>
                    </a:solidFill>
                  </a:tcPr>
                </a:tc>
                <a:tc>
                  <a:txBody>
                    <a:bodyPr/>
                    <a:lstStyle/>
                    <a:p>
                      <a:pPr algn="ctr"/>
                      <a:r>
                        <a:rPr lang="en-US" sz="1500" dirty="0">
                          <a:solidFill>
                            <a:srgbClr val="C00000"/>
                          </a:solidFill>
                        </a:rPr>
                        <a:t>0</a:t>
                      </a:r>
                    </a:p>
                  </a:txBody>
                  <a:tcPr marL="121706" marR="121706" marT="60853" marB="6085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00FF">
                        <a:alpha val="53725"/>
                      </a:srgbClr>
                    </a:solidFill>
                  </a:tcPr>
                </a:tc>
                <a:tc>
                  <a:txBody>
                    <a:bodyPr/>
                    <a:lstStyle/>
                    <a:p>
                      <a:pPr algn="ctr"/>
                      <a:r>
                        <a:rPr lang="en-US" sz="1500" dirty="0">
                          <a:solidFill>
                            <a:srgbClr val="C00000"/>
                          </a:solidFill>
                        </a:rPr>
                        <a:t>4</a:t>
                      </a:r>
                    </a:p>
                  </a:txBody>
                  <a:tcPr marL="121706" marR="121706" marT="60853" marB="6085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00FF">
                        <a:alpha val="53725"/>
                      </a:srgbClr>
                    </a:solidFill>
                  </a:tcPr>
                </a:tc>
                <a:extLst>
                  <a:ext uri="{0D108BD9-81ED-4DB2-BD59-A6C34878D82A}">
                    <a16:rowId xmlns:a16="http://schemas.microsoft.com/office/drawing/2014/main" val="10003"/>
                  </a:ext>
                </a:extLst>
              </a:tr>
            </a:tbl>
          </a:graphicData>
        </a:graphic>
      </p:graphicFrame>
      <p:sp>
        <p:nvSpPr>
          <p:cNvPr id="17" name="TextBox 16">
            <a:extLst>
              <a:ext uri="{FF2B5EF4-FFF2-40B4-BE49-F238E27FC236}">
                <a16:creationId xmlns:a16="http://schemas.microsoft.com/office/drawing/2014/main" id="{E5C49CCD-D39D-2775-7B35-A96D679F3707}"/>
              </a:ext>
            </a:extLst>
          </p:cNvPr>
          <p:cNvSpPr txBox="1"/>
          <p:nvPr/>
        </p:nvSpPr>
        <p:spPr>
          <a:xfrm>
            <a:off x="3942769" y="671298"/>
            <a:ext cx="4943372" cy="400110"/>
          </a:xfrm>
          <a:prstGeom prst="rect">
            <a:avLst/>
          </a:prstGeom>
          <a:noFill/>
        </p:spPr>
        <p:txBody>
          <a:bodyPr wrap="square" rtlCol="0">
            <a:spAutoFit/>
          </a:bodyPr>
          <a:lstStyle/>
          <a:p>
            <a:pPr algn="ctr"/>
            <a:r>
              <a:rPr lang="en-US" sz="2000" dirty="0" err="1"/>
              <a:t>MaxPool</a:t>
            </a:r>
            <a:r>
              <a:rPr lang="en-US" sz="2000" dirty="0"/>
              <a:t> with a 2×2 filter with stride of 2</a:t>
            </a:r>
          </a:p>
        </p:txBody>
      </p:sp>
      <p:sp>
        <p:nvSpPr>
          <p:cNvPr id="18" name="TextBox 17">
            <a:extLst>
              <a:ext uri="{FF2B5EF4-FFF2-40B4-BE49-F238E27FC236}">
                <a16:creationId xmlns:a16="http://schemas.microsoft.com/office/drawing/2014/main" id="{7BC9611F-B2F7-3E7A-2D05-4EF87FDCBCA0}"/>
              </a:ext>
            </a:extLst>
          </p:cNvPr>
          <p:cNvSpPr txBox="1"/>
          <p:nvPr/>
        </p:nvSpPr>
        <p:spPr>
          <a:xfrm>
            <a:off x="1460554" y="2928442"/>
            <a:ext cx="1612999" cy="369332"/>
          </a:xfrm>
          <a:prstGeom prst="rect">
            <a:avLst/>
          </a:prstGeom>
          <a:solidFill>
            <a:srgbClr val="F7615A"/>
          </a:solidFill>
        </p:spPr>
        <p:txBody>
          <a:bodyPr wrap="square" rtlCol="0">
            <a:spAutoFit/>
          </a:bodyPr>
          <a:lstStyle/>
          <a:p>
            <a:pPr algn="ctr"/>
            <a:r>
              <a:rPr lang="en-US" sz="1800" dirty="0">
                <a:solidFill>
                  <a:schemeClr val="bg1"/>
                </a:solidFill>
                <a:ea typeface="Garamond" charset="0"/>
                <a:cs typeface="Garamond" charset="0"/>
              </a:rPr>
              <a:t>Input Matrix</a:t>
            </a:r>
          </a:p>
        </p:txBody>
      </p:sp>
      <p:sp>
        <p:nvSpPr>
          <p:cNvPr id="19" name="TextBox 18">
            <a:extLst>
              <a:ext uri="{FF2B5EF4-FFF2-40B4-BE49-F238E27FC236}">
                <a16:creationId xmlns:a16="http://schemas.microsoft.com/office/drawing/2014/main" id="{B9332808-6251-5968-1FAB-471C80B9BB06}"/>
              </a:ext>
            </a:extLst>
          </p:cNvPr>
          <p:cNvSpPr txBox="1"/>
          <p:nvPr/>
        </p:nvSpPr>
        <p:spPr>
          <a:xfrm>
            <a:off x="5489669" y="2389098"/>
            <a:ext cx="1849572" cy="369332"/>
          </a:xfrm>
          <a:prstGeom prst="rect">
            <a:avLst/>
          </a:prstGeom>
          <a:solidFill>
            <a:srgbClr val="F7615A"/>
          </a:solidFill>
        </p:spPr>
        <p:txBody>
          <a:bodyPr wrap="square" rtlCol="0">
            <a:spAutoFit/>
          </a:bodyPr>
          <a:lstStyle/>
          <a:p>
            <a:pPr algn="ctr"/>
            <a:r>
              <a:rPr lang="en-US" sz="1800" dirty="0">
                <a:solidFill>
                  <a:schemeClr val="bg1"/>
                </a:solidFill>
                <a:ea typeface="Garamond" charset="0"/>
                <a:cs typeface="Garamond" charset="0"/>
              </a:rPr>
              <a:t>Output Matrix</a:t>
            </a:r>
          </a:p>
        </p:txBody>
      </p:sp>
      <p:graphicFrame>
        <p:nvGraphicFramePr>
          <p:cNvPr id="20" name="Table 19">
            <a:extLst>
              <a:ext uri="{FF2B5EF4-FFF2-40B4-BE49-F238E27FC236}">
                <a16:creationId xmlns:a16="http://schemas.microsoft.com/office/drawing/2014/main" id="{C332B8CF-25B4-0382-E814-4D265641F54C}"/>
              </a:ext>
            </a:extLst>
          </p:cNvPr>
          <p:cNvGraphicFramePr>
            <a:graphicFrameLocks noGrp="1"/>
          </p:cNvGraphicFramePr>
          <p:nvPr>
            <p:extLst>
              <p:ext uri="{D42A27DB-BD31-4B8C-83A1-F6EECF244321}">
                <p14:modId xmlns:p14="http://schemas.microsoft.com/office/powerpoint/2010/main" val="4250616339"/>
              </p:ext>
            </p:extLst>
          </p:nvPr>
        </p:nvGraphicFramePr>
        <p:xfrm>
          <a:off x="5547282" y="1200795"/>
          <a:ext cx="1622756" cy="1014222"/>
        </p:xfrm>
        <a:graphic>
          <a:graphicData uri="http://schemas.openxmlformats.org/drawingml/2006/table">
            <a:tbl>
              <a:tblPr firstRow="1" bandRow="1">
                <a:tableStyleId>{5C22544A-7EE6-4342-B048-85BDC9FD1C3A}</a:tableStyleId>
              </a:tblPr>
              <a:tblGrid>
                <a:gridCol w="811378">
                  <a:extLst>
                    <a:ext uri="{9D8B030D-6E8A-4147-A177-3AD203B41FA5}">
                      <a16:colId xmlns:a16="http://schemas.microsoft.com/office/drawing/2014/main" val="20000"/>
                    </a:ext>
                  </a:extLst>
                </a:gridCol>
                <a:gridCol w="811378">
                  <a:extLst>
                    <a:ext uri="{9D8B030D-6E8A-4147-A177-3AD203B41FA5}">
                      <a16:colId xmlns:a16="http://schemas.microsoft.com/office/drawing/2014/main" val="20001"/>
                    </a:ext>
                  </a:extLst>
                </a:gridCol>
              </a:tblGrid>
              <a:tr h="507111">
                <a:tc>
                  <a:txBody>
                    <a:bodyPr/>
                    <a:lstStyle/>
                    <a:p>
                      <a:pPr algn="ctr"/>
                      <a:r>
                        <a:rPr lang="en-US" sz="1500" b="0" dirty="0">
                          <a:solidFill>
                            <a:srgbClr val="C00000"/>
                          </a:solidFill>
                        </a:rPr>
                        <a:t>4</a:t>
                      </a:r>
                    </a:p>
                  </a:txBody>
                  <a:tcPr marL="121706" marR="121706" marT="60853" marB="6085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alpha val="52000"/>
                      </a:srgbClr>
                    </a:solidFill>
                  </a:tcPr>
                </a:tc>
                <a:tc>
                  <a:txBody>
                    <a:bodyPr/>
                    <a:lstStyle/>
                    <a:p>
                      <a:pPr algn="ctr"/>
                      <a:r>
                        <a:rPr lang="en-US" sz="1500" b="0" dirty="0">
                          <a:solidFill>
                            <a:srgbClr val="C00000"/>
                          </a:solidFill>
                        </a:rPr>
                        <a:t>5</a:t>
                      </a:r>
                    </a:p>
                  </a:txBody>
                  <a:tcPr marL="121706" marR="121706" marT="60853" marB="6085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75000"/>
                        <a:alpha val="53000"/>
                      </a:schemeClr>
                    </a:solidFill>
                  </a:tcPr>
                </a:tc>
                <a:extLst>
                  <a:ext uri="{0D108BD9-81ED-4DB2-BD59-A6C34878D82A}">
                    <a16:rowId xmlns:a16="http://schemas.microsoft.com/office/drawing/2014/main" val="10000"/>
                  </a:ext>
                </a:extLst>
              </a:tr>
              <a:tr h="507111">
                <a:tc>
                  <a:txBody>
                    <a:bodyPr/>
                    <a:lstStyle/>
                    <a:p>
                      <a:pPr algn="ctr"/>
                      <a:r>
                        <a:rPr lang="en-US" sz="1500" dirty="0">
                          <a:solidFill>
                            <a:srgbClr val="C00000"/>
                          </a:solidFill>
                        </a:rPr>
                        <a:t>3</a:t>
                      </a:r>
                    </a:p>
                  </a:txBody>
                  <a:tcPr marL="121706" marR="121706" marT="60853" marB="6085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8000">
                        <a:alpha val="53000"/>
                      </a:srgbClr>
                    </a:solidFill>
                  </a:tcPr>
                </a:tc>
                <a:tc>
                  <a:txBody>
                    <a:bodyPr/>
                    <a:lstStyle/>
                    <a:p>
                      <a:pPr algn="ctr"/>
                      <a:r>
                        <a:rPr lang="en-US" sz="1500" dirty="0">
                          <a:solidFill>
                            <a:srgbClr val="C00000"/>
                          </a:solidFill>
                        </a:rPr>
                        <a:t>4</a:t>
                      </a:r>
                    </a:p>
                  </a:txBody>
                  <a:tcPr marL="121706" marR="121706" marT="60853" marB="6085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00FF">
                        <a:alpha val="53000"/>
                      </a:srgbClr>
                    </a:solidFill>
                  </a:tcPr>
                </a:tc>
                <a:extLst>
                  <a:ext uri="{0D108BD9-81ED-4DB2-BD59-A6C34878D82A}">
                    <a16:rowId xmlns:a16="http://schemas.microsoft.com/office/drawing/2014/main" val="10001"/>
                  </a:ext>
                </a:extLst>
              </a:tr>
            </a:tbl>
          </a:graphicData>
        </a:graphic>
      </p:graphicFrame>
      <p:sp>
        <p:nvSpPr>
          <p:cNvPr id="21" name="TextBox 20">
            <a:extLst>
              <a:ext uri="{FF2B5EF4-FFF2-40B4-BE49-F238E27FC236}">
                <a16:creationId xmlns:a16="http://schemas.microsoft.com/office/drawing/2014/main" id="{F7B40EFB-3C33-5EDF-B1D5-9487C67CE4EF}"/>
              </a:ext>
            </a:extLst>
          </p:cNvPr>
          <p:cNvSpPr txBox="1"/>
          <p:nvPr/>
        </p:nvSpPr>
        <p:spPr>
          <a:xfrm>
            <a:off x="644297" y="3382033"/>
            <a:ext cx="3245512" cy="923330"/>
          </a:xfrm>
          <a:prstGeom prst="rect">
            <a:avLst/>
          </a:prstGeom>
          <a:noFill/>
        </p:spPr>
        <p:txBody>
          <a:bodyPr wrap="square" rtlCol="0">
            <a:spAutoFit/>
          </a:bodyPr>
          <a:lstStyle/>
          <a:p>
            <a:r>
              <a:rPr lang="en-US" sz="1800" b="1" dirty="0"/>
              <a:t>Output from layer N</a:t>
            </a:r>
          </a:p>
          <a:p>
            <a:r>
              <a:rPr lang="en-US" sz="1800" dirty="0"/>
              <a:t>Each square represents a neuron and its output.</a:t>
            </a:r>
          </a:p>
        </p:txBody>
      </p:sp>
      <p:sp>
        <p:nvSpPr>
          <p:cNvPr id="22" name="TextBox 21">
            <a:extLst>
              <a:ext uri="{FF2B5EF4-FFF2-40B4-BE49-F238E27FC236}">
                <a16:creationId xmlns:a16="http://schemas.microsoft.com/office/drawing/2014/main" id="{CCD95315-5ACC-5CCF-517E-119840D93705}"/>
              </a:ext>
            </a:extLst>
          </p:cNvPr>
          <p:cNvSpPr txBox="1"/>
          <p:nvPr/>
        </p:nvSpPr>
        <p:spPr>
          <a:xfrm>
            <a:off x="4778685" y="2930220"/>
            <a:ext cx="4174481" cy="1200329"/>
          </a:xfrm>
          <a:prstGeom prst="rect">
            <a:avLst/>
          </a:prstGeom>
          <a:noFill/>
        </p:spPr>
        <p:txBody>
          <a:bodyPr wrap="square" rtlCol="0">
            <a:spAutoFit/>
          </a:bodyPr>
          <a:lstStyle/>
          <a:p>
            <a:r>
              <a:rPr lang="en-US" sz="1800" b="1" dirty="0"/>
              <a:t>Input to next step</a:t>
            </a:r>
          </a:p>
          <a:p>
            <a:r>
              <a:rPr lang="en-US" sz="1800" b="1" dirty="0">
                <a:solidFill>
                  <a:srgbClr val="FF0000"/>
                </a:solidFill>
              </a:rPr>
              <a:t>Warning!!! </a:t>
            </a:r>
            <a:r>
              <a:rPr lang="en-US" sz="1800" dirty="0"/>
              <a:t>Now each square is a number but NOT input to a node activation function.  </a:t>
            </a:r>
          </a:p>
        </p:txBody>
      </p:sp>
      <p:sp>
        <p:nvSpPr>
          <p:cNvPr id="9" name="TextBox 8">
            <a:extLst>
              <a:ext uri="{FF2B5EF4-FFF2-40B4-BE49-F238E27FC236}">
                <a16:creationId xmlns:a16="http://schemas.microsoft.com/office/drawing/2014/main" id="{F7528163-F15C-6AF2-7834-65091D90DFE3}"/>
              </a:ext>
            </a:extLst>
          </p:cNvPr>
          <p:cNvSpPr txBox="1"/>
          <p:nvPr/>
        </p:nvSpPr>
        <p:spPr>
          <a:xfrm>
            <a:off x="488939" y="4437576"/>
            <a:ext cx="8274648" cy="646331"/>
          </a:xfrm>
          <a:prstGeom prst="rect">
            <a:avLst/>
          </a:prstGeom>
          <a:noFill/>
        </p:spPr>
        <p:txBody>
          <a:bodyPr wrap="square">
            <a:spAutoFit/>
          </a:bodyPr>
          <a:lstStyle/>
          <a:p>
            <a:r>
              <a:rPr lang="en-US" sz="1800" dirty="0"/>
              <a:t>The Pooling just gives a new set of numbers which can then be used as input to a convolution, flattened, or something else, but is not input into an activation function..</a:t>
            </a:r>
          </a:p>
        </p:txBody>
      </p:sp>
    </p:spTree>
    <p:extLst>
      <p:ext uri="{BB962C8B-B14F-4D97-AF65-F5344CB8AC3E}">
        <p14:creationId xmlns:p14="http://schemas.microsoft.com/office/powerpoint/2010/main" val="118645936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5C0402-E4DE-EE6A-B326-A46D7E690DB7}"/>
              </a:ext>
            </a:extLst>
          </p:cNvPr>
          <p:cNvSpPr>
            <a:spLocks noGrp="1"/>
          </p:cNvSpPr>
          <p:nvPr>
            <p:ph type="title"/>
          </p:nvPr>
        </p:nvSpPr>
        <p:spPr/>
        <p:txBody>
          <a:bodyPr/>
          <a:lstStyle/>
          <a:p>
            <a:r>
              <a:rPr lang="en-US" dirty="0">
                <a:solidFill>
                  <a:schemeClr val="tx1"/>
                </a:solidFill>
              </a:rPr>
              <a:t>Introduction to CNN Notation</a:t>
            </a:r>
          </a:p>
        </p:txBody>
      </p:sp>
      <p:sp>
        <p:nvSpPr>
          <p:cNvPr id="3" name="Rectangle 2">
            <a:extLst>
              <a:ext uri="{FF2B5EF4-FFF2-40B4-BE49-F238E27FC236}">
                <a16:creationId xmlns:a16="http://schemas.microsoft.com/office/drawing/2014/main" id="{887E5BE6-C979-3B30-314A-D52296394FC7}"/>
              </a:ext>
            </a:extLst>
          </p:cNvPr>
          <p:cNvSpPr/>
          <p:nvPr/>
        </p:nvSpPr>
        <p:spPr>
          <a:xfrm>
            <a:off x="170867" y="1653090"/>
            <a:ext cx="910000" cy="91000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6" name="Group 25">
            <a:extLst>
              <a:ext uri="{FF2B5EF4-FFF2-40B4-BE49-F238E27FC236}">
                <a16:creationId xmlns:a16="http://schemas.microsoft.com/office/drawing/2014/main" id="{E96A5AFD-DC68-5369-2B65-DB00500EAE20}"/>
              </a:ext>
            </a:extLst>
          </p:cNvPr>
          <p:cNvGrpSpPr/>
          <p:nvPr/>
        </p:nvGrpSpPr>
        <p:grpSpPr>
          <a:xfrm>
            <a:off x="1477405" y="1562924"/>
            <a:ext cx="1018927" cy="1090333"/>
            <a:chOff x="1572156" y="1812649"/>
            <a:chExt cx="1018927" cy="1090333"/>
          </a:xfrm>
        </p:grpSpPr>
        <p:sp>
          <p:nvSpPr>
            <p:cNvPr id="4" name="Rectangle 3">
              <a:extLst>
                <a:ext uri="{FF2B5EF4-FFF2-40B4-BE49-F238E27FC236}">
                  <a16:creationId xmlns:a16="http://schemas.microsoft.com/office/drawing/2014/main" id="{73EC3D07-14CE-3CD5-927C-454074FB2C4D}"/>
                </a:ext>
              </a:extLst>
            </p:cNvPr>
            <p:cNvSpPr/>
            <p:nvPr/>
          </p:nvSpPr>
          <p:spPr>
            <a:xfrm>
              <a:off x="1572156" y="1812649"/>
              <a:ext cx="790576" cy="790576"/>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6" name="Rectangle 5">
              <a:extLst>
                <a:ext uri="{FF2B5EF4-FFF2-40B4-BE49-F238E27FC236}">
                  <a16:creationId xmlns:a16="http://schemas.microsoft.com/office/drawing/2014/main" id="{EEB2A7DF-0702-55F6-2892-64C4BFE0E2D4}"/>
                </a:ext>
              </a:extLst>
            </p:cNvPr>
            <p:cNvSpPr/>
            <p:nvPr/>
          </p:nvSpPr>
          <p:spPr>
            <a:xfrm>
              <a:off x="1682495" y="1957558"/>
              <a:ext cx="790576" cy="790576"/>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7" name="Rectangle 6">
              <a:extLst>
                <a:ext uri="{FF2B5EF4-FFF2-40B4-BE49-F238E27FC236}">
                  <a16:creationId xmlns:a16="http://schemas.microsoft.com/office/drawing/2014/main" id="{76F3CF4A-A223-7E44-5B86-0A787C80FDFF}"/>
                </a:ext>
              </a:extLst>
            </p:cNvPr>
            <p:cNvSpPr/>
            <p:nvPr/>
          </p:nvSpPr>
          <p:spPr>
            <a:xfrm>
              <a:off x="1800507" y="2112406"/>
              <a:ext cx="790576" cy="790576"/>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Input Data</a:t>
              </a:r>
            </a:p>
          </p:txBody>
        </p:sp>
      </p:grpSp>
      <p:sp>
        <p:nvSpPr>
          <p:cNvPr id="13" name="TextBox 12">
            <a:extLst>
              <a:ext uri="{FF2B5EF4-FFF2-40B4-BE49-F238E27FC236}">
                <a16:creationId xmlns:a16="http://schemas.microsoft.com/office/drawing/2014/main" id="{A5536E95-9C52-4D02-AC78-2E2041A037D3}"/>
              </a:ext>
            </a:extLst>
          </p:cNvPr>
          <p:cNvSpPr txBox="1"/>
          <p:nvPr/>
        </p:nvSpPr>
        <p:spPr>
          <a:xfrm>
            <a:off x="982060" y="647589"/>
            <a:ext cx="1463253" cy="738664"/>
          </a:xfrm>
          <a:prstGeom prst="rect">
            <a:avLst/>
          </a:prstGeom>
          <a:noFill/>
        </p:spPr>
        <p:txBody>
          <a:bodyPr wrap="square" rtlCol="0">
            <a:spAutoFit/>
          </a:bodyPr>
          <a:lstStyle/>
          <a:p>
            <a:r>
              <a:rPr lang="en-US" sz="1400" dirty="0"/>
              <a:t>3 3x3 filters, stride 1, produce 29x29x3 volume of data</a:t>
            </a:r>
          </a:p>
        </p:txBody>
      </p:sp>
      <p:sp>
        <p:nvSpPr>
          <p:cNvPr id="14" name="TextBox 13">
            <a:extLst>
              <a:ext uri="{FF2B5EF4-FFF2-40B4-BE49-F238E27FC236}">
                <a16:creationId xmlns:a16="http://schemas.microsoft.com/office/drawing/2014/main" id="{D3D2A04E-7C76-1D6F-268F-5692A11F750B}"/>
              </a:ext>
            </a:extLst>
          </p:cNvPr>
          <p:cNvSpPr txBox="1"/>
          <p:nvPr/>
        </p:nvSpPr>
        <p:spPr>
          <a:xfrm>
            <a:off x="2517802" y="647589"/>
            <a:ext cx="1139752" cy="738664"/>
          </a:xfrm>
          <a:prstGeom prst="rect">
            <a:avLst/>
          </a:prstGeom>
          <a:noFill/>
        </p:spPr>
        <p:txBody>
          <a:bodyPr wrap="square" rtlCol="0">
            <a:spAutoFit/>
          </a:bodyPr>
          <a:lstStyle/>
          <a:p>
            <a:r>
              <a:rPr lang="en-US" sz="1400" dirty="0"/>
              <a:t>Data fed into 29x29x3 set of NN nodes</a:t>
            </a:r>
          </a:p>
        </p:txBody>
      </p:sp>
      <p:sp>
        <p:nvSpPr>
          <p:cNvPr id="23" name="Right Arrow 22">
            <a:extLst>
              <a:ext uri="{FF2B5EF4-FFF2-40B4-BE49-F238E27FC236}">
                <a16:creationId xmlns:a16="http://schemas.microsoft.com/office/drawing/2014/main" id="{EF4C4095-A703-3DE3-99D0-A6C2E04C04A6}"/>
              </a:ext>
            </a:extLst>
          </p:cNvPr>
          <p:cNvSpPr/>
          <p:nvPr/>
        </p:nvSpPr>
        <p:spPr>
          <a:xfrm>
            <a:off x="1108779" y="1930409"/>
            <a:ext cx="340714" cy="355362"/>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ight Arrow 24">
            <a:extLst>
              <a:ext uri="{FF2B5EF4-FFF2-40B4-BE49-F238E27FC236}">
                <a16:creationId xmlns:a16="http://schemas.microsoft.com/office/drawing/2014/main" id="{211D753E-D036-8A18-D11C-59256E700953}"/>
              </a:ext>
            </a:extLst>
          </p:cNvPr>
          <p:cNvSpPr/>
          <p:nvPr/>
        </p:nvSpPr>
        <p:spPr>
          <a:xfrm>
            <a:off x="2524244" y="1930409"/>
            <a:ext cx="340714" cy="355362"/>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7" name="Group 26">
            <a:extLst>
              <a:ext uri="{FF2B5EF4-FFF2-40B4-BE49-F238E27FC236}">
                <a16:creationId xmlns:a16="http://schemas.microsoft.com/office/drawing/2014/main" id="{80D7C4A4-D586-1321-318F-8B697E1F3F5C}"/>
              </a:ext>
            </a:extLst>
          </p:cNvPr>
          <p:cNvGrpSpPr/>
          <p:nvPr/>
        </p:nvGrpSpPr>
        <p:grpSpPr>
          <a:xfrm>
            <a:off x="2892870" y="1562924"/>
            <a:ext cx="1018927" cy="1090333"/>
            <a:chOff x="1572156" y="1812649"/>
            <a:chExt cx="1018927" cy="1090333"/>
          </a:xfrm>
        </p:grpSpPr>
        <p:sp>
          <p:nvSpPr>
            <p:cNvPr id="28" name="Rectangle 27">
              <a:extLst>
                <a:ext uri="{FF2B5EF4-FFF2-40B4-BE49-F238E27FC236}">
                  <a16:creationId xmlns:a16="http://schemas.microsoft.com/office/drawing/2014/main" id="{37DAF125-47A0-B19C-6F77-D55D81163DD4}"/>
                </a:ext>
              </a:extLst>
            </p:cNvPr>
            <p:cNvSpPr/>
            <p:nvPr/>
          </p:nvSpPr>
          <p:spPr>
            <a:xfrm>
              <a:off x="1572156" y="1812649"/>
              <a:ext cx="790576" cy="790576"/>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5C6D0145-9B19-37C8-9237-747A4D3B4702}"/>
                </a:ext>
              </a:extLst>
            </p:cNvPr>
            <p:cNvSpPr/>
            <p:nvPr/>
          </p:nvSpPr>
          <p:spPr>
            <a:xfrm>
              <a:off x="1682495" y="1957558"/>
              <a:ext cx="790576" cy="790576"/>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8941E3AE-B726-6CB2-8963-312C44BB755F}"/>
                </a:ext>
              </a:extLst>
            </p:cNvPr>
            <p:cNvSpPr/>
            <p:nvPr/>
          </p:nvSpPr>
          <p:spPr>
            <a:xfrm>
              <a:off x="1800507" y="2112406"/>
              <a:ext cx="790576" cy="790576"/>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Nodes</a:t>
              </a:r>
            </a:p>
          </p:txBody>
        </p:sp>
      </p:grpSp>
      <p:grpSp>
        <p:nvGrpSpPr>
          <p:cNvPr id="31" name="Group 30">
            <a:extLst>
              <a:ext uri="{FF2B5EF4-FFF2-40B4-BE49-F238E27FC236}">
                <a16:creationId xmlns:a16="http://schemas.microsoft.com/office/drawing/2014/main" id="{5378B830-2C7E-215B-6A05-1280EFC016A7}"/>
              </a:ext>
            </a:extLst>
          </p:cNvPr>
          <p:cNvGrpSpPr/>
          <p:nvPr/>
        </p:nvGrpSpPr>
        <p:grpSpPr>
          <a:xfrm>
            <a:off x="4308336" y="1562924"/>
            <a:ext cx="1018927" cy="1090333"/>
            <a:chOff x="1572156" y="1812649"/>
            <a:chExt cx="1018927" cy="1090333"/>
          </a:xfrm>
        </p:grpSpPr>
        <p:sp>
          <p:nvSpPr>
            <p:cNvPr id="32" name="Rectangle 31">
              <a:extLst>
                <a:ext uri="{FF2B5EF4-FFF2-40B4-BE49-F238E27FC236}">
                  <a16:creationId xmlns:a16="http://schemas.microsoft.com/office/drawing/2014/main" id="{BDE00267-4650-3B55-FCE6-31E98DC037D3}"/>
                </a:ext>
              </a:extLst>
            </p:cNvPr>
            <p:cNvSpPr/>
            <p:nvPr/>
          </p:nvSpPr>
          <p:spPr>
            <a:xfrm>
              <a:off x="1572156" y="1812649"/>
              <a:ext cx="790576" cy="790576"/>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3" name="Rectangle 32">
              <a:extLst>
                <a:ext uri="{FF2B5EF4-FFF2-40B4-BE49-F238E27FC236}">
                  <a16:creationId xmlns:a16="http://schemas.microsoft.com/office/drawing/2014/main" id="{9C25D6F5-E4D8-AEDB-249E-157CE70C139B}"/>
                </a:ext>
              </a:extLst>
            </p:cNvPr>
            <p:cNvSpPr/>
            <p:nvPr/>
          </p:nvSpPr>
          <p:spPr>
            <a:xfrm>
              <a:off x="1682495" y="1957558"/>
              <a:ext cx="790576" cy="790576"/>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4" name="Rectangle 33">
              <a:extLst>
                <a:ext uri="{FF2B5EF4-FFF2-40B4-BE49-F238E27FC236}">
                  <a16:creationId xmlns:a16="http://schemas.microsoft.com/office/drawing/2014/main" id="{C67B6A31-A2D4-56E8-E5E0-4D6986B9B9D5}"/>
                </a:ext>
              </a:extLst>
            </p:cNvPr>
            <p:cNvSpPr/>
            <p:nvPr/>
          </p:nvSpPr>
          <p:spPr>
            <a:xfrm>
              <a:off x="1800507" y="2112406"/>
              <a:ext cx="790576" cy="790576"/>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Output Data</a:t>
              </a:r>
            </a:p>
          </p:txBody>
        </p:sp>
      </p:grpSp>
      <p:sp>
        <p:nvSpPr>
          <p:cNvPr id="35" name="Right Arrow 34">
            <a:extLst>
              <a:ext uri="{FF2B5EF4-FFF2-40B4-BE49-F238E27FC236}">
                <a16:creationId xmlns:a16="http://schemas.microsoft.com/office/drawing/2014/main" id="{97EE72C7-D09A-49BC-CC58-252E7B779DF0}"/>
              </a:ext>
            </a:extLst>
          </p:cNvPr>
          <p:cNvSpPr/>
          <p:nvPr/>
        </p:nvSpPr>
        <p:spPr>
          <a:xfrm>
            <a:off x="3939709" y="1930409"/>
            <a:ext cx="340714" cy="355362"/>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TextBox 35">
            <a:extLst>
              <a:ext uri="{FF2B5EF4-FFF2-40B4-BE49-F238E27FC236}">
                <a16:creationId xmlns:a16="http://schemas.microsoft.com/office/drawing/2014/main" id="{0C754F8B-BF75-00C8-BDAC-A091D44E7B36}"/>
              </a:ext>
            </a:extLst>
          </p:cNvPr>
          <p:cNvSpPr txBox="1"/>
          <p:nvPr/>
        </p:nvSpPr>
        <p:spPr>
          <a:xfrm>
            <a:off x="3881980" y="647589"/>
            <a:ext cx="1139752" cy="954107"/>
          </a:xfrm>
          <a:prstGeom prst="rect">
            <a:avLst/>
          </a:prstGeom>
          <a:noFill/>
        </p:spPr>
        <p:txBody>
          <a:bodyPr wrap="square" rtlCol="0">
            <a:spAutoFit/>
          </a:bodyPr>
          <a:lstStyle/>
          <a:p>
            <a:r>
              <a:rPr lang="en-US" sz="1400" dirty="0"/>
              <a:t>Output is 29x29x3 volume of data</a:t>
            </a:r>
          </a:p>
        </p:txBody>
      </p:sp>
      <p:sp>
        <p:nvSpPr>
          <p:cNvPr id="37" name="TextBox 36">
            <a:extLst>
              <a:ext uri="{FF2B5EF4-FFF2-40B4-BE49-F238E27FC236}">
                <a16:creationId xmlns:a16="http://schemas.microsoft.com/office/drawing/2014/main" id="{25C70FFE-4D70-E559-4E3A-F5519EC817A0}"/>
              </a:ext>
            </a:extLst>
          </p:cNvPr>
          <p:cNvSpPr txBox="1"/>
          <p:nvPr/>
        </p:nvSpPr>
        <p:spPr>
          <a:xfrm>
            <a:off x="5246158" y="647589"/>
            <a:ext cx="1512743" cy="954107"/>
          </a:xfrm>
          <a:prstGeom prst="rect">
            <a:avLst/>
          </a:prstGeom>
          <a:noFill/>
        </p:spPr>
        <p:txBody>
          <a:bodyPr wrap="square" rtlCol="0">
            <a:spAutoFit/>
          </a:bodyPr>
          <a:lstStyle/>
          <a:p>
            <a:r>
              <a:rPr lang="en-US" sz="1400" dirty="0"/>
              <a:t>2x2 Max Pool, stride 2, produces 14x14x3 volume of data</a:t>
            </a:r>
          </a:p>
        </p:txBody>
      </p:sp>
      <p:sp>
        <p:nvSpPr>
          <p:cNvPr id="38" name="Right Arrow 37">
            <a:extLst>
              <a:ext uri="{FF2B5EF4-FFF2-40B4-BE49-F238E27FC236}">
                <a16:creationId xmlns:a16="http://schemas.microsoft.com/office/drawing/2014/main" id="{5CFB669C-B638-B9FB-7417-54F3EA73B095}"/>
              </a:ext>
            </a:extLst>
          </p:cNvPr>
          <p:cNvSpPr/>
          <p:nvPr/>
        </p:nvSpPr>
        <p:spPr>
          <a:xfrm>
            <a:off x="5363769" y="1902607"/>
            <a:ext cx="340714" cy="355362"/>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9" name="Group 38">
            <a:extLst>
              <a:ext uri="{FF2B5EF4-FFF2-40B4-BE49-F238E27FC236}">
                <a16:creationId xmlns:a16="http://schemas.microsoft.com/office/drawing/2014/main" id="{13801F39-FD9F-8D68-2969-25D82F9C6537}"/>
              </a:ext>
            </a:extLst>
          </p:cNvPr>
          <p:cNvGrpSpPr/>
          <p:nvPr/>
        </p:nvGrpSpPr>
        <p:grpSpPr>
          <a:xfrm>
            <a:off x="5733774" y="1790446"/>
            <a:ext cx="632674" cy="677012"/>
            <a:chOff x="1572156" y="1812649"/>
            <a:chExt cx="1018927" cy="1090333"/>
          </a:xfrm>
        </p:grpSpPr>
        <p:sp>
          <p:nvSpPr>
            <p:cNvPr id="40" name="Rectangle 39">
              <a:extLst>
                <a:ext uri="{FF2B5EF4-FFF2-40B4-BE49-F238E27FC236}">
                  <a16:creationId xmlns:a16="http://schemas.microsoft.com/office/drawing/2014/main" id="{915A4564-80BC-699C-D910-5E9777ED7BA5}"/>
                </a:ext>
              </a:extLst>
            </p:cNvPr>
            <p:cNvSpPr/>
            <p:nvPr/>
          </p:nvSpPr>
          <p:spPr>
            <a:xfrm>
              <a:off x="1572156" y="1812649"/>
              <a:ext cx="790576" cy="790576"/>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Rectangle 40">
              <a:extLst>
                <a:ext uri="{FF2B5EF4-FFF2-40B4-BE49-F238E27FC236}">
                  <a16:creationId xmlns:a16="http://schemas.microsoft.com/office/drawing/2014/main" id="{1E54C7A2-9C08-1D85-F426-38CF49D69AAF}"/>
                </a:ext>
              </a:extLst>
            </p:cNvPr>
            <p:cNvSpPr/>
            <p:nvPr/>
          </p:nvSpPr>
          <p:spPr>
            <a:xfrm>
              <a:off x="1682495" y="1957558"/>
              <a:ext cx="790576" cy="790576"/>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Rectangle 41">
              <a:extLst>
                <a:ext uri="{FF2B5EF4-FFF2-40B4-BE49-F238E27FC236}">
                  <a16:creationId xmlns:a16="http://schemas.microsoft.com/office/drawing/2014/main" id="{00E2BA8B-DE43-2FCE-061C-C55A09926948}"/>
                </a:ext>
              </a:extLst>
            </p:cNvPr>
            <p:cNvSpPr/>
            <p:nvPr/>
          </p:nvSpPr>
          <p:spPr>
            <a:xfrm>
              <a:off x="1800507" y="2112406"/>
              <a:ext cx="790576" cy="790576"/>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p:nvSpPr>
          <p:cNvPr id="44" name="TextBox 43">
            <a:extLst>
              <a:ext uri="{FF2B5EF4-FFF2-40B4-BE49-F238E27FC236}">
                <a16:creationId xmlns:a16="http://schemas.microsoft.com/office/drawing/2014/main" id="{F74BDA1B-1A7C-CF8F-727D-960DEFE948D8}"/>
              </a:ext>
            </a:extLst>
          </p:cNvPr>
          <p:cNvSpPr txBox="1"/>
          <p:nvPr/>
        </p:nvSpPr>
        <p:spPr>
          <a:xfrm>
            <a:off x="5597694" y="2035889"/>
            <a:ext cx="1223442" cy="307777"/>
          </a:xfrm>
          <a:prstGeom prst="rect">
            <a:avLst/>
          </a:prstGeom>
          <a:noFill/>
        </p:spPr>
        <p:txBody>
          <a:bodyPr wrap="square">
            <a:spAutoFit/>
          </a:bodyPr>
          <a:lstStyle/>
          <a:p>
            <a:pPr algn="ctr"/>
            <a:r>
              <a:rPr lang="en-US" sz="1400" dirty="0">
                <a:solidFill>
                  <a:schemeClr val="tx1"/>
                </a:solidFill>
              </a:rPr>
              <a:t>Output Data</a:t>
            </a:r>
          </a:p>
        </p:txBody>
      </p:sp>
      <p:sp>
        <p:nvSpPr>
          <p:cNvPr id="45" name="Right Arrow 44">
            <a:extLst>
              <a:ext uri="{FF2B5EF4-FFF2-40B4-BE49-F238E27FC236}">
                <a16:creationId xmlns:a16="http://schemas.microsoft.com/office/drawing/2014/main" id="{E50FB46E-92B3-3912-DE2C-4D1B84FFE2D8}"/>
              </a:ext>
            </a:extLst>
          </p:cNvPr>
          <p:cNvSpPr/>
          <p:nvPr/>
        </p:nvSpPr>
        <p:spPr>
          <a:xfrm>
            <a:off x="6420077" y="1894437"/>
            <a:ext cx="340714" cy="355362"/>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TextBox 45">
            <a:extLst>
              <a:ext uri="{FF2B5EF4-FFF2-40B4-BE49-F238E27FC236}">
                <a16:creationId xmlns:a16="http://schemas.microsoft.com/office/drawing/2014/main" id="{EE1F758F-9340-365A-1E6C-3089195C98B3}"/>
              </a:ext>
            </a:extLst>
          </p:cNvPr>
          <p:cNvSpPr txBox="1"/>
          <p:nvPr/>
        </p:nvSpPr>
        <p:spPr>
          <a:xfrm>
            <a:off x="-62722" y="648831"/>
            <a:ext cx="843355" cy="954107"/>
          </a:xfrm>
          <a:prstGeom prst="rect">
            <a:avLst/>
          </a:prstGeom>
          <a:noFill/>
        </p:spPr>
        <p:txBody>
          <a:bodyPr wrap="square" rtlCol="0">
            <a:spAutoFit/>
          </a:bodyPr>
          <a:lstStyle/>
          <a:p>
            <a:r>
              <a:rPr lang="en-US" sz="1400" dirty="0"/>
              <a:t>Input is 32x32x1 volume of data</a:t>
            </a:r>
          </a:p>
        </p:txBody>
      </p:sp>
      <p:sp>
        <p:nvSpPr>
          <p:cNvPr id="55" name="TextBox 54">
            <a:extLst>
              <a:ext uri="{FF2B5EF4-FFF2-40B4-BE49-F238E27FC236}">
                <a16:creationId xmlns:a16="http://schemas.microsoft.com/office/drawing/2014/main" id="{5AF8E04A-F481-2BED-DF2F-192D2A908ED8}"/>
              </a:ext>
            </a:extLst>
          </p:cNvPr>
          <p:cNvSpPr txBox="1"/>
          <p:nvPr/>
        </p:nvSpPr>
        <p:spPr>
          <a:xfrm>
            <a:off x="6822016" y="1707034"/>
            <a:ext cx="622765" cy="523220"/>
          </a:xfrm>
          <a:prstGeom prst="rect">
            <a:avLst/>
          </a:prstGeom>
          <a:noFill/>
        </p:spPr>
        <p:txBody>
          <a:bodyPr wrap="square" rtlCol="0">
            <a:spAutoFit/>
          </a:bodyPr>
          <a:lstStyle/>
          <a:p>
            <a:r>
              <a:rPr lang="en-US" sz="2800" dirty="0"/>
              <a:t>. . .</a:t>
            </a:r>
          </a:p>
        </p:txBody>
      </p:sp>
      <p:sp>
        <p:nvSpPr>
          <p:cNvPr id="12" name="TextBox 11">
            <a:extLst>
              <a:ext uri="{FF2B5EF4-FFF2-40B4-BE49-F238E27FC236}">
                <a16:creationId xmlns:a16="http://schemas.microsoft.com/office/drawing/2014/main" id="{2C8D1000-DACE-92EB-7D12-292BCEF2EC29}"/>
              </a:ext>
            </a:extLst>
          </p:cNvPr>
          <p:cNvSpPr txBox="1"/>
          <p:nvPr/>
        </p:nvSpPr>
        <p:spPr>
          <a:xfrm>
            <a:off x="6758901" y="2429209"/>
            <a:ext cx="2347095" cy="923330"/>
          </a:xfrm>
          <a:prstGeom prst="rect">
            <a:avLst/>
          </a:prstGeom>
          <a:noFill/>
        </p:spPr>
        <p:txBody>
          <a:bodyPr wrap="square" rtlCol="0">
            <a:spAutoFit/>
          </a:bodyPr>
          <a:lstStyle/>
          <a:p>
            <a:r>
              <a:rPr lang="en-US" sz="1800" dirty="0"/>
              <a:t>Collapse input, nodes, output to one picture for simplicity</a:t>
            </a:r>
          </a:p>
        </p:txBody>
      </p:sp>
      <p:sp>
        <p:nvSpPr>
          <p:cNvPr id="15" name="Rectangle 14">
            <a:extLst>
              <a:ext uri="{FF2B5EF4-FFF2-40B4-BE49-F238E27FC236}">
                <a16:creationId xmlns:a16="http://schemas.microsoft.com/office/drawing/2014/main" id="{63274963-7CD7-B927-D4FA-F4400A8E887F}"/>
              </a:ext>
            </a:extLst>
          </p:cNvPr>
          <p:cNvSpPr/>
          <p:nvPr/>
        </p:nvSpPr>
        <p:spPr>
          <a:xfrm>
            <a:off x="170867" y="4037430"/>
            <a:ext cx="910000" cy="91000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 name="Group 15">
            <a:extLst>
              <a:ext uri="{FF2B5EF4-FFF2-40B4-BE49-F238E27FC236}">
                <a16:creationId xmlns:a16="http://schemas.microsoft.com/office/drawing/2014/main" id="{C2071FA7-F907-8BAA-6972-0BF3F262FEF0}"/>
              </a:ext>
            </a:extLst>
          </p:cNvPr>
          <p:cNvGrpSpPr/>
          <p:nvPr/>
        </p:nvGrpSpPr>
        <p:grpSpPr>
          <a:xfrm>
            <a:off x="3098105" y="3947264"/>
            <a:ext cx="1018927" cy="1090333"/>
            <a:chOff x="1572156" y="1812649"/>
            <a:chExt cx="1018927" cy="1090333"/>
          </a:xfrm>
        </p:grpSpPr>
        <p:sp>
          <p:nvSpPr>
            <p:cNvPr id="17" name="Rectangle 16">
              <a:extLst>
                <a:ext uri="{FF2B5EF4-FFF2-40B4-BE49-F238E27FC236}">
                  <a16:creationId xmlns:a16="http://schemas.microsoft.com/office/drawing/2014/main" id="{C5353726-130D-AB6E-F67C-196A3BED7E9A}"/>
                </a:ext>
              </a:extLst>
            </p:cNvPr>
            <p:cNvSpPr/>
            <p:nvPr/>
          </p:nvSpPr>
          <p:spPr>
            <a:xfrm>
              <a:off x="1572156" y="1812649"/>
              <a:ext cx="790576" cy="790576"/>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8" name="Rectangle 17">
              <a:extLst>
                <a:ext uri="{FF2B5EF4-FFF2-40B4-BE49-F238E27FC236}">
                  <a16:creationId xmlns:a16="http://schemas.microsoft.com/office/drawing/2014/main" id="{9050AE14-7AC8-4BE7-AE5E-B200363F9262}"/>
                </a:ext>
              </a:extLst>
            </p:cNvPr>
            <p:cNvSpPr/>
            <p:nvPr/>
          </p:nvSpPr>
          <p:spPr>
            <a:xfrm>
              <a:off x="1682495" y="1957558"/>
              <a:ext cx="790576" cy="790576"/>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9" name="Rectangle 18">
              <a:extLst>
                <a:ext uri="{FF2B5EF4-FFF2-40B4-BE49-F238E27FC236}">
                  <a16:creationId xmlns:a16="http://schemas.microsoft.com/office/drawing/2014/main" id="{DB78B5DC-1D66-B61E-3D0C-F6F8FB438312}"/>
                </a:ext>
              </a:extLst>
            </p:cNvPr>
            <p:cNvSpPr/>
            <p:nvPr/>
          </p:nvSpPr>
          <p:spPr>
            <a:xfrm>
              <a:off x="1800507" y="2112406"/>
              <a:ext cx="790576" cy="790576"/>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Input Data</a:t>
              </a:r>
            </a:p>
          </p:txBody>
        </p:sp>
      </p:grpSp>
      <p:sp>
        <p:nvSpPr>
          <p:cNvPr id="20" name="TextBox 19">
            <a:extLst>
              <a:ext uri="{FF2B5EF4-FFF2-40B4-BE49-F238E27FC236}">
                <a16:creationId xmlns:a16="http://schemas.microsoft.com/office/drawing/2014/main" id="{5185C993-8E81-9FA2-1418-2D4A5671D01C}"/>
              </a:ext>
            </a:extLst>
          </p:cNvPr>
          <p:cNvSpPr txBox="1"/>
          <p:nvPr/>
        </p:nvSpPr>
        <p:spPr>
          <a:xfrm>
            <a:off x="2602760" y="3384916"/>
            <a:ext cx="1463253" cy="523220"/>
          </a:xfrm>
          <a:prstGeom prst="rect">
            <a:avLst/>
          </a:prstGeom>
          <a:noFill/>
        </p:spPr>
        <p:txBody>
          <a:bodyPr wrap="square" rtlCol="0">
            <a:spAutoFit/>
          </a:bodyPr>
          <a:lstStyle/>
          <a:p>
            <a:r>
              <a:rPr lang="en-US" sz="1400" dirty="0"/>
              <a:t>Convolution, stride 1, 29x29x3</a:t>
            </a:r>
          </a:p>
        </p:txBody>
      </p:sp>
      <p:sp>
        <p:nvSpPr>
          <p:cNvPr id="22" name="Right Arrow 21">
            <a:extLst>
              <a:ext uri="{FF2B5EF4-FFF2-40B4-BE49-F238E27FC236}">
                <a16:creationId xmlns:a16="http://schemas.microsoft.com/office/drawing/2014/main" id="{6CC9572B-E2AC-433E-C5F7-B78AEE996A82}"/>
              </a:ext>
            </a:extLst>
          </p:cNvPr>
          <p:cNvSpPr/>
          <p:nvPr/>
        </p:nvSpPr>
        <p:spPr>
          <a:xfrm>
            <a:off x="1108779" y="4314749"/>
            <a:ext cx="340714" cy="355362"/>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77" name="TextBox 3076">
            <a:extLst>
              <a:ext uri="{FF2B5EF4-FFF2-40B4-BE49-F238E27FC236}">
                <a16:creationId xmlns:a16="http://schemas.microsoft.com/office/drawing/2014/main" id="{5B0C0677-998D-D9F8-FCB4-A69D2EDD1A1B}"/>
              </a:ext>
            </a:extLst>
          </p:cNvPr>
          <p:cNvSpPr txBox="1"/>
          <p:nvPr/>
        </p:nvSpPr>
        <p:spPr>
          <a:xfrm>
            <a:off x="5246158" y="3031929"/>
            <a:ext cx="1512743" cy="954107"/>
          </a:xfrm>
          <a:prstGeom prst="rect">
            <a:avLst/>
          </a:prstGeom>
          <a:noFill/>
        </p:spPr>
        <p:txBody>
          <a:bodyPr wrap="square" rtlCol="0">
            <a:spAutoFit/>
          </a:bodyPr>
          <a:lstStyle/>
          <a:p>
            <a:r>
              <a:rPr lang="en-US" sz="1400" dirty="0"/>
              <a:t>2x2 Max Pool, stride 2, produces 14x14x3 volume of data</a:t>
            </a:r>
          </a:p>
        </p:txBody>
      </p:sp>
      <p:sp>
        <p:nvSpPr>
          <p:cNvPr id="3078" name="Right Arrow 3077">
            <a:extLst>
              <a:ext uri="{FF2B5EF4-FFF2-40B4-BE49-F238E27FC236}">
                <a16:creationId xmlns:a16="http://schemas.microsoft.com/office/drawing/2014/main" id="{A7B53717-14E4-64E8-D313-76EB703E4A6B}"/>
              </a:ext>
            </a:extLst>
          </p:cNvPr>
          <p:cNvSpPr/>
          <p:nvPr/>
        </p:nvSpPr>
        <p:spPr>
          <a:xfrm>
            <a:off x="5363769" y="4286947"/>
            <a:ext cx="340714" cy="355362"/>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079" name="Group 3078">
            <a:extLst>
              <a:ext uri="{FF2B5EF4-FFF2-40B4-BE49-F238E27FC236}">
                <a16:creationId xmlns:a16="http://schemas.microsoft.com/office/drawing/2014/main" id="{A5F94379-0681-E242-B88E-1F6D5F53BBC1}"/>
              </a:ext>
            </a:extLst>
          </p:cNvPr>
          <p:cNvGrpSpPr/>
          <p:nvPr/>
        </p:nvGrpSpPr>
        <p:grpSpPr>
          <a:xfrm>
            <a:off x="5733774" y="4174786"/>
            <a:ext cx="632674" cy="677012"/>
            <a:chOff x="1572156" y="1812649"/>
            <a:chExt cx="1018927" cy="1090333"/>
          </a:xfrm>
        </p:grpSpPr>
        <p:sp>
          <p:nvSpPr>
            <p:cNvPr id="3080" name="Rectangle 3079">
              <a:extLst>
                <a:ext uri="{FF2B5EF4-FFF2-40B4-BE49-F238E27FC236}">
                  <a16:creationId xmlns:a16="http://schemas.microsoft.com/office/drawing/2014/main" id="{46DC41C0-CC06-E096-EB0C-B3F6C1347C02}"/>
                </a:ext>
              </a:extLst>
            </p:cNvPr>
            <p:cNvSpPr/>
            <p:nvPr/>
          </p:nvSpPr>
          <p:spPr>
            <a:xfrm>
              <a:off x="1572156" y="1812649"/>
              <a:ext cx="790576" cy="790576"/>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81" name="Rectangle 3080">
              <a:extLst>
                <a:ext uri="{FF2B5EF4-FFF2-40B4-BE49-F238E27FC236}">
                  <a16:creationId xmlns:a16="http://schemas.microsoft.com/office/drawing/2014/main" id="{12933730-CB5B-8BE6-8FEC-1A770C7F5D62}"/>
                </a:ext>
              </a:extLst>
            </p:cNvPr>
            <p:cNvSpPr/>
            <p:nvPr/>
          </p:nvSpPr>
          <p:spPr>
            <a:xfrm>
              <a:off x="1682495" y="1957558"/>
              <a:ext cx="790576" cy="790576"/>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82" name="Rectangle 3081">
              <a:extLst>
                <a:ext uri="{FF2B5EF4-FFF2-40B4-BE49-F238E27FC236}">
                  <a16:creationId xmlns:a16="http://schemas.microsoft.com/office/drawing/2014/main" id="{1E98E1B5-96D0-3D81-0CFF-0F246250C4F1}"/>
                </a:ext>
              </a:extLst>
            </p:cNvPr>
            <p:cNvSpPr/>
            <p:nvPr/>
          </p:nvSpPr>
          <p:spPr>
            <a:xfrm>
              <a:off x="1800507" y="2112406"/>
              <a:ext cx="790576" cy="790576"/>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p:nvSpPr>
          <p:cNvPr id="3083" name="TextBox 3082">
            <a:extLst>
              <a:ext uri="{FF2B5EF4-FFF2-40B4-BE49-F238E27FC236}">
                <a16:creationId xmlns:a16="http://schemas.microsoft.com/office/drawing/2014/main" id="{1D821DDB-427B-F336-621F-9D045BFAAD66}"/>
              </a:ext>
            </a:extLst>
          </p:cNvPr>
          <p:cNvSpPr txBox="1"/>
          <p:nvPr/>
        </p:nvSpPr>
        <p:spPr>
          <a:xfrm>
            <a:off x="5597694" y="4420229"/>
            <a:ext cx="1223442" cy="307777"/>
          </a:xfrm>
          <a:prstGeom prst="rect">
            <a:avLst/>
          </a:prstGeom>
          <a:noFill/>
        </p:spPr>
        <p:txBody>
          <a:bodyPr wrap="square">
            <a:spAutoFit/>
          </a:bodyPr>
          <a:lstStyle/>
          <a:p>
            <a:pPr algn="ctr"/>
            <a:r>
              <a:rPr lang="en-US" sz="1400" dirty="0">
                <a:solidFill>
                  <a:schemeClr val="tx1"/>
                </a:solidFill>
              </a:rPr>
              <a:t>Output Data</a:t>
            </a:r>
          </a:p>
        </p:txBody>
      </p:sp>
      <p:sp>
        <p:nvSpPr>
          <p:cNvPr id="3084" name="Right Arrow 3083">
            <a:extLst>
              <a:ext uri="{FF2B5EF4-FFF2-40B4-BE49-F238E27FC236}">
                <a16:creationId xmlns:a16="http://schemas.microsoft.com/office/drawing/2014/main" id="{E55414F2-6696-B9CA-3B68-83C788842D61}"/>
              </a:ext>
            </a:extLst>
          </p:cNvPr>
          <p:cNvSpPr/>
          <p:nvPr/>
        </p:nvSpPr>
        <p:spPr>
          <a:xfrm>
            <a:off x="6420077" y="4278777"/>
            <a:ext cx="340714" cy="355362"/>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85" name="TextBox 3084">
            <a:extLst>
              <a:ext uri="{FF2B5EF4-FFF2-40B4-BE49-F238E27FC236}">
                <a16:creationId xmlns:a16="http://schemas.microsoft.com/office/drawing/2014/main" id="{B5C72C81-D156-8F5F-86D3-A4005E9474EB}"/>
              </a:ext>
            </a:extLst>
          </p:cNvPr>
          <p:cNvSpPr txBox="1"/>
          <p:nvPr/>
        </p:nvSpPr>
        <p:spPr>
          <a:xfrm>
            <a:off x="-62722" y="3033171"/>
            <a:ext cx="843355" cy="954107"/>
          </a:xfrm>
          <a:prstGeom prst="rect">
            <a:avLst/>
          </a:prstGeom>
          <a:noFill/>
        </p:spPr>
        <p:txBody>
          <a:bodyPr wrap="square" rtlCol="0">
            <a:spAutoFit/>
          </a:bodyPr>
          <a:lstStyle/>
          <a:p>
            <a:r>
              <a:rPr lang="en-US" sz="1400" dirty="0"/>
              <a:t>Input is 32x32x1 volume of data</a:t>
            </a:r>
          </a:p>
        </p:txBody>
      </p:sp>
      <p:sp>
        <p:nvSpPr>
          <p:cNvPr id="3086" name="TextBox 3085">
            <a:extLst>
              <a:ext uri="{FF2B5EF4-FFF2-40B4-BE49-F238E27FC236}">
                <a16:creationId xmlns:a16="http://schemas.microsoft.com/office/drawing/2014/main" id="{18FF5175-3011-A949-3182-F3A9D5D306D7}"/>
              </a:ext>
            </a:extLst>
          </p:cNvPr>
          <p:cNvSpPr txBox="1"/>
          <p:nvPr/>
        </p:nvSpPr>
        <p:spPr>
          <a:xfrm>
            <a:off x="6822016" y="4091374"/>
            <a:ext cx="622765" cy="523220"/>
          </a:xfrm>
          <a:prstGeom prst="rect">
            <a:avLst/>
          </a:prstGeom>
          <a:noFill/>
        </p:spPr>
        <p:txBody>
          <a:bodyPr wrap="square" rtlCol="0">
            <a:spAutoFit/>
          </a:bodyPr>
          <a:lstStyle/>
          <a:p>
            <a:r>
              <a:rPr lang="en-US" sz="2800" dirty="0"/>
              <a:t>. . .</a:t>
            </a:r>
          </a:p>
        </p:txBody>
      </p:sp>
      <p:sp>
        <p:nvSpPr>
          <p:cNvPr id="3087" name="Right Brace 3086">
            <a:extLst>
              <a:ext uri="{FF2B5EF4-FFF2-40B4-BE49-F238E27FC236}">
                <a16:creationId xmlns:a16="http://schemas.microsoft.com/office/drawing/2014/main" id="{87349999-A01B-9166-04CA-34884B5463C5}"/>
              </a:ext>
            </a:extLst>
          </p:cNvPr>
          <p:cNvSpPr/>
          <p:nvPr/>
        </p:nvSpPr>
        <p:spPr>
          <a:xfrm rot="5400000">
            <a:off x="3107843" y="1221845"/>
            <a:ext cx="575543" cy="3658012"/>
          </a:xfrm>
          <a:prstGeom prst="righ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21989671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5C0402-E4DE-EE6A-B326-A46D7E690DB7}"/>
              </a:ext>
            </a:extLst>
          </p:cNvPr>
          <p:cNvSpPr>
            <a:spLocks noGrp="1"/>
          </p:cNvSpPr>
          <p:nvPr>
            <p:ph type="title"/>
          </p:nvPr>
        </p:nvSpPr>
        <p:spPr/>
        <p:txBody>
          <a:bodyPr/>
          <a:lstStyle/>
          <a:p>
            <a:r>
              <a:rPr lang="en-US" dirty="0">
                <a:solidFill>
                  <a:schemeClr val="tx1"/>
                </a:solidFill>
              </a:rPr>
              <a:t>A Simple CNN</a:t>
            </a:r>
          </a:p>
        </p:txBody>
      </p:sp>
      <p:sp>
        <p:nvSpPr>
          <p:cNvPr id="8" name="Content Placeholder 7">
            <a:extLst>
              <a:ext uri="{FF2B5EF4-FFF2-40B4-BE49-F238E27FC236}">
                <a16:creationId xmlns:a16="http://schemas.microsoft.com/office/drawing/2014/main" id="{20400733-3CCE-1B1E-46A7-E98DF88F0FFE}"/>
              </a:ext>
            </a:extLst>
          </p:cNvPr>
          <p:cNvSpPr>
            <a:spLocks noGrp="1"/>
          </p:cNvSpPr>
          <p:nvPr>
            <p:ph idx="1"/>
          </p:nvPr>
        </p:nvSpPr>
        <p:spPr>
          <a:xfrm>
            <a:off x="6587018" y="64324"/>
            <a:ext cx="2556982" cy="4855472"/>
          </a:xfrm>
        </p:spPr>
        <p:txBody>
          <a:bodyPr>
            <a:noAutofit/>
          </a:bodyPr>
          <a:lstStyle/>
          <a:p>
            <a:r>
              <a:rPr lang="en-US" sz="1400" dirty="0"/>
              <a:t>We talk about volumes in each layer, which generally refer to values of intensities (input layer) or nodes/input values/output values (layers).</a:t>
            </a:r>
          </a:p>
          <a:p>
            <a:r>
              <a:rPr lang="en-US" sz="1400" dirty="0"/>
              <a:t>Each layer is connected by convolutions or subsampling (until the end).</a:t>
            </a:r>
          </a:p>
          <a:p>
            <a:r>
              <a:rPr lang="en-US" sz="1400" dirty="0"/>
              <a:t>We typically apply multiple convolutions from a given layer to generate may more 2D slices of nodes in the next layer.  This picture uses 3 convolutions from the input to the Layer 1.</a:t>
            </a:r>
          </a:p>
          <a:p>
            <a:r>
              <a:rPr lang="en-US" sz="1400" dirty="0"/>
              <a:t>At the last step we “flatten” the volume to make a single vector and then pass it through a fully connected traditional NN for classification or regression.</a:t>
            </a:r>
          </a:p>
        </p:txBody>
      </p:sp>
      <p:sp>
        <p:nvSpPr>
          <p:cNvPr id="5" name="TextBox 4">
            <a:extLst>
              <a:ext uri="{FF2B5EF4-FFF2-40B4-BE49-F238E27FC236}">
                <a16:creationId xmlns:a16="http://schemas.microsoft.com/office/drawing/2014/main" id="{6AA1460D-0AC8-ADCD-6BA2-1DE5F90030F0}"/>
              </a:ext>
            </a:extLst>
          </p:cNvPr>
          <p:cNvSpPr txBox="1"/>
          <p:nvPr/>
        </p:nvSpPr>
        <p:spPr>
          <a:xfrm>
            <a:off x="0" y="4919796"/>
            <a:ext cx="4638674" cy="184666"/>
          </a:xfrm>
          <a:prstGeom prst="rect">
            <a:avLst/>
          </a:prstGeom>
          <a:noFill/>
        </p:spPr>
        <p:txBody>
          <a:bodyPr wrap="square">
            <a:sp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prstClr val="black"/>
                </a:solidFill>
                <a:effectLst/>
                <a:uLnTx/>
                <a:uFillTx/>
                <a:latin typeface="Calibri" panose="020F0502020204030204"/>
                <a:ea typeface="+mn-ea"/>
                <a:cs typeface="+mn-cs"/>
              </a:rPr>
              <a:t>Figure modified from: https://www.v7labs.com/blog/convolutional-neural-networks-guide</a:t>
            </a:r>
          </a:p>
        </p:txBody>
      </p:sp>
      <p:sp>
        <p:nvSpPr>
          <p:cNvPr id="3" name="Rectangle 2">
            <a:extLst>
              <a:ext uri="{FF2B5EF4-FFF2-40B4-BE49-F238E27FC236}">
                <a16:creationId xmlns:a16="http://schemas.microsoft.com/office/drawing/2014/main" id="{887E5BE6-C979-3B30-314A-D52296394FC7}"/>
              </a:ext>
            </a:extLst>
          </p:cNvPr>
          <p:cNvSpPr/>
          <p:nvPr/>
        </p:nvSpPr>
        <p:spPr>
          <a:xfrm>
            <a:off x="170867" y="1900330"/>
            <a:ext cx="910000" cy="91000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26" name="Group 25">
            <a:extLst>
              <a:ext uri="{FF2B5EF4-FFF2-40B4-BE49-F238E27FC236}">
                <a16:creationId xmlns:a16="http://schemas.microsoft.com/office/drawing/2014/main" id="{E96A5AFD-DC68-5369-2B65-DB00500EAE20}"/>
              </a:ext>
            </a:extLst>
          </p:cNvPr>
          <p:cNvGrpSpPr/>
          <p:nvPr/>
        </p:nvGrpSpPr>
        <p:grpSpPr>
          <a:xfrm>
            <a:off x="1477405" y="1810164"/>
            <a:ext cx="1018927" cy="1090333"/>
            <a:chOff x="1572156" y="1812649"/>
            <a:chExt cx="1018927" cy="1090333"/>
          </a:xfrm>
        </p:grpSpPr>
        <p:sp>
          <p:nvSpPr>
            <p:cNvPr id="4" name="Rectangle 3">
              <a:extLst>
                <a:ext uri="{FF2B5EF4-FFF2-40B4-BE49-F238E27FC236}">
                  <a16:creationId xmlns:a16="http://schemas.microsoft.com/office/drawing/2014/main" id="{73EC3D07-14CE-3CD5-927C-454074FB2C4D}"/>
                </a:ext>
              </a:extLst>
            </p:cNvPr>
            <p:cNvSpPr/>
            <p:nvPr/>
          </p:nvSpPr>
          <p:spPr>
            <a:xfrm>
              <a:off x="1572156" y="1812649"/>
              <a:ext cx="790576" cy="790576"/>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EEB2A7DF-0702-55F6-2892-64C4BFE0E2D4}"/>
                </a:ext>
              </a:extLst>
            </p:cNvPr>
            <p:cNvSpPr/>
            <p:nvPr/>
          </p:nvSpPr>
          <p:spPr>
            <a:xfrm>
              <a:off x="1682495" y="1957558"/>
              <a:ext cx="790576" cy="790576"/>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76F3CF4A-A223-7E44-5B86-0A787C80FDFF}"/>
                </a:ext>
              </a:extLst>
            </p:cNvPr>
            <p:cNvSpPr/>
            <p:nvPr/>
          </p:nvSpPr>
          <p:spPr>
            <a:xfrm>
              <a:off x="1800507" y="2112406"/>
              <a:ext cx="790576" cy="790576"/>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10" name="TextBox 9">
            <a:extLst>
              <a:ext uri="{FF2B5EF4-FFF2-40B4-BE49-F238E27FC236}">
                <a16:creationId xmlns:a16="http://schemas.microsoft.com/office/drawing/2014/main" id="{78DA93D0-F7E0-CBDE-EA65-2F36F4D85953}"/>
              </a:ext>
            </a:extLst>
          </p:cNvPr>
          <p:cNvSpPr txBox="1"/>
          <p:nvPr/>
        </p:nvSpPr>
        <p:spPr>
          <a:xfrm>
            <a:off x="4405226" y="3425793"/>
            <a:ext cx="1293880" cy="507831"/>
          </a:xfrm>
          <a:prstGeom prst="rect">
            <a:avLst/>
          </a:prstGeom>
          <a:noFill/>
        </p:spPr>
        <p:txBody>
          <a:bodyPr wrap="none" rtlCol="0">
            <a:sp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prstClr val="black"/>
                </a:solidFill>
                <a:effectLst/>
                <a:uLnTx/>
                <a:uFillTx/>
                <a:latin typeface="Calibri" panose="020F0502020204030204"/>
                <a:ea typeface="+mn-ea"/>
                <a:cs typeface="+mn-cs"/>
              </a:rPr>
              <a:t>Fully connected</a:t>
            </a:r>
          </a:p>
          <a:p>
            <a:pPr marL="0" marR="0" lvl="0" indent="0" algn="l" defTabSz="685783"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prstClr val="black"/>
                </a:solidFill>
                <a:effectLst/>
                <a:uLnTx/>
                <a:uFillTx/>
                <a:latin typeface="Calibri" panose="020F0502020204030204"/>
                <a:ea typeface="+mn-ea"/>
                <a:cs typeface="+mn-cs"/>
              </a:rPr>
              <a:t>588x1</a:t>
            </a:r>
          </a:p>
        </p:txBody>
      </p:sp>
      <p:sp>
        <p:nvSpPr>
          <p:cNvPr id="13" name="TextBox 12">
            <a:extLst>
              <a:ext uri="{FF2B5EF4-FFF2-40B4-BE49-F238E27FC236}">
                <a16:creationId xmlns:a16="http://schemas.microsoft.com/office/drawing/2014/main" id="{A5536E95-9C52-4D02-AC78-2E2041A037D3}"/>
              </a:ext>
            </a:extLst>
          </p:cNvPr>
          <p:cNvSpPr txBox="1"/>
          <p:nvPr/>
        </p:nvSpPr>
        <p:spPr>
          <a:xfrm>
            <a:off x="1458908" y="2942362"/>
            <a:ext cx="1179903" cy="738664"/>
          </a:xfrm>
          <a:prstGeom prst="rect">
            <a:avLst/>
          </a:prstGeom>
          <a:noFill/>
        </p:spPr>
        <p:txBody>
          <a:bodyPr wrap="square" rtlCol="0">
            <a:spAutoFit/>
          </a:bodyPr>
          <a:lstStyle/>
          <a:p>
            <a:r>
              <a:rPr lang="en-US" sz="1400" dirty="0"/>
              <a:t>Convolution 3x3, stride 1 29x29x3</a:t>
            </a:r>
          </a:p>
        </p:txBody>
      </p:sp>
      <p:sp>
        <p:nvSpPr>
          <p:cNvPr id="23" name="Right Arrow 22">
            <a:extLst>
              <a:ext uri="{FF2B5EF4-FFF2-40B4-BE49-F238E27FC236}">
                <a16:creationId xmlns:a16="http://schemas.microsoft.com/office/drawing/2014/main" id="{EF4C4095-A703-3DE3-99D0-A6C2E04C04A6}"/>
              </a:ext>
            </a:extLst>
          </p:cNvPr>
          <p:cNvSpPr/>
          <p:nvPr/>
        </p:nvSpPr>
        <p:spPr>
          <a:xfrm>
            <a:off x="1108779" y="2177649"/>
            <a:ext cx="340714" cy="355362"/>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 name="TextBox 36">
            <a:extLst>
              <a:ext uri="{FF2B5EF4-FFF2-40B4-BE49-F238E27FC236}">
                <a16:creationId xmlns:a16="http://schemas.microsoft.com/office/drawing/2014/main" id="{25C70FFE-4D70-E559-4E3A-F5519EC817A0}"/>
              </a:ext>
            </a:extLst>
          </p:cNvPr>
          <p:cNvSpPr txBox="1"/>
          <p:nvPr/>
        </p:nvSpPr>
        <p:spPr>
          <a:xfrm>
            <a:off x="2638812" y="2950639"/>
            <a:ext cx="1512743" cy="738664"/>
          </a:xfrm>
          <a:prstGeom prst="rect">
            <a:avLst/>
          </a:prstGeom>
          <a:noFill/>
        </p:spPr>
        <p:txBody>
          <a:bodyPr wrap="square" rtlCol="0">
            <a:sp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Max Pool</a:t>
            </a:r>
          </a:p>
          <a:p>
            <a:pPr marL="0" marR="0" lvl="0" indent="0" algn="l" defTabSz="685783"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2x2, stride 2 14x14x3</a:t>
            </a:r>
          </a:p>
        </p:txBody>
      </p:sp>
      <p:sp>
        <p:nvSpPr>
          <p:cNvPr id="38" name="Right Arrow 37">
            <a:extLst>
              <a:ext uri="{FF2B5EF4-FFF2-40B4-BE49-F238E27FC236}">
                <a16:creationId xmlns:a16="http://schemas.microsoft.com/office/drawing/2014/main" id="{5CFB669C-B638-B9FB-7417-54F3EA73B095}"/>
              </a:ext>
            </a:extLst>
          </p:cNvPr>
          <p:cNvSpPr/>
          <p:nvPr/>
        </p:nvSpPr>
        <p:spPr>
          <a:xfrm>
            <a:off x="2552156" y="2149847"/>
            <a:ext cx="340714" cy="355362"/>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39" name="Group 38">
            <a:extLst>
              <a:ext uri="{FF2B5EF4-FFF2-40B4-BE49-F238E27FC236}">
                <a16:creationId xmlns:a16="http://schemas.microsoft.com/office/drawing/2014/main" id="{13801F39-FD9F-8D68-2969-25D82F9C6537}"/>
              </a:ext>
            </a:extLst>
          </p:cNvPr>
          <p:cNvGrpSpPr/>
          <p:nvPr/>
        </p:nvGrpSpPr>
        <p:grpSpPr>
          <a:xfrm>
            <a:off x="2922161" y="2037686"/>
            <a:ext cx="632674" cy="677012"/>
            <a:chOff x="1572156" y="1812649"/>
            <a:chExt cx="1018927" cy="1090333"/>
          </a:xfrm>
        </p:grpSpPr>
        <p:sp>
          <p:nvSpPr>
            <p:cNvPr id="40" name="Rectangle 39">
              <a:extLst>
                <a:ext uri="{FF2B5EF4-FFF2-40B4-BE49-F238E27FC236}">
                  <a16:creationId xmlns:a16="http://schemas.microsoft.com/office/drawing/2014/main" id="{915A4564-80BC-699C-D910-5E9777ED7BA5}"/>
                </a:ext>
              </a:extLst>
            </p:cNvPr>
            <p:cNvSpPr/>
            <p:nvPr/>
          </p:nvSpPr>
          <p:spPr>
            <a:xfrm>
              <a:off x="1572156" y="1812649"/>
              <a:ext cx="790576" cy="790576"/>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1" name="Rectangle 40">
              <a:extLst>
                <a:ext uri="{FF2B5EF4-FFF2-40B4-BE49-F238E27FC236}">
                  <a16:creationId xmlns:a16="http://schemas.microsoft.com/office/drawing/2014/main" id="{1E54C7A2-9C08-1D85-F426-38CF49D69AAF}"/>
                </a:ext>
              </a:extLst>
            </p:cNvPr>
            <p:cNvSpPr/>
            <p:nvPr/>
          </p:nvSpPr>
          <p:spPr>
            <a:xfrm>
              <a:off x="1682495" y="1957558"/>
              <a:ext cx="790576" cy="790576"/>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2" name="Rectangle 41">
              <a:extLst>
                <a:ext uri="{FF2B5EF4-FFF2-40B4-BE49-F238E27FC236}">
                  <a16:creationId xmlns:a16="http://schemas.microsoft.com/office/drawing/2014/main" id="{00E2BA8B-DE43-2FCE-061C-C55A09926948}"/>
                </a:ext>
              </a:extLst>
            </p:cNvPr>
            <p:cNvSpPr/>
            <p:nvPr/>
          </p:nvSpPr>
          <p:spPr>
            <a:xfrm>
              <a:off x="1800507" y="2112406"/>
              <a:ext cx="790576" cy="790576"/>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45" name="Right Arrow 44">
            <a:extLst>
              <a:ext uri="{FF2B5EF4-FFF2-40B4-BE49-F238E27FC236}">
                <a16:creationId xmlns:a16="http://schemas.microsoft.com/office/drawing/2014/main" id="{E50FB46E-92B3-3912-DE2C-4D1B84FFE2D8}"/>
              </a:ext>
            </a:extLst>
          </p:cNvPr>
          <p:cNvSpPr/>
          <p:nvPr/>
        </p:nvSpPr>
        <p:spPr>
          <a:xfrm>
            <a:off x="3612206" y="2168506"/>
            <a:ext cx="340714" cy="355362"/>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6" name="TextBox 45">
            <a:extLst>
              <a:ext uri="{FF2B5EF4-FFF2-40B4-BE49-F238E27FC236}">
                <a16:creationId xmlns:a16="http://schemas.microsoft.com/office/drawing/2014/main" id="{EE1F758F-9340-365A-1E6C-3089195C98B3}"/>
              </a:ext>
            </a:extLst>
          </p:cNvPr>
          <p:cNvSpPr txBox="1"/>
          <p:nvPr/>
        </p:nvSpPr>
        <p:spPr>
          <a:xfrm>
            <a:off x="255120" y="2943604"/>
            <a:ext cx="843355" cy="523220"/>
          </a:xfrm>
          <a:prstGeom prst="rect">
            <a:avLst/>
          </a:prstGeom>
          <a:noFill/>
        </p:spPr>
        <p:txBody>
          <a:bodyPr wrap="square" rtlCol="0">
            <a:sp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Input 32x32x1</a:t>
            </a:r>
          </a:p>
        </p:txBody>
      </p:sp>
      <p:sp>
        <p:nvSpPr>
          <p:cNvPr id="47" name="TextBox 46">
            <a:extLst>
              <a:ext uri="{FF2B5EF4-FFF2-40B4-BE49-F238E27FC236}">
                <a16:creationId xmlns:a16="http://schemas.microsoft.com/office/drawing/2014/main" id="{3CFB975A-A4F6-1DA4-05CE-7B1A97909FBB}"/>
              </a:ext>
            </a:extLst>
          </p:cNvPr>
          <p:cNvSpPr txBox="1"/>
          <p:nvPr/>
        </p:nvSpPr>
        <p:spPr>
          <a:xfrm>
            <a:off x="3782563" y="3429304"/>
            <a:ext cx="858383" cy="523220"/>
          </a:xfrm>
          <a:prstGeom prst="rect">
            <a:avLst/>
          </a:prstGeom>
          <a:noFill/>
        </p:spPr>
        <p:txBody>
          <a:bodyPr wrap="square" rtlCol="0">
            <a:sp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Flatten </a:t>
            </a:r>
          </a:p>
          <a:p>
            <a:pPr marL="0" marR="0" lvl="0" indent="0" algn="l" defTabSz="685783"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588x1</a:t>
            </a:r>
          </a:p>
        </p:txBody>
      </p:sp>
      <p:grpSp>
        <p:nvGrpSpPr>
          <p:cNvPr id="3092" name="Group 3091">
            <a:extLst>
              <a:ext uri="{FF2B5EF4-FFF2-40B4-BE49-F238E27FC236}">
                <a16:creationId xmlns:a16="http://schemas.microsoft.com/office/drawing/2014/main" id="{A6E57158-50CD-F9D2-6682-579CCED7AB42}"/>
              </a:ext>
            </a:extLst>
          </p:cNvPr>
          <p:cNvGrpSpPr/>
          <p:nvPr/>
        </p:nvGrpSpPr>
        <p:grpSpPr>
          <a:xfrm>
            <a:off x="3975900" y="1362270"/>
            <a:ext cx="523220" cy="1969390"/>
            <a:chOff x="3975900" y="1362270"/>
            <a:chExt cx="523220" cy="1969390"/>
          </a:xfrm>
        </p:grpSpPr>
        <p:grpSp>
          <p:nvGrpSpPr>
            <p:cNvPr id="9" name="Group 8">
              <a:extLst>
                <a:ext uri="{FF2B5EF4-FFF2-40B4-BE49-F238E27FC236}">
                  <a16:creationId xmlns:a16="http://schemas.microsoft.com/office/drawing/2014/main" id="{3E677EDA-8852-AA19-CC94-A63C0FB1D35E}"/>
                </a:ext>
              </a:extLst>
            </p:cNvPr>
            <p:cNvGrpSpPr/>
            <p:nvPr/>
          </p:nvGrpSpPr>
          <p:grpSpPr>
            <a:xfrm>
              <a:off x="3998984" y="1362270"/>
              <a:ext cx="273302" cy="1969390"/>
              <a:chOff x="3998984" y="1362270"/>
              <a:chExt cx="273302" cy="1969390"/>
            </a:xfrm>
          </p:grpSpPr>
          <p:sp>
            <p:nvSpPr>
              <p:cNvPr id="61" name="Oval 60">
                <a:extLst>
                  <a:ext uri="{FF2B5EF4-FFF2-40B4-BE49-F238E27FC236}">
                    <a16:creationId xmlns:a16="http://schemas.microsoft.com/office/drawing/2014/main" id="{98CB973F-2EB8-598D-730A-A1FED9396978}"/>
                  </a:ext>
                </a:extLst>
              </p:cNvPr>
              <p:cNvSpPr/>
              <p:nvPr/>
            </p:nvSpPr>
            <p:spPr>
              <a:xfrm>
                <a:off x="3998984" y="1362270"/>
                <a:ext cx="254139" cy="254139"/>
              </a:xfrm>
              <a:prstGeom prst="ellipse">
                <a:avLst/>
              </a:prstGeom>
              <a:solidFill>
                <a:schemeClr val="accent1">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2" name="Oval 61">
                <a:extLst>
                  <a:ext uri="{FF2B5EF4-FFF2-40B4-BE49-F238E27FC236}">
                    <a16:creationId xmlns:a16="http://schemas.microsoft.com/office/drawing/2014/main" id="{5D865A69-CBC3-5A9E-6E8A-65DF57B03855}"/>
                  </a:ext>
                </a:extLst>
              </p:cNvPr>
              <p:cNvSpPr/>
              <p:nvPr/>
            </p:nvSpPr>
            <p:spPr>
              <a:xfrm>
                <a:off x="3998984" y="1722193"/>
                <a:ext cx="254139" cy="254139"/>
              </a:xfrm>
              <a:prstGeom prst="ellipse">
                <a:avLst/>
              </a:prstGeom>
              <a:solidFill>
                <a:schemeClr val="accent1">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3" name="Oval 62">
                <a:extLst>
                  <a:ext uri="{FF2B5EF4-FFF2-40B4-BE49-F238E27FC236}">
                    <a16:creationId xmlns:a16="http://schemas.microsoft.com/office/drawing/2014/main" id="{07C8C6BA-ABAD-B9E9-06C8-B91F91B0E533}"/>
                  </a:ext>
                </a:extLst>
              </p:cNvPr>
              <p:cNvSpPr/>
              <p:nvPr/>
            </p:nvSpPr>
            <p:spPr>
              <a:xfrm>
                <a:off x="3998984" y="2095655"/>
                <a:ext cx="254139" cy="254139"/>
              </a:xfrm>
              <a:prstGeom prst="ellipse">
                <a:avLst/>
              </a:prstGeom>
              <a:solidFill>
                <a:schemeClr val="accent1">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72" name="Oval 3071">
                <a:extLst>
                  <a:ext uri="{FF2B5EF4-FFF2-40B4-BE49-F238E27FC236}">
                    <a16:creationId xmlns:a16="http://schemas.microsoft.com/office/drawing/2014/main" id="{076F052D-91F7-2173-2D57-4E188DE04DC9}"/>
                  </a:ext>
                </a:extLst>
              </p:cNvPr>
              <p:cNvSpPr/>
              <p:nvPr/>
            </p:nvSpPr>
            <p:spPr>
              <a:xfrm>
                <a:off x="4018147" y="3077521"/>
                <a:ext cx="254139" cy="254139"/>
              </a:xfrm>
              <a:prstGeom prst="ellipse">
                <a:avLst/>
              </a:prstGeom>
              <a:solidFill>
                <a:schemeClr val="accent1">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3073" name="TextBox 3072">
              <a:extLst>
                <a:ext uri="{FF2B5EF4-FFF2-40B4-BE49-F238E27FC236}">
                  <a16:creationId xmlns:a16="http://schemas.microsoft.com/office/drawing/2014/main" id="{CE85BA00-4723-19DA-3844-6162FE2BD5A0}"/>
                </a:ext>
              </a:extLst>
            </p:cNvPr>
            <p:cNvSpPr txBox="1"/>
            <p:nvPr/>
          </p:nvSpPr>
          <p:spPr>
            <a:xfrm rot="5400000">
              <a:off x="3926127" y="2442449"/>
              <a:ext cx="622765" cy="523220"/>
            </a:xfrm>
            <a:prstGeom prst="rect">
              <a:avLst/>
            </a:prstGeom>
            <a:noFill/>
          </p:spPr>
          <p:txBody>
            <a:bodyPr wrap="square" rtlCol="0">
              <a:sp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 .</a:t>
              </a:r>
            </a:p>
          </p:txBody>
        </p:sp>
      </p:grpSp>
      <p:cxnSp>
        <p:nvCxnSpPr>
          <p:cNvPr id="22" name="Straight Connector 21">
            <a:extLst>
              <a:ext uri="{FF2B5EF4-FFF2-40B4-BE49-F238E27FC236}">
                <a16:creationId xmlns:a16="http://schemas.microsoft.com/office/drawing/2014/main" id="{07CC20C2-A5CD-7860-AB42-B7BC174DE22E}"/>
              </a:ext>
            </a:extLst>
          </p:cNvPr>
          <p:cNvCxnSpPr>
            <a:cxnSpLocks/>
            <a:stCxn id="61" idx="6"/>
            <a:endCxn id="15" idx="2"/>
          </p:cNvCxnSpPr>
          <p:nvPr/>
        </p:nvCxnSpPr>
        <p:spPr>
          <a:xfrm>
            <a:off x="4253123" y="1489340"/>
            <a:ext cx="305622" cy="35992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71FDF141-3F60-D2E8-E2F2-20C467C8033D}"/>
              </a:ext>
            </a:extLst>
          </p:cNvPr>
          <p:cNvCxnSpPr>
            <a:cxnSpLocks/>
          </p:cNvCxnSpPr>
          <p:nvPr/>
        </p:nvCxnSpPr>
        <p:spPr>
          <a:xfrm>
            <a:off x="4253123" y="1489340"/>
            <a:ext cx="305622" cy="35992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B004D8F6-29AA-BC5B-F351-DBD38A978B0A}"/>
              </a:ext>
            </a:extLst>
          </p:cNvPr>
          <p:cNvCxnSpPr>
            <a:cxnSpLocks/>
          </p:cNvCxnSpPr>
          <p:nvPr/>
        </p:nvCxnSpPr>
        <p:spPr>
          <a:xfrm>
            <a:off x="4253123" y="1489340"/>
            <a:ext cx="305622" cy="35992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59996207-09A8-9BC8-85FC-9DA40E4ADA0C}"/>
              </a:ext>
            </a:extLst>
          </p:cNvPr>
          <p:cNvCxnSpPr>
            <a:cxnSpLocks/>
            <a:stCxn id="61" idx="6"/>
            <a:endCxn id="16" idx="2"/>
          </p:cNvCxnSpPr>
          <p:nvPr/>
        </p:nvCxnSpPr>
        <p:spPr>
          <a:xfrm>
            <a:off x="4253123" y="1489340"/>
            <a:ext cx="305622" cy="733385"/>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A79FBB70-65C9-C50E-E007-472744E31FB6}"/>
              </a:ext>
            </a:extLst>
          </p:cNvPr>
          <p:cNvCxnSpPr>
            <a:cxnSpLocks/>
          </p:cNvCxnSpPr>
          <p:nvPr/>
        </p:nvCxnSpPr>
        <p:spPr>
          <a:xfrm>
            <a:off x="4253123" y="1489340"/>
            <a:ext cx="305622" cy="733385"/>
          </a:xfrm>
          <a:prstGeom prst="line">
            <a:avLst/>
          </a:prstGeom>
          <a:ln w="12700"/>
        </p:spPr>
        <p:style>
          <a:lnRef idx="1">
            <a:schemeClr val="accent1"/>
          </a:lnRef>
          <a:fillRef idx="0">
            <a:schemeClr val="accent1"/>
          </a:fillRef>
          <a:effectRef idx="0">
            <a:schemeClr val="accent1"/>
          </a:effectRef>
          <a:fontRef idx="minor">
            <a:schemeClr val="tx1"/>
          </a:fontRef>
        </p:style>
      </p:cxnSp>
      <p:grpSp>
        <p:nvGrpSpPr>
          <p:cNvPr id="3079" name="Group 3078">
            <a:extLst>
              <a:ext uri="{FF2B5EF4-FFF2-40B4-BE49-F238E27FC236}">
                <a16:creationId xmlns:a16="http://schemas.microsoft.com/office/drawing/2014/main" id="{688CC541-8B90-604C-AC86-A6D2A43DD909}"/>
              </a:ext>
            </a:extLst>
          </p:cNvPr>
          <p:cNvGrpSpPr/>
          <p:nvPr/>
        </p:nvGrpSpPr>
        <p:grpSpPr>
          <a:xfrm>
            <a:off x="4253123" y="1489340"/>
            <a:ext cx="324785" cy="1715251"/>
            <a:chOff x="4253123" y="1489340"/>
            <a:chExt cx="324785" cy="1715251"/>
          </a:xfrm>
        </p:grpSpPr>
        <p:cxnSp>
          <p:nvCxnSpPr>
            <p:cNvPr id="19" name="Straight Connector 18">
              <a:extLst>
                <a:ext uri="{FF2B5EF4-FFF2-40B4-BE49-F238E27FC236}">
                  <a16:creationId xmlns:a16="http://schemas.microsoft.com/office/drawing/2014/main" id="{17938167-12E4-347A-8E04-6FE9C1074513}"/>
                </a:ext>
              </a:extLst>
            </p:cNvPr>
            <p:cNvCxnSpPr>
              <a:cxnSpLocks/>
              <a:stCxn id="61" idx="6"/>
              <a:endCxn id="12" idx="2"/>
            </p:cNvCxnSpPr>
            <p:nvPr/>
          </p:nvCxnSpPr>
          <p:spPr>
            <a:xfrm>
              <a:off x="4253123" y="1489340"/>
              <a:ext cx="305622"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218F5E08-3031-F462-EC02-8E40905DB7A3}"/>
                </a:ext>
              </a:extLst>
            </p:cNvPr>
            <p:cNvCxnSpPr>
              <a:cxnSpLocks/>
            </p:cNvCxnSpPr>
            <p:nvPr/>
          </p:nvCxnSpPr>
          <p:spPr>
            <a:xfrm>
              <a:off x="4253123" y="1489340"/>
              <a:ext cx="305622" cy="35992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075" name="Straight Connector 3074">
              <a:extLst>
                <a:ext uri="{FF2B5EF4-FFF2-40B4-BE49-F238E27FC236}">
                  <a16:creationId xmlns:a16="http://schemas.microsoft.com/office/drawing/2014/main" id="{63A6DBDE-7B85-9D8F-9302-E93FFC9B91D1}"/>
                </a:ext>
              </a:extLst>
            </p:cNvPr>
            <p:cNvCxnSpPr>
              <a:cxnSpLocks/>
            </p:cNvCxnSpPr>
            <p:nvPr/>
          </p:nvCxnSpPr>
          <p:spPr>
            <a:xfrm>
              <a:off x="4253123" y="1489340"/>
              <a:ext cx="305622" cy="733385"/>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076" name="Straight Connector 3075">
              <a:extLst>
                <a:ext uri="{FF2B5EF4-FFF2-40B4-BE49-F238E27FC236}">
                  <a16:creationId xmlns:a16="http://schemas.microsoft.com/office/drawing/2014/main" id="{ADDD3191-A541-9D55-D329-7E8260E61292}"/>
                </a:ext>
              </a:extLst>
            </p:cNvPr>
            <p:cNvCxnSpPr>
              <a:cxnSpLocks/>
              <a:stCxn id="61" idx="6"/>
              <a:endCxn id="17" idx="2"/>
            </p:cNvCxnSpPr>
            <p:nvPr/>
          </p:nvCxnSpPr>
          <p:spPr>
            <a:xfrm>
              <a:off x="4253123" y="1489340"/>
              <a:ext cx="324785" cy="1715251"/>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094" name="Straight Connector 3093">
              <a:extLst>
                <a:ext uri="{FF2B5EF4-FFF2-40B4-BE49-F238E27FC236}">
                  <a16:creationId xmlns:a16="http://schemas.microsoft.com/office/drawing/2014/main" id="{F087AADF-89BB-92F2-DD89-8E8C75508294}"/>
                </a:ext>
              </a:extLst>
            </p:cNvPr>
            <p:cNvCxnSpPr>
              <a:cxnSpLocks/>
              <a:stCxn id="62" idx="6"/>
              <a:endCxn id="12" idx="2"/>
            </p:cNvCxnSpPr>
            <p:nvPr/>
          </p:nvCxnSpPr>
          <p:spPr>
            <a:xfrm flipV="1">
              <a:off x="4253123" y="1489340"/>
              <a:ext cx="305622" cy="35992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097" name="Straight Connector 3096">
              <a:extLst>
                <a:ext uri="{FF2B5EF4-FFF2-40B4-BE49-F238E27FC236}">
                  <a16:creationId xmlns:a16="http://schemas.microsoft.com/office/drawing/2014/main" id="{CE28804B-DF17-48A1-6C0D-AB8901F6395D}"/>
                </a:ext>
              </a:extLst>
            </p:cNvPr>
            <p:cNvCxnSpPr>
              <a:cxnSpLocks/>
            </p:cNvCxnSpPr>
            <p:nvPr/>
          </p:nvCxnSpPr>
          <p:spPr>
            <a:xfrm flipV="1">
              <a:off x="4253123" y="1489340"/>
              <a:ext cx="305622" cy="35992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098" name="Straight Connector 3097">
              <a:extLst>
                <a:ext uri="{FF2B5EF4-FFF2-40B4-BE49-F238E27FC236}">
                  <a16:creationId xmlns:a16="http://schemas.microsoft.com/office/drawing/2014/main" id="{53122914-0337-B9FD-7C7D-C8BA963CB0D2}"/>
                </a:ext>
              </a:extLst>
            </p:cNvPr>
            <p:cNvCxnSpPr>
              <a:cxnSpLocks/>
            </p:cNvCxnSpPr>
            <p:nvPr/>
          </p:nvCxnSpPr>
          <p:spPr>
            <a:xfrm flipV="1">
              <a:off x="4253123" y="1489340"/>
              <a:ext cx="305622" cy="35992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099" name="Straight Connector 3098">
              <a:extLst>
                <a:ext uri="{FF2B5EF4-FFF2-40B4-BE49-F238E27FC236}">
                  <a16:creationId xmlns:a16="http://schemas.microsoft.com/office/drawing/2014/main" id="{579365FF-FF95-D68B-E8A6-0CE3C026AE46}"/>
                </a:ext>
              </a:extLst>
            </p:cNvPr>
            <p:cNvCxnSpPr>
              <a:cxnSpLocks/>
              <a:stCxn id="62" idx="6"/>
              <a:endCxn id="15" idx="2"/>
            </p:cNvCxnSpPr>
            <p:nvPr/>
          </p:nvCxnSpPr>
          <p:spPr>
            <a:xfrm>
              <a:off x="4253123" y="1849263"/>
              <a:ext cx="305622"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102" name="Straight Connector 3101">
              <a:extLst>
                <a:ext uri="{FF2B5EF4-FFF2-40B4-BE49-F238E27FC236}">
                  <a16:creationId xmlns:a16="http://schemas.microsoft.com/office/drawing/2014/main" id="{B6F552DB-080E-8C80-6515-FE22CA41F9B1}"/>
                </a:ext>
              </a:extLst>
            </p:cNvPr>
            <p:cNvCxnSpPr>
              <a:cxnSpLocks/>
              <a:stCxn id="62" idx="6"/>
              <a:endCxn id="16" idx="2"/>
            </p:cNvCxnSpPr>
            <p:nvPr/>
          </p:nvCxnSpPr>
          <p:spPr>
            <a:xfrm>
              <a:off x="4253123" y="1849263"/>
              <a:ext cx="305622" cy="37346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105" name="Straight Connector 3104">
              <a:extLst>
                <a:ext uri="{FF2B5EF4-FFF2-40B4-BE49-F238E27FC236}">
                  <a16:creationId xmlns:a16="http://schemas.microsoft.com/office/drawing/2014/main" id="{5416E8D5-96C4-04B7-067A-4ED58111C13A}"/>
                </a:ext>
              </a:extLst>
            </p:cNvPr>
            <p:cNvCxnSpPr>
              <a:cxnSpLocks/>
              <a:stCxn id="62" idx="6"/>
              <a:endCxn id="17" idx="2"/>
            </p:cNvCxnSpPr>
            <p:nvPr/>
          </p:nvCxnSpPr>
          <p:spPr>
            <a:xfrm>
              <a:off x="4253123" y="1849263"/>
              <a:ext cx="324785" cy="135532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109" name="Straight Connector 3108">
              <a:extLst>
                <a:ext uri="{FF2B5EF4-FFF2-40B4-BE49-F238E27FC236}">
                  <a16:creationId xmlns:a16="http://schemas.microsoft.com/office/drawing/2014/main" id="{1DE29E6D-B092-5F00-A5D0-D82ACACBBB9C}"/>
                </a:ext>
              </a:extLst>
            </p:cNvPr>
            <p:cNvCxnSpPr>
              <a:cxnSpLocks/>
              <a:stCxn id="63" idx="6"/>
              <a:endCxn id="12" idx="2"/>
            </p:cNvCxnSpPr>
            <p:nvPr/>
          </p:nvCxnSpPr>
          <p:spPr>
            <a:xfrm flipV="1">
              <a:off x="4253123" y="1489340"/>
              <a:ext cx="305622" cy="733385"/>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112" name="Straight Connector 3111">
              <a:extLst>
                <a:ext uri="{FF2B5EF4-FFF2-40B4-BE49-F238E27FC236}">
                  <a16:creationId xmlns:a16="http://schemas.microsoft.com/office/drawing/2014/main" id="{A64777DB-1741-5D42-CB95-DF13F5A210D2}"/>
                </a:ext>
              </a:extLst>
            </p:cNvPr>
            <p:cNvCxnSpPr>
              <a:cxnSpLocks/>
              <a:stCxn id="63" idx="6"/>
              <a:endCxn id="15" idx="2"/>
            </p:cNvCxnSpPr>
            <p:nvPr/>
          </p:nvCxnSpPr>
          <p:spPr>
            <a:xfrm flipV="1">
              <a:off x="4253123" y="1849263"/>
              <a:ext cx="305622" cy="373462"/>
            </a:xfrm>
            <a:prstGeom prst="line">
              <a:avLst/>
            </a:prstGeom>
            <a:ln w="12700"/>
          </p:spPr>
          <p:style>
            <a:lnRef idx="1">
              <a:schemeClr val="accent1"/>
            </a:lnRef>
            <a:fillRef idx="0">
              <a:schemeClr val="accent1"/>
            </a:fillRef>
            <a:effectRef idx="0">
              <a:schemeClr val="accent1"/>
            </a:effectRef>
            <a:fontRef idx="minor">
              <a:schemeClr val="tx1"/>
            </a:fontRef>
          </p:style>
        </p:cxnSp>
      </p:grpSp>
      <p:grpSp>
        <p:nvGrpSpPr>
          <p:cNvPr id="3086" name="Group 3085">
            <a:extLst>
              <a:ext uri="{FF2B5EF4-FFF2-40B4-BE49-F238E27FC236}">
                <a16:creationId xmlns:a16="http://schemas.microsoft.com/office/drawing/2014/main" id="{56203D97-1A1D-0033-1EFE-DF9A6BEE2AFB}"/>
              </a:ext>
            </a:extLst>
          </p:cNvPr>
          <p:cNvGrpSpPr/>
          <p:nvPr/>
        </p:nvGrpSpPr>
        <p:grpSpPr>
          <a:xfrm>
            <a:off x="5233598" y="1452780"/>
            <a:ext cx="254139" cy="806503"/>
            <a:chOff x="3998984" y="1543291"/>
            <a:chExt cx="254139" cy="806503"/>
          </a:xfrm>
        </p:grpSpPr>
        <p:sp>
          <p:nvSpPr>
            <p:cNvPr id="3088" name="Oval 3087">
              <a:extLst>
                <a:ext uri="{FF2B5EF4-FFF2-40B4-BE49-F238E27FC236}">
                  <a16:creationId xmlns:a16="http://schemas.microsoft.com/office/drawing/2014/main" id="{5342AB43-0909-9262-6CA5-92A57FF6E3DD}"/>
                </a:ext>
              </a:extLst>
            </p:cNvPr>
            <p:cNvSpPr/>
            <p:nvPr/>
          </p:nvSpPr>
          <p:spPr>
            <a:xfrm>
              <a:off x="3998984" y="1543291"/>
              <a:ext cx="254139" cy="254139"/>
            </a:xfrm>
            <a:prstGeom prst="ellipse">
              <a:avLst/>
            </a:prstGeom>
            <a:solidFill>
              <a:schemeClr val="accent1">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89" name="Oval 3088">
              <a:extLst>
                <a:ext uri="{FF2B5EF4-FFF2-40B4-BE49-F238E27FC236}">
                  <a16:creationId xmlns:a16="http://schemas.microsoft.com/office/drawing/2014/main" id="{9D31F23F-66CD-E291-593F-A1479E37B985}"/>
                </a:ext>
              </a:extLst>
            </p:cNvPr>
            <p:cNvSpPr/>
            <p:nvPr/>
          </p:nvSpPr>
          <p:spPr>
            <a:xfrm>
              <a:off x="3998984" y="2095655"/>
              <a:ext cx="254139" cy="254139"/>
            </a:xfrm>
            <a:prstGeom prst="ellipse">
              <a:avLst/>
            </a:prstGeom>
            <a:solidFill>
              <a:schemeClr val="accent1">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3093" name="Group 3092">
            <a:extLst>
              <a:ext uri="{FF2B5EF4-FFF2-40B4-BE49-F238E27FC236}">
                <a16:creationId xmlns:a16="http://schemas.microsoft.com/office/drawing/2014/main" id="{740A3B67-E7F8-A09A-A8A9-BE2EBA6A5738}"/>
              </a:ext>
            </a:extLst>
          </p:cNvPr>
          <p:cNvGrpSpPr/>
          <p:nvPr/>
        </p:nvGrpSpPr>
        <p:grpSpPr>
          <a:xfrm>
            <a:off x="4516002" y="1362270"/>
            <a:ext cx="523220" cy="1969390"/>
            <a:chOff x="4516002" y="1362270"/>
            <a:chExt cx="523220" cy="1969390"/>
          </a:xfrm>
        </p:grpSpPr>
        <p:grpSp>
          <p:nvGrpSpPr>
            <p:cNvPr id="11" name="Group 10">
              <a:extLst>
                <a:ext uri="{FF2B5EF4-FFF2-40B4-BE49-F238E27FC236}">
                  <a16:creationId xmlns:a16="http://schemas.microsoft.com/office/drawing/2014/main" id="{8CA06DFB-8DF7-61BD-1830-3DAE6FB92124}"/>
                </a:ext>
              </a:extLst>
            </p:cNvPr>
            <p:cNvGrpSpPr/>
            <p:nvPr/>
          </p:nvGrpSpPr>
          <p:grpSpPr>
            <a:xfrm>
              <a:off x="4558745" y="1362270"/>
              <a:ext cx="273302" cy="1969390"/>
              <a:chOff x="3998984" y="1362270"/>
              <a:chExt cx="273302" cy="1969390"/>
            </a:xfrm>
          </p:grpSpPr>
          <p:sp>
            <p:nvSpPr>
              <p:cNvPr id="12" name="Oval 11">
                <a:extLst>
                  <a:ext uri="{FF2B5EF4-FFF2-40B4-BE49-F238E27FC236}">
                    <a16:creationId xmlns:a16="http://schemas.microsoft.com/office/drawing/2014/main" id="{AD6FCB23-5F84-A475-FBF4-99610B04877E}"/>
                  </a:ext>
                </a:extLst>
              </p:cNvPr>
              <p:cNvSpPr/>
              <p:nvPr/>
            </p:nvSpPr>
            <p:spPr>
              <a:xfrm>
                <a:off x="3998984" y="1362270"/>
                <a:ext cx="254139" cy="254139"/>
              </a:xfrm>
              <a:prstGeom prst="ellipse">
                <a:avLst/>
              </a:prstGeom>
              <a:solidFill>
                <a:schemeClr val="accent1">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Oval 14">
                <a:extLst>
                  <a:ext uri="{FF2B5EF4-FFF2-40B4-BE49-F238E27FC236}">
                    <a16:creationId xmlns:a16="http://schemas.microsoft.com/office/drawing/2014/main" id="{0F71A423-D8BD-26D4-4527-875ACC2DFFAB}"/>
                  </a:ext>
                </a:extLst>
              </p:cNvPr>
              <p:cNvSpPr/>
              <p:nvPr/>
            </p:nvSpPr>
            <p:spPr>
              <a:xfrm>
                <a:off x="3998984" y="1722193"/>
                <a:ext cx="254139" cy="254139"/>
              </a:xfrm>
              <a:prstGeom prst="ellipse">
                <a:avLst/>
              </a:prstGeom>
              <a:solidFill>
                <a:schemeClr val="accent1">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Oval 15">
                <a:extLst>
                  <a:ext uri="{FF2B5EF4-FFF2-40B4-BE49-F238E27FC236}">
                    <a16:creationId xmlns:a16="http://schemas.microsoft.com/office/drawing/2014/main" id="{4FE4B188-AF12-CB5E-788E-68BC2BBDC9B2}"/>
                  </a:ext>
                </a:extLst>
              </p:cNvPr>
              <p:cNvSpPr/>
              <p:nvPr/>
            </p:nvSpPr>
            <p:spPr>
              <a:xfrm>
                <a:off x="3998984" y="2095655"/>
                <a:ext cx="254139" cy="254139"/>
              </a:xfrm>
              <a:prstGeom prst="ellipse">
                <a:avLst/>
              </a:prstGeom>
              <a:solidFill>
                <a:schemeClr val="accent1">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Oval 16">
                <a:extLst>
                  <a:ext uri="{FF2B5EF4-FFF2-40B4-BE49-F238E27FC236}">
                    <a16:creationId xmlns:a16="http://schemas.microsoft.com/office/drawing/2014/main" id="{A67BE8F9-F403-983B-0EF3-5F18C63737BB}"/>
                  </a:ext>
                </a:extLst>
              </p:cNvPr>
              <p:cNvSpPr/>
              <p:nvPr/>
            </p:nvSpPr>
            <p:spPr>
              <a:xfrm>
                <a:off x="4018147" y="3077521"/>
                <a:ext cx="254139" cy="254139"/>
              </a:xfrm>
              <a:prstGeom prst="ellipse">
                <a:avLst/>
              </a:prstGeom>
              <a:solidFill>
                <a:schemeClr val="accent1">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3091" name="TextBox 3090">
              <a:extLst>
                <a:ext uri="{FF2B5EF4-FFF2-40B4-BE49-F238E27FC236}">
                  <a16:creationId xmlns:a16="http://schemas.microsoft.com/office/drawing/2014/main" id="{E2F50117-690A-C4BB-3717-3E0397E97962}"/>
                </a:ext>
              </a:extLst>
            </p:cNvPr>
            <p:cNvSpPr txBox="1"/>
            <p:nvPr/>
          </p:nvSpPr>
          <p:spPr>
            <a:xfrm rot="5400000">
              <a:off x="4466229" y="2444751"/>
              <a:ext cx="622765" cy="523220"/>
            </a:xfrm>
            <a:prstGeom prst="rect">
              <a:avLst/>
            </a:prstGeom>
            <a:noFill/>
          </p:spPr>
          <p:txBody>
            <a:bodyPr wrap="square" rtlCol="0">
              <a:sp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 .</a:t>
              </a:r>
            </a:p>
          </p:txBody>
        </p:sp>
      </p:grpSp>
      <p:cxnSp>
        <p:nvCxnSpPr>
          <p:cNvPr id="3115" name="Straight Connector 3114">
            <a:extLst>
              <a:ext uri="{FF2B5EF4-FFF2-40B4-BE49-F238E27FC236}">
                <a16:creationId xmlns:a16="http://schemas.microsoft.com/office/drawing/2014/main" id="{FBB42C11-F5E2-4AE8-2507-7409E41CBE76}"/>
              </a:ext>
            </a:extLst>
          </p:cNvPr>
          <p:cNvCxnSpPr>
            <a:cxnSpLocks/>
            <a:stCxn id="63" idx="6"/>
            <a:endCxn id="16" idx="2"/>
          </p:cNvCxnSpPr>
          <p:nvPr/>
        </p:nvCxnSpPr>
        <p:spPr>
          <a:xfrm>
            <a:off x="4253123" y="2222725"/>
            <a:ext cx="305622"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118" name="Straight Connector 3117">
            <a:extLst>
              <a:ext uri="{FF2B5EF4-FFF2-40B4-BE49-F238E27FC236}">
                <a16:creationId xmlns:a16="http://schemas.microsoft.com/office/drawing/2014/main" id="{A3DF33F8-507D-9F7B-5AC9-B8A6198F9BBC}"/>
              </a:ext>
            </a:extLst>
          </p:cNvPr>
          <p:cNvCxnSpPr>
            <a:cxnSpLocks/>
            <a:stCxn id="63" idx="6"/>
            <a:endCxn id="17" idx="2"/>
          </p:cNvCxnSpPr>
          <p:nvPr/>
        </p:nvCxnSpPr>
        <p:spPr>
          <a:xfrm>
            <a:off x="4253123" y="2222725"/>
            <a:ext cx="324785" cy="981866"/>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121" name="Straight Connector 3120">
            <a:extLst>
              <a:ext uri="{FF2B5EF4-FFF2-40B4-BE49-F238E27FC236}">
                <a16:creationId xmlns:a16="http://schemas.microsoft.com/office/drawing/2014/main" id="{227D7149-92B2-790F-D06D-3B77A9990474}"/>
              </a:ext>
            </a:extLst>
          </p:cNvPr>
          <p:cNvCxnSpPr>
            <a:cxnSpLocks/>
          </p:cNvCxnSpPr>
          <p:nvPr/>
        </p:nvCxnSpPr>
        <p:spPr>
          <a:xfrm>
            <a:off x="4253123" y="2222725"/>
            <a:ext cx="324785" cy="981866"/>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122" name="Straight Connector 3121">
            <a:extLst>
              <a:ext uri="{FF2B5EF4-FFF2-40B4-BE49-F238E27FC236}">
                <a16:creationId xmlns:a16="http://schemas.microsoft.com/office/drawing/2014/main" id="{38F830AD-0085-2470-1CF1-5A1709B39C8D}"/>
              </a:ext>
            </a:extLst>
          </p:cNvPr>
          <p:cNvCxnSpPr>
            <a:cxnSpLocks/>
            <a:stCxn id="3072" idx="6"/>
            <a:endCxn id="12" idx="2"/>
          </p:cNvCxnSpPr>
          <p:nvPr/>
        </p:nvCxnSpPr>
        <p:spPr>
          <a:xfrm flipV="1">
            <a:off x="4272286" y="1489340"/>
            <a:ext cx="286459" cy="1715251"/>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125" name="Straight Connector 3124">
            <a:extLst>
              <a:ext uri="{FF2B5EF4-FFF2-40B4-BE49-F238E27FC236}">
                <a16:creationId xmlns:a16="http://schemas.microsoft.com/office/drawing/2014/main" id="{61C6F7C0-395A-4F13-8FCF-F3473FAD00EF}"/>
              </a:ext>
            </a:extLst>
          </p:cNvPr>
          <p:cNvCxnSpPr>
            <a:cxnSpLocks/>
            <a:stCxn id="3072" idx="6"/>
            <a:endCxn id="15" idx="2"/>
          </p:cNvCxnSpPr>
          <p:nvPr/>
        </p:nvCxnSpPr>
        <p:spPr>
          <a:xfrm flipV="1">
            <a:off x="4272286" y="1849263"/>
            <a:ext cx="286459" cy="135532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128" name="Straight Connector 3127">
            <a:extLst>
              <a:ext uri="{FF2B5EF4-FFF2-40B4-BE49-F238E27FC236}">
                <a16:creationId xmlns:a16="http://schemas.microsoft.com/office/drawing/2014/main" id="{73CABE53-70A4-34D4-8202-B8466D7233AA}"/>
              </a:ext>
            </a:extLst>
          </p:cNvPr>
          <p:cNvCxnSpPr>
            <a:cxnSpLocks/>
            <a:stCxn id="3072" idx="6"/>
            <a:endCxn id="16" idx="2"/>
          </p:cNvCxnSpPr>
          <p:nvPr/>
        </p:nvCxnSpPr>
        <p:spPr>
          <a:xfrm flipV="1">
            <a:off x="4272286" y="2222725"/>
            <a:ext cx="286459" cy="981866"/>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131" name="Straight Connector 3130">
            <a:extLst>
              <a:ext uri="{FF2B5EF4-FFF2-40B4-BE49-F238E27FC236}">
                <a16:creationId xmlns:a16="http://schemas.microsoft.com/office/drawing/2014/main" id="{4A13B3EA-5483-C66F-6857-2325FA23B465}"/>
              </a:ext>
            </a:extLst>
          </p:cNvPr>
          <p:cNvCxnSpPr>
            <a:cxnSpLocks/>
            <a:stCxn id="3072" idx="6"/>
            <a:endCxn id="17" idx="2"/>
          </p:cNvCxnSpPr>
          <p:nvPr/>
        </p:nvCxnSpPr>
        <p:spPr>
          <a:xfrm>
            <a:off x="4272286" y="3204591"/>
            <a:ext cx="305622"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134" name="Straight Connector 3133">
            <a:extLst>
              <a:ext uri="{FF2B5EF4-FFF2-40B4-BE49-F238E27FC236}">
                <a16:creationId xmlns:a16="http://schemas.microsoft.com/office/drawing/2014/main" id="{5637DDCE-05E6-CD3A-148E-C7B9E400BFCD}"/>
              </a:ext>
            </a:extLst>
          </p:cNvPr>
          <p:cNvCxnSpPr>
            <a:cxnSpLocks/>
            <a:stCxn id="3089" idx="2"/>
            <a:endCxn id="17" idx="6"/>
          </p:cNvCxnSpPr>
          <p:nvPr/>
        </p:nvCxnSpPr>
        <p:spPr>
          <a:xfrm flipH="1">
            <a:off x="4832047" y="2132214"/>
            <a:ext cx="401551" cy="107237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138" name="Straight Connector 3137">
            <a:extLst>
              <a:ext uri="{FF2B5EF4-FFF2-40B4-BE49-F238E27FC236}">
                <a16:creationId xmlns:a16="http://schemas.microsoft.com/office/drawing/2014/main" id="{E98B354C-6DFA-A7A8-4218-4E47AF04F99E}"/>
              </a:ext>
            </a:extLst>
          </p:cNvPr>
          <p:cNvCxnSpPr>
            <a:cxnSpLocks/>
            <a:stCxn id="3089" idx="2"/>
            <a:endCxn id="16" idx="6"/>
          </p:cNvCxnSpPr>
          <p:nvPr/>
        </p:nvCxnSpPr>
        <p:spPr>
          <a:xfrm flipH="1">
            <a:off x="4812884" y="2132214"/>
            <a:ext cx="420714" cy="90511"/>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141" name="Straight Connector 3140">
            <a:extLst>
              <a:ext uri="{FF2B5EF4-FFF2-40B4-BE49-F238E27FC236}">
                <a16:creationId xmlns:a16="http://schemas.microsoft.com/office/drawing/2014/main" id="{A807A0B2-A6C8-16A0-EDD2-5EE05B4F4076}"/>
              </a:ext>
            </a:extLst>
          </p:cNvPr>
          <p:cNvCxnSpPr>
            <a:cxnSpLocks/>
            <a:stCxn id="3089" idx="2"/>
            <a:endCxn id="15" idx="6"/>
          </p:cNvCxnSpPr>
          <p:nvPr/>
        </p:nvCxnSpPr>
        <p:spPr>
          <a:xfrm flipH="1" flipV="1">
            <a:off x="4812884" y="1849263"/>
            <a:ext cx="420714" cy="282951"/>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144" name="Straight Connector 3143">
            <a:extLst>
              <a:ext uri="{FF2B5EF4-FFF2-40B4-BE49-F238E27FC236}">
                <a16:creationId xmlns:a16="http://schemas.microsoft.com/office/drawing/2014/main" id="{83B25EB5-B4D0-01C8-39F3-0289C483DB40}"/>
              </a:ext>
            </a:extLst>
          </p:cNvPr>
          <p:cNvCxnSpPr>
            <a:cxnSpLocks/>
            <a:stCxn id="3089" idx="2"/>
            <a:endCxn id="12" idx="6"/>
          </p:cNvCxnSpPr>
          <p:nvPr/>
        </p:nvCxnSpPr>
        <p:spPr>
          <a:xfrm flipH="1" flipV="1">
            <a:off x="4812884" y="1489340"/>
            <a:ext cx="420714" cy="642874"/>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148" name="Straight Connector 3147">
            <a:extLst>
              <a:ext uri="{FF2B5EF4-FFF2-40B4-BE49-F238E27FC236}">
                <a16:creationId xmlns:a16="http://schemas.microsoft.com/office/drawing/2014/main" id="{47BFC587-AB48-C570-0E88-421ECD6F4C0E}"/>
              </a:ext>
            </a:extLst>
          </p:cNvPr>
          <p:cNvCxnSpPr>
            <a:cxnSpLocks/>
            <a:stCxn id="3088" idx="2"/>
            <a:endCxn id="12" idx="6"/>
          </p:cNvCxnSpPr>
          <p:nvPr/>
        </p:nvCxnSpPr>
        <p:spPr>
          <a:xfrm flipH="1" flipV="1">
            <a:off x="4812884" y="1489340"/>
            <a:ext cx="420714" cy="9051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151" name="Straight Connector 3150">
            <a:extLst>
              <a:ext uri="{FF2B5EF4-FFF2-40B4-BE49-F238E27FC236}">
                <a16:creationId xmlns:a16="http://schemas.microsoft.com/office/drawing/2014/main" id="{EAD6EA5E-7785-0A9E-0C99-EB2661FB94D8}"/>
              </a:ext>
            </a:extLst>
          </p:cNvPr>
          <p:cNvCxnSpPr>
            <a:cxnSpLocks/>
            <a:stCxn id="3088" idx="2"/>
            <a:endCxn id="15" idx="6"/>
          </p:cNvCxnSpPr>
          <p:nvPr/>
        </p:nvCxnSpPr>
        <p:spPr>
          <a:xfrm flipH="1">
            <a:off x="4812884" y="1579850"/>
            <a:ext cx="420714" cy="2694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154" name="Straight Connector 3153">
            <a:extLst>
              <a:ext uri="{FF2B5EF4-FFF2-40B4-BE49-F238E27FC236}">
                <a16:creationId xmlns:a16="http://schemas.microsoft.com/office/drawing/2014/main" id="{DB92B1E6-3BDA-48D9-EEA4-3BFA44FB0833}"/>
              </a:ext>
            </a:extLst>
          </p:cNvPr>
          <p:cNvCxnSpPr>
            <a:cxnSpLocks/>
            <a:stCxn id="3088" idx="2"/>
            <a:endCxn id="16" idx="6"/>
          </p:cNvCxnSpPr>
          <p:nvPr/>
        </p:nvCxnSpPr>
        <p:spPr>
          <a:xfrm flipH="1">
            <a:off x="4812884" y="1579850"/>
            <a:ext cx="420714" cy="642875"/>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157" name="Straight Connector 3156">
            <a:extLst>
              <a:ext uri="{FF2B5EF4-FFF2-40B4-BE49-F238E27FC236}">
                <a16:creationId xmlns:a16="http://schemas.microsoft.com/office/drawing/2014/main" id="{5A6D0797-C130-D8D9-6C5F-D69CD3855AC0}"/>
              </a:ext>
            </a:extLst>
          </p:cNvPr>
          <p:cNvCxnSpPr>
            <a:cxnSpLocks/>
            <a:stCxn id="3088" idx="2"/>
            <a:endCxn id="17" idx="6"/>
          </p:cNvCxnSpPr>
          <p:nvPr/>
        </p:nvCxnSpPr>
        <p:spPr>
          <a:xfrm flipH="1">
            <a:off x="4832047" y="1579850"/>
            <a:ext cx="401551" cy="1624741"/>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160" name="TextBox 3159">
            <a:extLst>
              <a:ext uri="{FF2B5EF4-FFF2-40B4-BE49-F238E27FC236}">
                <a16:creationId xmlns:a16="http://schemas.microsoft.com/office/drawing/2014/main" id="{1C357780-9BB6-2C63-8FB0-84F54EF7DF17}"/>
              </a:ext>
            </a:extLst>
          </p:cNvPr>
          <p:cNvSpPr txBox="1"/>
          <p:nvPr/>
        </p:nvSpPr>
        <p:spPr>
          <a:xfrm>
            <a:off x="5567024" y="1408434"/>
            <a:ext cx="587020" cy="300082"/>
          </a:xfrm>
          <a:prstGeom prst="rect">
            <a:avLst/>
          </a:prstGeom>
          <a:noFill/>
        </p:spPr>
        <p:txBody>
          <a:bodyPr wrap="none" rtlCol="0">
            <a:spAutoFit/>
          </a:bodyPr>
          <a:lstStyle/>
          <a:p>
            <a:r>
              <a:rPr lang="en-US" dirty="0"/>
              <a:t>Cat. 1</a:t>
            </a:r>
          </a:p>
        </p:txBody>
      </p:sp>
      <p:sp>
        <p:nvSpPr>
          <p:cNvPr id="3161" name="TextBox 3160">
            <a:extLst>
              <a:ext uri="{FF2B5EF4-FFF2-40B4-BE49-F238E27FC236}">
                <a16:creationId xmlns:a16="http://schemas.microsoft.com/office/drawing/2014/main" id="{14F3A085-D5E8-6EE3-4A02-D72979DAC12D}"/>
              </a:ext>
            </a:extLst>
          </p:cNvPr>
          <p:cNvSpPr txBox="1"/>
          <p:nvPr/>
        </p:nvSpPr>
        <p:spPr>
          <a:xfrm>
            <a:off x="5567024" y="1977622"/>
            <a:ext cx="587020" cy="300082"/>
          </a:xfrm>
          <a:prstGeom prst="rect">
            <a:avLst/>
          </a:prstGeom>
          <a:noFill/>
        </p:spPr>
        <p:txBody>
          <a:bodyPr wrap="none" rtlCol="0">
            <a:spAutoFit/>
          </a:bodyPr>
          <a:lstStyle/>
          <a:p>
            <a:r>
              <a:rPr lang="en-US" dirty="0"/>
              <a:t>Cat. 2</a:t>
            </a:r>
          </a:p>
        </p:txBody>
      </p:sp>
      <p:sp>
        <p:nvSpPr>
          <p:cNvPr id="3163" name="TextBox 3162">
            <a:extLst>
              <a:ext uri="{FF2B5EF4-FFF2-40B4-BE49-F238E27FC236}">
                <a16:creationId xmlns:a16="http://schemas.microsoft.com/office/drawing/2014/main" id="{0FACD794-AEBF-45C2-5361-C690CC60AC51}"/>
              </a:ext>
            </a:extLst>
          </p:cNvPr>
          <p:cNvSpPr txBox="1"/>
          <p:nvPr/>
        </p:nvSpPr>
        <p:spPr>
          <a:xfrm rot="5400000">
            <a:off x="5155119" y="2541604"/>
            <a:ext cx="622765" cy="523220"/>
          </a:xfrm>
          <a:prstGeom prst="rect">
            <a:avLst/>
          </a:prstGeom>
          <a:noFill/>
        </p:spPr>
        <p:txBody>
          <a:bodyPr wrap="square" rtlCol="0">
            <a:sp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 .</a:t>
            </a:r>
          </a:p>
        </p:txBody>
      </p:sp>
    </p:spTree>
    <p:extLst>
      <p:ext uri="{BB962C8B-B14F-4D97-AF65-F5344CB8AC3E}">
        <p14:creationId xmlns:p14="http://schemas.microsoft.com/office/powerpoint/2010/main" val="306170079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6C9DA8-3706-A768-D753-38395E2E8937}"/>
              </a:ext>
            </a:extLst>
          </p:cNvPr>
          <p:cNvSpPr>
            <a:spLocks noGrp="1"/>
          </p:cNvSpPr>
          <p:nvPr>
            <p:ph type="title"/>
          </p:nvPr>
        </p:nvSpPr>
        <p:spPr>
          <a:xfrm>
            <a:off x="0" y="461526"/>
            <a:ext cx="2345268" cy="695232"/>
          </a:xfrm>
        </p:spPr>
        <p:txBody>
          <a:bodyPr>
            <a:normAutofit fontScale="90000"/>
          </a:bodyPr>
          <a:lstStyle/>
          <a:p>
            <a:r>
              <a:rPr lang="en-US" dirty="0">
                <a:solidFill>
                  <a:schemeClr val="tx1"/>
                </a:solidFill>
              </a:rPr>
              <a:t>A Real CNN – VGG (Near top ImageNet ILSVRC-2014) </a:t>
            </a:r>
          </a:p>
        </p:txBody>
      </p:sp>
      <p:sp>
        <p:nvSpPr>
          <p:cNvPr id="3" name="Content Placeholder 2">
            <a:extLst>
              <a:ext uri="{FF2B5EF4-FFF2-40B4-BE49-F238E27FC236}">
                <a16:creationId xmlns:a16="http://schemas.microsoft.com/office/drawing/2014/main" id="{BC5972AB-9D09-C8A0-E73B-8BAEC8A95FB6}"/>
              </a:ext>
            </a:extLst>
          </p:cNvPr>
          <p:cNvSpPr>
            <a:spLocks noGrp="1"/>
          </p:cNvSpPr>
          <p:nvPr>
            <p:ph idx="1"/>
          </p:nvPr>
        </p:nvSpPr>
        <p:spPr>
          <a:xfrm>
            <a:off x="168920" y="1581562"/>
            <a:ext cx="2514184" cy="787927"/>
          </a:xfrm>
        </p:spPr>
        <p:txBody>
          <a:bodyPr>
            <a:noAutofit/>
          </a:bodyPr>
          <a:lstStyle/>
          <a:p>
            <a:pPr marL="0" indent="0">
              <a:buNone/>
            </a:pPr>
            <a:r>
              <a:rPr lang="en-US" sz="1600" dirty="0"/>
              <a:t>Commonly used itself and as part of other architectures with transfer learning (a backbone in many object detection models, used in the lab for classification)</a:t>
            </a:r>
          </a:p>
        </p:txBody>
      </p:sp>
      <p:sp>
        <p:nvSpPr>
          <p:cNvPr id="7" name="TextBox 6">
            <a:extLst>
              <a:ext uri="{FF2B5EF4-FFF2-40B4-BE49-F238E27FC236}">
                <a16:creationId xmlns:a16="http://schemas.microsoft.com/office/drawing/2014/main" id="{E9BE7033-9897-CFE6-CDC0-4216AC9C6743}"/>
              </a:ext>
            </a:extLst>
          </p:cNvPr>
          <p:cNvSpPr txBox="1"/>
          <p:nvPr/>
        </p:nvSpPr>
        <p:spPr>
          <a:xfrm>
            <a:off x="22602" y="4901656"/>
            <a:ext cx="5933164" cy="184666"/>
          </a:xfrm>
          <a:prstGeom prst="rect">
            <a:avLst/>
          </a:prstGeom>
          <a:noFill/>
        </p:spPr>
        <p:txBody>
          <a:bodyPr wrap="square">
            <a:spAutoFit/>
          </a:bodyPr>
          <a:lstStyle/>
          <a:p>
            <a:r>
              <a:rPr lang="en-US" sz="600" dirty="0"/>
              <a:t>Figure credit: https://</a:t>
            </a:r>
            <a:r>
              <a:rPr lang="en-US" sz="600" dirty="0" err="1"/>
              <a:t>www.kaggle.com</a:t>
            </a:r>
            <a:r>
              <a:rPr lang="en-US" sz="600" dirty="0"/>
              <a:t>/code/</a:t>
            </a:r>
            <a:r>
              <a:rPr lang="en-US" sz="600" dirty="0" err="1"/>
              <a:t>blurredmachine</a:t>
            </a:r>
            <a:r>
              <a:rPr lang="en-US" sz="600" dirty="0"/>
              <a:t>/vggnet-16-architecture-a-complete-guide/notebook</a:t>
            </a:r>
          </a:p>
        </p:txBody>
      </p:sp>
      <p:pic>
        <p:nvPicPr>
          <p:cNvPr id="10246" name="Picture 6" descr="title">
            <a:extLst>
              <a:ext uri="{FF2B5EF4-FFF2-40B4-BE49-F238E27FC236}">
                <a16:creationId xmlns:a16="http://schemas.microsoft.com/office/drawing/2014/main" id="{359C2C6A-AC72-9A64-425A-2C381652C4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83104" y="187058"/>
            <a:ext cx="5668832" cy="3193708"/>
          </a:xfrm>
          <a:prstGeom prst="rect">
            <a:avLst/>
          </a:prstGeom>
          <a:noFill/>
          <a:extLst>
            <a:ext uri="{909E8E84-426E-40DD-AFC4-6F175D3DCCD1}">
              <a14:hiddenFill xmlns:a14="http://schemas.microsoft.com/office/drawing/2010/main">
                <a:solidFill>
                  <a:srgbClr val="FFFFFF"/>
                </a:solidFill>
              </a14:hiddenFill>
            </a:ext>
          </a:extLst>
        </p:spPr>
      </p:pic>
      <p:pic>
        <p:nvPicPr>
          <p:cNvPr id="10248" name="Picture 8" descr="config">
            <a:extLst>
              <a:ext uri="{FF2B5EF4-FFF2-40B4-BE49-F238E27FC236}">
                <a16:creationId xmlns:a16="http://schemas.microsoft.com/office/drawing/2014/main" id="{E7D74192-2435-D9DD-9919-59D95E97DCD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83104" y="3484589"/>
            <a:ext cx="5677705" cy="157221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5753C08-F6AB-BBD9-BD13-10055334C598}"/>
              </a:ext>
            </a:extLst>
          </p:cNvPr>
          <p:cNvSpPr txBox="1"/>
          <p:nvPr/>
        </p:nvSpPr>
        <p:spPr>
          <a:xfrm>
            <a:off x="168919" y="3380766"/>
            <a:ext cx="2697154" cy="1569660"/>
          </a:xfrm>
          <a:prstGeom prst="rect">
            <a:avLst/>
          </a:prstGeom>
          <a:noFill/>
        </p:spPr>
        <p:txBody>
          <a:bodyPr wrap="square" rtlCol="0">
            <a:spAutoFit/>
          </a:bodyPr>
          <a:lstStyle/>
          <a:p>
            <a:r>
              <a:rPr lang="en-US" sz="1600" dirty="0"/>
              <a:t>This is shorthand – only the first two dimensions of the conv are given, other is assumed.  I write a few true dimensions for the </a:t>
            </a:r>
            <a:r>
              <a:rPr lang="en-US" sz="1600" dirty="0" err="1"/>
              <a:t>convs</a:t>
            </a:r>
            <a:r>
              <a:rPr lang="en-US" sz="1600" dirty="0"/>
              <a:t> below.</a:t>
            </a:r>
          </a:p>
        </p:txBody>
      </p:sp>
      <p:sp>
        <p:nvSpPr>
          <p:cNvPr id="5" name="TextBox 4">
            <a:extLst>
              <a:ext uri="{FF2B5EF4-FFF2-40B4-BE49-F238E27FC236}">
                <a16:creationId xmlns:a16="http://schemas.microsoft.com/office/drawing/2014/main" id="{59FA109E-78E4-EE65-2873-13266C7F7F55}"/>
              </a:ext>
            </a:extLst>
          </p:cNvPr>
          <p:cNvSpPr txBox="1"/>
          <p:nvPr/>
        </p:nvSpPr>
        <p:spPr>
          <a:xfrm>
            <a:off x="2573332" y="3276943"/>
            <a:ext cx="1453646" cy="246221"/>
          </a:xfrm>
          <a:prstGeom prst="rect">
            <a:avLst/>
          </a:prstGeom>
          <a:noFill/>
        </p:spPr>
        <p:txBody>
          <a:bodyPr wrap="square" rtlCol="0">
            <a:spAutoFit/>
          </a:bodyPr>
          <a:lstStyle/>
          <a:p>
            <a:r>
              <a:rPr lang="en-US" sz="1000" dirty="0"/>
              <a:t>64 3x3x3 Filters, Stride 1</a:t>
            </a:r>
          </a:p>
        </p:txBody>
      </p:sp>
      <p:sp>
        <p:nvSpPr>
          <p:cNvPr id="8" name="TextBox 7">
            <a:extLst>
              <a:ext uri="{FF2B5EF4-FFF2-40B4-BE49-F238E27FC236}">
                <a16:creationId xmlns:a16="http://schemas.microsoft.com/office/drawing/2014/main" id="{F610DFB6-1BA9-AECA-BC72-322A785C2DF1}"/>
              </a:ext>
            </a:extLst>
          </p:cNvPr>
          <p:cNvSpPr txBox="1"/>
          <p:nvPr/>
        </p:nvSpPr>
        <p:spPr>
          <a:xfrm>
            <a:off x="3608339" y="2599965"/>
            <a:ext cx="837278" cy="246221"/>
          </a:xfrm>
          <a:prstGeom prst="rect">
            <a:avLst/>
          </a:prstGeom>
          <a:noFill/>
        </p:spPr>
        <p:txBody>
          <a:bodyPr wrap="none" rtlCol="0">
            <a:spAutoFit/>
          </a:bodyPr>
          <a:lstStyle/>
          <a:p>
            <a:r>
              <a:rPr lang="en-US" sz="1000" dirty="0"/>
              <a:t>2x2 Max Pool, Stride 1</a:t>
            </a:r>
          </a:p>
        </p:txBody>
      </p:sp>
    </p:spTree>
    <p:extLst>
      <p:ext uri="{BB962C8B-B14F-4D97-AF65-F5344CB8AC3E}">
        <p14:creationId xmlns:p14="http://schemas.microsoft.com/office/powerpoint/2010/main" val="116142025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A6204D-CB37-6B9A-7793-A6C1385587B3}"/>
              </a:ext>
            </a:extLst>
          </p:cNvPr>
          <p:cNvSpPr>
            <a:spLocks noGrp="1"/>
          </p:cNvSpPr>
          <p:nvPr>
            <p:ph type="title"/>
          </p:nvPr>
        </p:nvSpPr>
        <p:spPr>
          <a:xfrm>
            <a:off x="0" y="35982"/>
            <a:ext cx="9144000" cy="695232"/>
          </a:xfrm>
        </p:spPr>
        <p:txBody>
          <a:bodyPr>
            <a:normAutofit/>
          </a:bodyPr>
          <a:lstStyle/>
          <a:p>
            <a:r>
              <a:rPr lang="en-US" dirty="0">
                <a:solidFill>
                  <a:schemeClr val="tx1"/>
                </a:solidFill>
              </a:rPr>
              <a:t>Understanding What CNN Parts “Do</a:t>
            </a:r>
            <a:r>
              <a:rPr lang="en-US" dirty="0"/>
              <a:t>”</a:t>
            </a:r>
          </a:p>
        </p:txBody>
      </p:sp>
      <p:sp>
        <p:nvSpPr>
          <p:cNvPr id="3" name="Content Placeholder 2">
            <a:extLst>
              <a:ext uri="{FF2B5EF4-FFF2-40B4-BE49-F238E27FC236}">
                <a16:creationId xmlns:a16="http://schemas.microsoft.com/office/drawing/2014/main" id="{109861F0-E73A-441D-600B-217150CB104B}"/>
              </a:ext>
            </a:extLst>
          </p:cNvPr>
          <p:cNvSpPr>
            <a:spLocks noGrp="1"/>
          </p:cNvSpPr>
          <p:nvPr>
            <p:ph idx="1"/>
          </p:nvPr>
        </p:nvSpPr>
        <p:spPr>
          <a:xfrm>
            <a:off x="251523" y="653551"/>
            <a:ext cx="8613077" cy="1987153"/>
          </a:xfrm>
        </p:spPr>
        <p:txBody>
          <a:bodyPr>
            <a:normAutofit/>
          </a:bodyPr>
          <a:lstStyle/>
          <a:p>
            <a:r>
              <a:rPr lang="en-US" sz="1800" dirty="0"/>
              <a:t>Each filter in a given convolution layer picks out different “features”, e.g., edges, circles, dog nose containing, etc.</a:t>
            </a:r>
          </a:p>
          <a:p>
            <a:r>
              <a:rPr lang="en-US" sz="1800" dirty="0"/>
              <a:t>Each convolution layer picks out features at a coarser grained level since it has aggregated more space in the original image.</a:t>
            </a:r>
          </a:p>
          <a:p>
            <a:r>
              <a:rPr lang="en-US" sz="1800" dirty="0"/>
              <a:t>Each pooling removes sensitivity to small shifts in location and keeps just most essential local response.</a:t>
            </a:r>
          </a:p>
        </p:txBody>
      </p:sp>
      <p:pic>
        <p:nvPicPr>
          <p:cNvPr id="6" name="Picture 2">
            <a:extLst>
              <a:ext uri="{FF2B5EF4-FFF2-40B4-BE49-F238E27FC236}">
                <a16:creationId xmlns:a16="http://schemas.microsoft.com/office/drawing/2014/main" id="{C05D9CD4-B2E1-A129-EC82-FB9C47F5962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5608" y="2570597"/>
            <a:ext cx="4395189" cy="210526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C1F9C8D0-08E8-42BC-BEAA-46BDF8B9BA65}"/>
              </a:ext>
            </a:extLst>
          </p:cNvPr>
          <p:cNvSpPr txBox="1"/>
          <p:nvPr/>
        </p:nvSpPr>
        <p:spPr>
          <a:xfrm>
            <a:off x="2316861" y="4788423"/>
            <a:ext cx="5375080" cy="184666"/>
          </a:xfrm>
          <a:prstGeom prst="rect">
            <a:avLst/>
          </a:prstGeom>
          <a:noFill/>
        </p:spPr>
        <p:txBody>
          <a:bodyPr wrap="square">
            <a:spAutoFit/>
          </a:bodyPr>
          <a:lstStyle/>
          <a:p>
            <a:r>
              <a:rPr lang="en-US" sz="600" dirty="0"/>
              <a:t>Figure credit: https://</a:t>
            </a:r>
            <a:r>
              <a:rPr lang="en-US" sz="600" dirty="0" err="1"/>
              <a:t>indoml.com</a:t>
            </a:r>
            <a:r>
              <a:rPr lang="en-US" sz="600" dirty="0"/>
              <a:t>/2018/03/07/student-notes-convolutional-neural-networks-</a:t>
            </a:r>
            <a:r>
              <a:rPr lang="en-US" sz="600" dirty="0" err="1"/>
              <a:t>cnn</a:t>
            </a:r>
            <a:r>
              <a:rPr lang="en-US" sz="600" dirty="0"/>
              <a:t>-introduction/</a:t>
            </a:r>
          </a:p>
        </p:txBody>
      </p:sp>
    </p:spTree>
    <p:extLst>
      <p:ext uri="{BB962C8B-B14F-4D97-AF65-F5344CB8AC3E}">
        <p14:creationId xmlns:p14="http://schemas.microsoft.com/office/powerpoint/2010/main" val="390611255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A6204D-CB37-6B9A-7793-A6C1385587B3}"/>
              </a:ext>
            </a:extLst>
          </p:cNvPr>
          <p:cNvSpPr>
            <a:spLocks noGrp="1"/>
          </p:cNvSpPr>
          <p:nvPr>
            <p:ph type="title"/>
          </p:nvPr>
        </p:nvSpPr>
        <p:spPr>
          <a:xfrm>
            <a:off x="0" y="35982"/>
            <a:ext cx="9144000" cy="695232"/>
          </a:xfrm>
        </p:spPr>
        <p:txBody>
          <a:bodyPr>
            <a:normAutofit/>
          </a:bodyPr>
          <a:lstStyle/>
          <a:p>
            <a:r>
              <a:rPr lang="en-US" dirty="0">
                <a:solidFill>
                  <a:schemeClr val="tx1"/>
                </a:solidFill>
              </a:rPr>
              <a:t>Understanding What CNN Parts “Do”</a:t>
            </a:r>
          </a:p>
        </p:txBody>
      </p:sp>
      <p:sp>
        <p:nvSpPr>
          <p:cNvPr id="3" name="Content Placeholder 2">
            <a:extLst>
              <a:ext uri="{FF2B5EF4-FFF2-40B4-BE49-F238E27FC236}">
                <a16:creationId xmlns:a16="http://schemas.microsoft.com/office/drawing/2014/main" id="{109861F0-E73A-441D-600B-217150CB104B}"/>
              </a:ext>
            </a:extLst>
          </p:cNvPr>
          <p:cNvSpPr>
            <a:spLocks noGrp="1"/>
          </p:cNvSpPr>
          <p:nvPr>
            <p:ph idx="1"/>
          </p:nvPr>
        </p:nvSpPr>
        <p:spPr>
          <a:xfrm>
            <a:off x="251523" y="731214"/>
            <a:ext cx="8613077" cy="3888200"/>
          </a:xfrm>
        </p:spPr>
        <p:txBody>
          <a:bodyPr>
            <a:normAutofit/>
          </a:bodyPr>
          <a:lstStyle/>
          <a:p>
            <a:r>
              <a:rPr lang="en-US" sz="1800" dirty="0"/>
              <a:t>The following visualizes feature maps (also called activation maps) and filters. </a:t>
            </a:r>
          </a:p>
          <a:p>
            <a:pPr lvl="1"/>
            <a:r>
              <a:rPr lang="en-US" sz="1667" dirty="0"/>
              <a:t>Feature maps are the result of the output of a convolution and the activation function and just mapping values to intensities gives a picture. </a:t>
            </a:r>
          </a:p>
          <a:p>
            <a:pPr lvl="1"/>
            <a:r>
              <a:rPr lang="en-US" sz="1667" dirty="0"/>
              <a:t>Filters are the convolutions and typically just 3x3 or 5x5 matrices. So, we visualize the image to which the filter has a maximal response, i.e., what the filter finds most readily.</a:t>
            </a:r>
            <a:endParaRPr lang="en-US" sz="1534" dirty="0"/>
          </a:p>
          <a:p>
            <a:r>
              <a:rPr lang="en-US" sz="1800" dirty="0"/>
              <a:t>All the results shown on this topic are taken from this link, which also has code to do this kind of analysis yourself. </a:t>
            </a:r>
            <a:r>
              <a:rPr lang="en-US" sz="1800" dirty="0">
                <a:hlinkClick r:id="rId2"/>
              </a:rPr>
              <a:t>https://towardsdatascience.com/applied-deep-learning-part-4-convolutional-neural-networks-584bc134c1e2</a:t>
            </a:r>
            <a:r>
              <a:rPr lang="en-US" sz="1800" dirty="0"/>
              <a:t> </a:t>
            </a:r>
          </a:p>
          <a:p>
            <a:pPr marL="0" indent="0">
              <a:buNone/>
            </a:pPr>
            <a:endParaRPr lang="en-US" sz="1800" dirty="0"/>
          </a:p>
        </p:txBody>
      </p:sp>
      <p:pic>
        <p:nvPicPr>
          <p:cNvPr id="1026" name="Picture 2">
            <a:extLst>
              <a:ext uri="{FF2B5EF4-FFF2-40B4-BE49-F238E27FC236}">
                <a16:creationId xmlns:a16="http://schemas.microsoft.com/office/drawing/2014/main" id="{0D118593-F7C7-8FD5-DF81-A716104B79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9821" y="3372356"/>
            <a:ext cx="1650329" cy="165032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8" descr="config">
            <a:extLst>
              <a:ext uri="{FF2B5EF4-FFF2-40B4-BE49-F238E27FC236}">
                <a16:creationId xmlns:a16="http://schemas.microsoft.com/office/drawing/2014/main" id="{173D88AF-E153-8006-1B86-126DD8F8A15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72900" y="3535306"/>
            <a:ext cx="5677705" cy="157221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C1B7C3C-1DFB-963C-AD97-6DD0D7A20B0B}"/>
              </a:ext>
            </a:extLst>
          </p:cNvPr>
          <p:cNvSpPr txBox="1"/>
          <p:nvPr/>
        </p:nvSpPr>
        <p:spPr>
          <a:xfrm>
            <a:off x="3811214" y="3261956"/>
            <a:ext cx="689612" cy="300082"/>
          </a:xfrm>
          <a:prstGeom prst="rect">
            <a:avLst/>
          </a:prstGeom>
          <a:noFill/>
        </p:spPr>
        <p:txBody>
          <a:bodyPr wrap="none" rtlCol="0">
            <a:spAutoFit/>
          </a:bodyPr>
          <a:lstStyle/>
          <a:p>
            <a:r>
              <a:rPr lang="en-US" dirty="0"/>
              <a:t>Block 2</a:t>
            </a:r>
          </a:p>
        </p:txBody>
      </p:sp>
      <p:sp>
        <p:nvSpPr>
          <p:cNvPr id="6" name="TextBox 5">
            <a:extLst>
              <a:ext uri="{FF2B5EF4-FFF2-40B4-BE49-F238E27FC236}">
                <a16:creationId xmlns:a16="http://schemas.microsoft.com/office/drawing/2014/main" id="{424B6753-977C-15A2-6712-14BFCD5FAB5F}"/>
              </a:ext>
            </a:extLst>
          </p:cNvPr>
          <p:cNvSpPr txBox="1"/>
          <p:nvPr/>
        </p:nvSpPr>
        <p:spPr>
          <a:xfrm>
            <a:off x="3052965" y="3261956"/>
            <a:ext cx="689612" cy="300082"/>
          </a:xfrm>
          <a:prstGeom prst="rect">
            <a:avLst/>
          </a:prstGeom>
          <a:noFill/>
        </p:spPr>
        <p:txBody>
          <a:bodyPr wrap="none" rtlCol="0">
            <a:spAutoFit/>
          </a:bodyPr>
          <a:lstStyle/>
          <a:p>
            <a:r>
              <a:rPr lang="en-US" dirty="0"/>
              <a:t>Block 1</a:t>
            </a:r>
          </a:p>
        </p:txBody>
      </p:sp>
      <p:sp>
        <p:nvSpPr>
          <p:cNvPr id="7" name="TextBox 6">
            <a:extLst>
              <a:ext uri="{FF2B5EF4-FFF2-40B4-BE49-F238E27FC236}">
                <a16:creationId xmlns:a16="http://schemas.microsoft.com/office/drawing/2014/main" id="{F3366609-D726-021B-A042-ECEFF525FE54}"/>
              </a:ext>
            </a:extLst>
          </p:cNvPr>
          <p:cNvSpPr txBox="1"/>
          <p:nvPr/>
        </p:nvSpPr>
        <p:spPr>
          <a:xfrm>
            <a:off x="4736841" y="3261956"/>
            <a:ext cx="689612" cy="300082"/>
          </a:xfrm>
          <a:prstGeom prst="rect">
            <a:avLst/>
          </a:prstGeom>
          <a:noFill/>
        </p:spPr>
        <p:txBody>
          <a:bodyPr wrap="none" rtlCol="0">
            <a:spAutoFit/>
          </a:bodyPr>
          <a:lstStyle/>
          <a:p>
            <a:r>
              <a:rPr lang="en-US" dirty="0"/>
              <a:t>Block 3</a:t>
            </a:r>
          </a:p>
        </p:txBody>
      </p:sp>
      <p:sp>
        <p:nvSpPr>
          <p:cNvPr id="8" name="TextBox 7">
            <a:extLst>
              <a:ext uri="{FF2B5EF4-FFF2-40B4-BE49-F238E27FC236}">
                <a16:creationId xmlns:a16="http://schemas.microsoft.com/office/drawing/2014/main" id="{7C23ABCF-0F3E-93F7-A9D1-1F175806E239}"/>
              </a:ext>
            </a:extLst>
          </p:cNvPr>
          <p:cNvSpPr txBox="1"/>
          <p:nvPr/>
        </p:nvSpPr>
        <p:spPr>
          <a:xfrm>
            <a:off x="5793693" y="3261956"/>
            <a:ext cx="689612" cy="300082"/>
          </a:xfrm>
          <a:prstGeom prst="rect">
            <a:avLst/>
          </a:prstGeom>
          <a:noFill/>
        </p:spPr>
        <p:txBody>
          <a:bodyPr wrap="none" rtlCol="0">
            <a:spAutoFit/>
          </a:bodyPr>
          <a:lstStyle/>
          <a:p>
            <a:r>
              <a:rPr lang="en-US" dirty="0"/>
              <a:t>Block 4</a:t>
            </a:r>
          </a:p>
        </p:txBody>
      </p:sp>
      <p:sp>
        <p:nvSpPr>
          <p:cNvPr id="9" name="TextBox 8">
            <a:extLst>
              <a:ext uri="{FF2B5EF4-FFF2-40B4-BE49-F238E27FC236}">
                <a16:creationId xmlns:a16="http://schemas.microsoft.com/office/drawing/2014/main" id="{E1AC2F78-3F20-068F-BB44-B65B9B1AA978}"/>
              </a:ext>
            </a:extLst>
          </p:cNvPr>
          <p:cNvSpPr txBox="1"/>
          <p:nvPr/>
        </p:nvSpPr>
        <p:spPr>
          <a:xfrm>
            <a:off x="6850545" y="3261956"/>
            <a:ext cx="689612" cy="300082"/>
          </a:xfrm>
          <a:prstGeom prst="rect">
            <a:avLst/>
          </a:prstGeom>
          <a:noFill/>
        </p:spPr>
        <p:txBody>
          <a:bodyPr wrap="none" rtlCol="0">
            <a:spAutoFit/>
          </a:bodyPr>
          <a:lstStyle/>
          <a:p>
            <a:r>
              <a:rPr lang="en-US" dirty="0"/>
              <a:t>Block 5</a:t>
            </a:r>
          </a:p>
        </p:txBody>
      </p:sp>
      <p:sp>
        <p:nvSpPr>
          <p:cNvPr id="11" name="TextBox 10">
            <a:extLst>
              <a:ext uri="{FF2B5EF4-FFF2-40B4-BE49-F238E27FC236}">
                <a16:creationId xmlns:a16="http://schemas.microsoft.com/office/drawing/2014/main" id="{FDC27953-ABBB-4DB9-34BF-0021B78B0EB3}"/>
              </a:ext>
            </a:extLst>
          </p:cNvPr>
          <p:cNvSpPr txBox="1"/>
          <p:nvPr/>
        </p:nvSpPr>
        <p:spPr>
          <a:xfrm>
            <a:off x="4859905" y="2947369"/>
            <a:ext cx="3797711" cy="369332"/>
          </a:xfrm>
          <a:prstGeom prst="rect">
            <a:avLst/>
          </a:prstGeom>
          <a:noFill/>
        </p:spPr>
        <p:txBody>
          <a:bodyPr wrap="square">
            <a:spAutoFit/>
          </a:bodyPr>
          <a:lstStyle/>
          <a:p>
            <a:pPr algn="ctr"/>
            <a:r>
              <a:rPr lang="en-US" sz="1800" dirty="0">
                <a:solidFill>
                  <a:schemeClr val="tx1"/>
                </a:solidFill>
              </a:rPr>
              <a:t>VGG 16 (trained on ImageNet I think)</a:t>
            </a:r>
            <a:endParaRPr lang="en-US" sz="1800" dirty="0"/>
          </a:p>
        </p:txBody>
      </p:sp>
    </p:spTree>
    <p:extLst>
      <p:ext uri="{BB962C8B-B14F-4D97-AF65-F5344CB8AC3E}">
        <p14:creationId xmlns:p14="http://schemas.microsoft.com/office/powerpoint/2010/main" val="242293922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F50234-099A-96AC-B2DC-8A2EE60DF47A}"/>
              </a:ext>
            </a:extLst>
          </p:cNvPr>
          <p:cNvSpPr>
            <a:spLocks noGrp="1"/>
          </p:cNvSpPr>
          <p:nvPr>
            <p:ph type="title"/>
          </p:nvPr>
        </p:nvSpPr>
        <p:spPr>
          <a:xfrm>
            <a:off x="0" y="16253"/>
            <a:ext cx="3505713" cy="695232"/>
          </a:xfrm>
        </p:spPr>
        <p:txBody>
          <a:bodyPr>
            <a:normAutofit fontScale="90000"/>
          </a:bodyPr>
          <a:lstStyle/>
          <a:p>
            <a:r>
              <a:rPr lang="en-US" dirty="0">
                <a:solidFill>
                  <a:schemeClr val="tx1"/>
                </a:solidFill>
              </a:rPr>
              <a:t>What do the Feature Maps Look Like?</a:t>
            </a:r>
          </a:p>
        </p:txBody>
      </p:sp>
      <p:pic>
        <p:nvPicPr>
          <p:cNvPr id="1026" name="Picture 2">
            <a:extLst>
              <a:ext uri="{FF2B5EF4-FFF2-40B4-BE49-F238E27FC236}">
                <a16:creationId xmlns:a16="http://schemas.microsoft.com/office/drawing/2014/main" id="{DAAA0FEB-B3F2-A2A9-668D-6E4ADB945A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07780" y="0"/>
            <a:ext cx="5826125" cy="51435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A4B752CC-989B-9827-392A-EA05A0CBFDB0}"/>
              </a:ext>
            </a:extLst>
          </p:cNvPr>
          <p:cNvSpPr txBox="1"/>
          <p:nvPr/>
        </p:nvSpPr>
        <p:spPr>
          <a:xfrm>
            <a:off x="-35429" y="639121"/>
            <a:ext cx="3327593" cy="400110"/>
          </a:xfrm>
          <a:prstGeom prst="rect">
            <a:avLst/>
          </a:prstGeom>
          <a:noFill/>
        </p:spPr>
        <p:txBody>
          <a:bodyPr wrap="square">
            <a:spAutoFit/>
          </a:bodyPr>
          <a:lstStyle/>
          <a:p>
            <a:r>
              <a:rPr lang="en-US" sz="1000" dirty="0"/>
              <a:t>https://</a:t>
            </a:r>
            <a:r>
              <a:rPr lang="en-US" sz="1000" dirty="0" err="1"/>
              <a:t>towardsdatascience.com</a:t>
            </a:r>
            <a:r>
              <a:rPr lang="en-US" sz="1000" dirty="0"/>
              <a:t>/applied-deep-learning-part-4-convolutional-neural-networks-584bc134c1e2</a:t>
            </a:r>
          </a:p>
        </p:txBody>
      </p:sp>
      <p:pic>
        <p:nvPicPr>
          <p:cNvPr id="1030" name="Picture 6">
            <a:extLst>
              <a:ext uri="{FF2B5EF4-FFF2-40B4-BE49-F238E27FC236}">
                <a16:creationId xmlns:a16="http://schemas.microsoft.com/office/drawing/2014/main" id="{8A89F791-81CA-9AF7-EFBB-51379F30EC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2599" y="1039231"/>
            <a:ext cx="2511535" cy="17221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900247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F50234-099A-96AC-B2DC-8A2EE60DF47A}"/>
              </a:ext>
            </a:extLst>
          </p:cNvPr>
          <p:cNvSpPr>
            <a:spLocks noGrp="1"/>
          </p:cNvSpPr>
          <p:nvPr>
            <p:ph type="title"/>
          </p:nvPr>
        </p:nvSpPr>
        <p:spPr>
          <a:xfrm>
            <a:off x="0" y="16253"/>
            <a:ext cx="3505713" cy="695232"/>
          </a:xfrm>
        </p:spPr>
        <p:txBody>
          <a:bodyPr>
            <a:normAutofit fontScale="90000"/>
          </a:bodyPr>
          <a:lstStyle/>
          <a:p>
            <a:r>
              <a:rPr lang="en-US" dirty="0">
                <a:solidFill>
                  <a:schemeClr val="tx1"/>
                </a:solidFill>
              </a:rPr>
              <a:t>What do the Feature Maps Look Like?</a:t>
            </a:r>
          </a:p>
        </p:txBody>
      </p:sp>
      <p:sp>
        <p:nvSpPr>
          <p:cNvPr id="5" name="TextBox 4">
            <a:extLst>
              <a:ext uri="{FF2B5EF4-FFF2-40B4-BE49-F238E27FC236}">
                <a16:creationId xmlns:a16="http://schemas.microsoft.com/office/drawing/2014/main" id="{A4B752CC-989B-9827-392A-EA05A0CBFDB0}"/>
              </a:ext>
            </a:extLst>
          </p:cNvPr>
          <p:cNvSpPr txBox="1"/>
          <p:nvPr/>
        </p:nvSpPr>
        <p:spPr>
          <a:xfrm>
            <a:off x="-35429" y="639121"/>
            <a:ext cx="3327593" cy="400110"/>
          </a:xfrm>
          <a:prstGeom prst="rect">
            <a:avLst/>
          </a:prstGeom>
          <a:noFill/>
        </p:spPr>
        <p:txBody>
          <a:bodyPr wrap="square">
            <a:spAutoFit/>
          </a:bodyPr>
          <a:lstStyle/>
          <a:p>
            <a:r>
              <a:rPr lang="en-US" sz="1000" dirty="0"/>
              <a:t>https://</a:t>
            </a:r>
            <a:r>
              <a:rPr lang="en-US" sz="1000" dirty="0" err="1"/>
              <a:t>towardsdatascience.com</a:t>
            </a:r>
            <a:r>
              <a:rPr lang="en-US" sz="1000" dirty="0"/>
              <a:t>/applied-deep-learning-part-4-convolutional-neural-networks-584bc134c1e2</a:t>
            </a:r>
          </a:p>
        </p:txBody>
      </p:sp>
      <p:pic>
        <p:nvPicPr>
          <p:cNvPr id="1028" name="Picture 4">
            <a:extLst>
              <a:ext uri="{FF2B5EF4-FFF2-40B4-BE49-F238E27FC236}">
                <a16:creationId xmlns:a16="http://schemas.microsoft.com/office/drawing/2014/main" id="{FD5B4B29-58C7-88E7-C7AC-7594215426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000" y="1474333"/>
            <a:ext cx="8890000" cy="17018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8A89F791-81CA-9AF7-EFBB-51379F30ECB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27593" y="92024"/>
            <a:ext cx="1917416" cy="131479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765270D-AE9F-69AC-ED1D-6779E548969C}"/>
              </a:ext>
            </a:extLst>
          </p:cNvPr>
          <p:cNvSpPr txBox="1"/>
          <p:nvPr/>
        </p:nvSpPr>
        <p:spPr>
          <a:xfrm>
            <a:off x="0" y="1106741"/>
            <a:ext cx="2499595" cy="300082"/>
          </a:xfrm>
          <a:prstGeom prst="rect">
            <a:avLst/>
          </a:prstGeom>
          <a:noFill/>
        </p:spPr>
        <p:txBody>
          <a:bodyPr wrap="none" rtlCol="0">
            <a:spAutoFit/>
          </a:bodyPr>
          <a:lstStyle/>
          <a:p>
            <a:r>
              <a:rPr lang="en-US" dirty="0"/>
              <a:t>Taking one feature map per layer</a:t>
            </a:r>
          </a:p>
        </p:txBody>
      </p:sp>
      <p:sp>
        <p:nvSpPr>
          <p:cNvPr id="8" name="Content Placeholder 2">
            <a:extLst>
              <a:ext uri="{FF2B5EF4-FFF2-40B4-BE49-F238E27FC236}">
                <a16:creationId xmlns:a16="http://schemas.microsoft.com/office/drawing/2014/main" id="{80ADF5FF-BFAE-01BA-08F7-5FC5A848D449}"/>
              </a:ext>
            </a:extLst>
          </p:cNvPr>
          <p:cNvSpPr>
            <a:spLocks noGrp="1"/>
          </p:cNvSpPr>
          <p:nvPr>
            <p:ph idx="1"/>
          </p:nvPr>
        </p:nvSpPr>
        <p:spPr>
          <a:xfrm>
            <a:off x="76200" y="3185633"/>
            <a:ext cx="8940799" cy="1865844"/>
          </a:xfrm>
        </p:spPr>
        <p:txBody>
          <a:bodyPr>
            <a:normAutofit lnSpcReduction="10000"/>
          </a:bodyPr>
          <a:lstStyle/>
          <a:p>
            <a:pPr>
              <a:buFont typeface="Arial" panose="020B0604020202020204" pitchFamily="34" charset="0"/>
              <a:buChar char="•"/>
            </a:pPr>
            <a:r>
              <a:rPr lang="en-US" dirty="0"/>
              <a:t>The first layer feature maps (block1_conv1) retain most of the information present in the image. In CNN architectures the first layers usually act as edge detectors.</a:t>
            </a:r>
          </a:p>
          <a:p>
            <a:pPr>
              <a:buFont typeface="Arial" panose="020B0604020202020204" pitchFamily="34" charset="0"/>
              <a:buChar char="•"/>
            </a:pPr>
            <a:r>
              <a:rPr lang="en-US" dirty="0"/>
              <a:t>As we go deeper into the network, the feature maps look less like the original image and more like an abstract representation of it. Deeper feature maps encode high level concepts like “cat nose” or “dog ear” while lower level feature maps detect simple edges and shapes. That’s why deeper feature maps contain less information about the image and more about the class of the image.</a:t>
            </a:r>
          </a:p>
          <a:p>
            <a:pPr>
              <a:buFont typeface="Arial" panose="020B0604020202020204" pitchFamily="34" charset="0"/>
              <a:buChar char="•"/>
            </a:pPr>
            <a:r>
              <a:rPr lang="en-US" dirty="0"/>
              <a:t>Feature maps become sparser as we go deeper, meaning the filters detect less features. It makes sense because the filters in the first layers detect simple shapes, and every image contains those. But as we go deeper we start looking for more complex stuff like “dog tail” and they don’t appear in every image.</a:t>
            </a:r>
          </a:p>
        </p:txBody>
      </p:sp>
    </p:spTree>
    <p:extLst>
      <p:ext uri="{BB962C8B-B14F-4D97-AF65-F5344CB8AC3E}">
        <p14:creationId xmlns:p14="http://schemas.microsoft.com/office/powerpoint/2010/main" val="6950203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g24a51ed6563_0_940"/>
          <p:cNvSpPr txBox="1">
            <a:spLocks noGrp="1"/>
          </p:cNvSpPr>
          <p:nvPr>
            <p:ph type="title"/>
          </p:nvPr>
        </p:nvSpPr>
        <p:spPr>
          <a:xfrm>
            <a:off x="311700" y="478025"/>
            <a:ext cx="8054100" cy="6408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Participation Guidelines</a:t>
            </a:r>
            <a:endParaRPr/>
          </a:p>
        </p:txBody>
      </p:sp>
      <p:sp>
        <p:nvSpPr>
          <p:cNvPr id="198" name="Google Shape;198;g24a51ed6563_0_940"/>
          <p:cNvSpPr txBox="1"/>
          <p:nvPr/>
        </p:nvSpPr>
        <p:spPr>
          <a:xfrm>
            <a:off x="533124" y="1485375"/>
            <a:ext cx="3289575" cy="2635775"/>
          </a:xfrm>
          <a:prstGeom prst="rect">
            <a:avLst/>
          </a:prstGeom>
          <a:noFill/>
          <a:ln>
            <a:noFill/>
          </a:ln>
        </p:spPr>
        <p:txBody>
          <a:bodyPr spcFirstLastPara="1" wrap="square" lIns="91425" tIns="91425" rIns="91425" bIns="91425" anchor="t" anchorCtr="0">
            <a:normAutofit/>
          </a:bodyPr>
          <a:lstStyle/>
          <a:p>
            <a:pPr marL="0" lvl="0" indent="0" algn="l" rtl="0">
              <a:spcBef>
                <a:spcPts val="0"/>
              </a:spcBef>
              <a:spcAft>
                <a:spcPts val="0"/>
              </a:spcAft>
              <a:buNone/>
            </a:pPr>
            <a:r>
              <a:rPr lang="en-US" dirty="0">
                <a:latin typeface="Calibri"/>
                <a:ea typeface="Calibri"/>
                <a:cs typeface="Calibri"/>
                <a:sym typeface="Calibri"/>
              </a:rPr>
              <a:t>During Meetings</a:t>
            </a:r>
            <a:endParaRPr dirty="0">
              <a:latin typeface="Calibri"/>
              <a:ea typeface="Calibri"/>
              <a:cs typeface="Calibri"/>
              <a:sym typeface="Calibri"/>
            </a:endParaRPr>
          </a:p>
          <a:p>
            <a:pPr marL="457200" lvl="0" indent="-317500" algn="l" rtl="0">
              <a:spcBef>
                <a:spcPts val="0"/>
              </a:spcBef>
              <a:spcAft>
                <a:spcPts val="0"/>
              </a:spcAft>
              <a:buSzPts val="1400"/>
              <a:buFont typeface="Calibri"/>
              <a:buChar char="-"/>
            </a:pPr>
            <a:r>
              <a:rPr lang="en-US" dirty="0">
                <a:latin typeface="Calibri"/>
                <a:ea typeface="Calibri"/>
                <a:cs typeface="Calibri"/>
                <a:sym typeface="Calibri"/>
              </a:rPr>
              <a:t>Ask questions at any time! Use the raise hand feature in Zoom Or type directly in chat</a:t>
            </a:r>
            <a:endParaRPr dirty="0">
              <a:latin typeface="Calibri"/>
              <a:ea typeface="Calibri"/>
              <a:cs typeface="Calibri"/>
              <a:sym typeface="Calibri"/>
            </a:endParaRPr>
          </a:p>
          <a:p>
            <a:pPr marL="457200" lvl="0" indent="-317500" algn="l" rtl="0">
              <a:spcBef>
                <a:spcPts val="0"/>
              </a:spcBef>
              <a:spcAft>
                <a:spcPts val="0"/>
              </a:spcAft>
              <a:buSzPts val="1400"/>
              <a:buFont typeface="Calibri"/>
              <a:buChar char="-"/>
            </a:pPr>
            <a:r>
              <a:rPr lang="en-US" dirty="0">
                <a:latin typeface="Calibri"/>
                <a:ea typeface="Calibri"/>
                <a:cs typeface="Calibri"/>
                <a:sym typeface="Calibri"/>
              </a:rPr>
              <a:t>The Zoom call will be recorded</a:t>
            </a:r>
            <a:endParaRPr dirty="0">
              <a:latin typeface="Calibri"/>
              <a:ea typeface="Calibri"/>
              <a:cs typeface="Calibri"/>
              <a:sym typeface="Calibri"/>
            </a:endParaRPr>
          </a:p>
          <a:p>
            <a:pPr marL="457200" lvl="0" indent="-317500" algn="l" rtl="0">
              <a:spcBef>
                <a:spcPts val="0"/>
              </a:spcBef>
              <a:spcAft>
                <a:spcPts val="0"/>
              </a:spcAft>
              <a:buSzPts val="1400"/>
              <a:buFont typeface="Calibri"/>
              <a:buChar char="-"/>
            </a:pPr>
            <a:r>
              <a:rPr lang="en-US" dirty="0">
                <a:latin typeface="Calibri"/>
                <a:ea typeface="Calibri"/>
                <a:cs typeface="Calibri"/>
                <a:sym typeface="Calibri"/>
              </a:rPr>
              <a:t>Follow along with Google </a:t>
            </a:r>
            <a:r>
              <a:rPr lang="en-US" dirty="0" err="1">
                <a:latin typeface="Calibri"/>
                <a:ea typeface="Calibri"/>
                <a:cs typeface="Calibri"/>
                <a:sym typeface="Calibri"/>
              </a:rPr>
              <a:t>Colab</a:t>
            </a:r>
            <a:r>
              <a:rPr lang="en-US" dirty="0">
                <a:latin typeface="Calibri"/>
                <a:ea typeface="Calibri"/>
                <a:cs typeface="Calibri"/>
                <a:sym typeface="Calibri"/>
              </a:rPr>
              <a:t> based interactive activities</a:t>
            </a:r>
            <a:endParaRPr dirty="0">
              <a:latin typeface="Calibri"/>
              <a:ea typeface="Calibri"/>
              <a:cs typeface="Calibri"/>
              <a:sym typeface="Calibri"/>
            </a:endParaRPr>
          </a:p>
        </p:txBody>
      </p:sp>
      <p:sp>
        <p:nvSpPr>
          <p:cNvPr id="199" name="Google Shape;199;g24a51ed6563_0_940"/>
          <p:cNvSpPr txBox="1"/>
          <p:nvPr/>
        </p:nvSpPr>
        <p:spPr>
          <a:xfrm>
            <a:off x="5321302" y="1491200"/>
            <a:ext cx="3136897" cy="1169450"/>
          </a:xfrm>
          <a:prstGeom prst="rect">
            <a:avLst/>
          </a:prstGeom>
          <a:noFill/>
          <a:ln>
            <a:noFill/>
          </a:ln>
        </p:spPr>
        <p:txBody>
          <a:bodyPr spcFirstLastPara="1" wrap="square" lIns="91425" tIns="91425" rIns="91425" bIns="91425" anchor="t" anchorCtr="0">
            <a:normAutofit/>
          </a:bodyPr>
          <a:lstStyle/>
          <a:p>
            <a:pPr marL="0" lvl="0" indent="0" algn="l" rtl="0">
              <a:spcBef>
                <a:spcPts val="0"/>
              </a:spcBef>
              <a:spcAft>
                <a:spcPts val="0"/>
              </a:spcAft>
              <a:buNone/>
            </a:pPr>
            <a:r>
              <a:rPr lang="en-US" dirty="0">
                <a:latin typeface="Calibri"/>
                <a:ea typeface="Calibri"/>
                <a:cs typeface="Calibri"/>
                <a:sym typeface="Calibri"/>
              </a:rPr>
              <a:t>Outside of Boot camp times (optional)</a:t>
            </a:r>
            <a:endParaRPr dirty="0">
              <a:latin typeface="Calibri"/>
              <a:ea typeface="Calibri"/>
              <a:cs typeface="Calibri"/>
              <a:sym typeface="Calibri"/>
            </a:endParaRPr>
          </a:p>
          <a:p>
            <a:pPr marL="457200" lvl="0" indent="-317500" algn="l" rtl="0">
              <a:spcBef>
                <a:spcPts val="0"/>
              </a:spcBef>
              <a:spcAft>
                <a:spcPts val="0"/>
              </a:spcAft>
              <a:buSzPts val="1400"/>
              <a:buFont typeface="Calibri"/>
              <a:buChar char="-"/>
            </a:pPr>
            <a:r>
              <a:rPr lang="en-US" dirty="0">
                <a:solidFill>
                  <a:schemeClr val="dk1"/>
                </a:solidFill>
                <a:latin typeface="Calibri"/>
                <a:ea typeface="Calibri"/>
                <a:cs typeface="Calibri"/>
                <a:sym typeface="Calibri"/>
              </a:rPr>
              <a:t>Attend help-desk hours Wednesday and Thursday 9:30 – 10:30 am</a:t>
            </a:r>
          </a:p>
        </p:txBody>
      </p:sp>
      <p:sp>
        <p:nvSpPr>
          <p:cNvPr id="3" name="TextBox 2">
            <a:extLst>
              <a:ext uri="{FF2B5EF4-FFF2-40B4-BE49-F238E27FC236}">
                <a16:creationId xmlns:a16="http://schemas.microsoft.com/office/drawing/2014/main" id="{55D2565D-0225-9703-D990-7E390D6BA5CE}"/>
              </a:ext>
            </a:extLst>
          </p:cNvPr>
          <p:cNvSpPr txBox="1"/>
          <p:nvPr/>
        </p:nvSpPr>
        <p:spPr>
          <a:xfrm>
            <a:off x="556776" y="3743261"/>
            <a:ext cx="8054100" cy="523220"/>
          </a:xfrm>
          <a:prstGeom prst="rect">
            <a:avLst/>
          </a:prstGeom>
          <a:noFill/>
        </p:spPr>
        <p:txBody>
          <a:bodyPr wrap="square">
            <a:spAutoFit/>
          </a:bodyPr>
          <a:lstStyle/>
          <a:p>
            <a:r>
              <a:rPr lang="en-US" dirty="0"/>
              <a:t>For Bootcamp Links, Materials, etc. see the bootcamp google drive:</a:t>
            </a:r>
            <a:endParaRPr lang="en-US" dirty="0">
              <a:hlinkClick r:id="" action="ppaction://noaction"/>
            </a:endParaRPr>
          </a:p>
          <a:p>
            <a:r>
              <a:rPr lang="en-US" dirty="0">
                <a:hlinkClick r:id="" action="ppaction://noaction"/>
              </a:rPr>
              <a:t>https://drive.google.com/drive/folders/1TjL5o1-mwN8pRCQUyWeMmjsEr-KHvyNf?usp=sharing</a:t>
            </a:r>
            <a:r>
              <a:rPr lang="en-US" dirty="0"/>
              <a:t> </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F50234-099A-96AC-B2DC-8A2EE60DF47A}"/>
              </a:ext>
            </a:extLst>
          </p:cNvPr>
          <p:cNvSpPr>
            <a:spLocks noGrp="1"/>
          </p:cNvSpPr>
          <p:nvPr>
            <p:ph type="title"/>
          </p:nvPr>
        </p:nvSpPr>
        <p:spPr>
          <a:xfrm>
            <a:off x="0" y="16253"/>
            <a:ext cx="4185501" cy="695232"/>
          </a:xfrm>
        </p:spPr>
        <p:txBody>
          <a:bodyPr>
            <a:normAutofit fontScale="90000"/>
          </a:bodyPr>
          <a:lstStyle/>
          <a:p>
            <a:r>
              <a:rPr lang="en-US" dirty="0">
                <a:solidFill>
                  <a:schemeClr val="tx1"/>
                </a:solidFill>
              </a:rPr>
              <a:t>What do the Filters Look Like?</a:t>
            </a:r>
          </a:p>
        </p:txBody>
      </p:sp>
      <p:sp>
        <p:nvSpPr>
          <p:cNvPr id="3" name="Content Placeholder 2">
            <a:extLst>
              <a:ext uri="{FF2B5EF4-FFF2-40B4-BE49-F238E27FC236}">
                <a16:creationId xmlns:a16="http://schemas.microsoft.com/office/drawing/2014/main" id="{5F588B59-818E-6E95-779B-EA682D0B0650}"/>
              </a:ext>
            </a:extLst>
          </p:cNvPr>
          <p:cNvSpPr>
            <a:spLocks noGrp="1"/>
          </p:cNvSpPr>
          <p:nvPr>
            <p:ph idx="1"/>
          </p:nvPr>
        </p:nvSpPr>
        <p:spPr>
          <a:xfrm>
            <a:off x="142564" y="3420533"/>
            <a:ext cx="4429436" cy="1498282"/>
          </a:xfrm>
        </p:spPr>
        <p:txBody>
          <a:bodyPr>
            <a:normAutofit/>
          </a:bodyPr>
          <a:lstStyle/>
          <a:p>
            <a:pPr>
              <a:buFont typeface="Arial" panose="020B0604020202020204" pitchFamily="34" charset="0"/>
              <a:buChar char="•"/>
            </a:pPr>
            <a:r>
              <a:rPr lang="en-US" dirty="0"/>
              <a:t>Visualize 8 filters from each layer circled.</a:t>
            </a:r>
          </a:p>
          <a:p>
            <a:pPr>
              <a:buFont typeface="Arial" panose="020B0604020202020204" pitchFamily="34" charset="0"/>
              <a:buChar char="•"/>
            </a:pPr>
            <a:r>
              <a:rPr lang="en-US" sz="1400" dirty="0"/>
              <a:t>Filters are the convolutions and typically just 3x3 or 5x5 matrices. So, we visualize the image to which the filter has a maximal response, i.e., what the filter finds most readily.</a:t>
            </a:r>
            <a:endParaRPr lang="en-US" sz="1200" dirty="0"/>
          </a:p>
        </p:txBody>
      </p:sp>
      <p:sp>
        <p:nvSpPr>
          <p:cNvPr id="5" name="TextBox 4">
            <a:extLst>
              <a:ext uri="{FF2B5EF4-FFF2-40B4-BE49-F238E27FC236}">
                <a16:creationId xmlns:a16="http://schemas.microsoft.com/office/drawing/2014/main" id="{A4B752CC-989B-9827-392A-EA05A0CBFDB0}"/>
              </a:ext>
            </a:extLst>
          </p:cNvPr>
          <p:cNvSpPr txBox="1"/>
          <p:nvPr/>
        </p:nvSpPr>
        <p:spPr>
          <a:xfrm>
            <a:off x="-35429" y="639121"/>
            <a:ext cx="3327593" cy="400110"/>
          </a:xfrm>
          <a:prstGeom prst="rect">
            <a:avLst/>
          </a:prstGeom>
          <a:noFill/>
        </p:spPr>
        <p:txBody>
          <a:bodyPr wrap="square">
            <a:spAutoFit/>
          </a:bodyPr>
          <a:lstStyle/>
          <a:p>
            <a:r>
              <a:rPr lang="en-US" sz="1000" dirty="0"/>
              <a:t>https://</a:t>
            </a:r>
            <a:r>
              <a:rPr lang="en-US" sz="1000" dirty="0" err="1"/>
              <a:t>towardsdatascience.com</a:t>
            </a:r>
            <a:r>
              <a:rPr lang="en-US" sz="1000" dirty="0"/>
              <a:t>/applied-deep-learning-part-4-convolutional-neural-networks-584bc134c1e2</a:t>
            </a:r>
          </a:p>
        </p:txBody>
      </p:sp>
      <p:pic>
        <p:nvPicPr>
          <p:cNvPr id="1030" name="Picture 6">
            <a:extLst>
              <a:ext uri="{FF2B5EF4-FFF2-40B4-BE49-F238E27FC236}">
                <a16:creationId xmlns:a16="http://schemas.microsoft.com/office/drawing/2014/main" id="{8A89F791-81CA-9AF7-EFBB-51379F30EC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2912" y="1039231"/>
            <a:ext cx="2511535" cy="1722195"/>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73CBE456-935D-5A64-197E-11B658653D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33479" y="922867"/>
            <a:ext cx="4134838" cy="3467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195490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F50234-099A-96AC-B2DC-8A2EE60DF47A}"/>
              </a:ext>
            </a:extLst>
          </p:cNvPr>
          <p:cNvSpPr>
            <a:spLocks noGrp="1"/>
          </p:cNvSpPr>
          <p:nvPr>
            <p:ph type="title"/>
          </p:nvPr>
        </p:nvSpPr>
        <p:spPr>
          <a:xfrm>
            <a:off x="0" y="16253"/>
            <a:ext cx="4185501" cy="695232"/>
          </a:xfrm>
        </p:spPr>
        <p:txBody>
          <a:bodyPr>
            <a:normAutofit fontScale="90000"/>
          </a:bodyPr>
          <a:lstStyle/>
          <a:p>
            <a:r>
              <a:rPr lang="en-US" dirty="0">
                <a:solidFill>
                  <a:schemeClr val="tx1"/>
                </a:solidFill>
              </a:rPr>
              <a:t>What do the Filters Look Like?</a:t>
            </a:r>
          </a:p>
        </p:txBody>
      </p:sp>
      <p:pic>
        <p:nvPicPr>
          <p:cNvPr id="4098" name="Picture 2">
            <a:extLst>
              <a:ext uri="{FF2B5EF4-FFF2-40B4-BE49-F238E27FC236}">
                <a16:creationId xmlns:a16="http://schemas.microsoft.com/office/drawing/2014/main" id="{E3069811-62CB-E881-CBEC-0C88486475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1670" y="1139085"/>
            <a:ext cx="3115890" cy="1611361"/>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0CD747D3-DBC0-F73F-9B43-DA9A71F0A83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1670" y="2944824"/>
            <a:ext cx="3115890" cy="1606909"/>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a:extLst>
              <a:ext uri="{FF2B5EF4-FFF2-40B4-BE49-F238E27FC236}">
                <a16:creationId xmlns:a16="http://schemas.microsoft.com/office/drawing/2014/main" id="{DE22DC8A-9437-FD90-949F-D2DEBAAA48C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75913" y="35721"/>
            <a:ext cx="3115890" cy="1606909"/>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a:extLst>
              <a:ext uri="{FF2B5EF4-FFF2-40B4-BE49-F238E27FC236}">
                <a16:creationId xmlns:a16="http://schemas.microsoft.com/office/drawing/2014/main" id="{90FBE760-BB01-9356-6B28-2CF213E66A1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75913" y="1642630"/>
            <a:ext cx="3115890" cy="1611361"/>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a:extLst>
              <a:ext uri="{FF2B5EF4-FFF2-40B4-BE49-F238E27FC236}">
                <a16:creationId xmlns:a16="http://schemas.microsoft.com/office/drawing/2014/main" id="{B89ACB45-833D-DAC6-E62E-C50806C77F4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75913" y="3122162"/>
            <a:ext cx="3115890" cy="161136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30D31E35-6277-B57B-C0DD-1670C3D486C1}"/>
              </a:ext>
            </a:extLst>
          </p:cNvPr>
          <p:cNvSpPr txBox="1"/>
          <p:nvPr/>
        </p:nvSpPr>
        <p:spPr>
          <a:xfrm>
            <a:off x="-35429" y="639121"/>
            <a:ext cx="3327593" cy="400110"/>
          </a:xfrm>
          <a:prstGeom prst="rect">
            <a:avLst/>
          </a:prstGeom>
          <a:noFill/>
        </p:spPr>
        <p:txBody>
          <a:bodyPr wrap="square">
            <a:spAutoFit/>
          </a:bodyPr>
          <a:lstStyle/>
          <a:p>
            <a:r>
              <a:rPr lang="en-US" sz="1000" dirty="0"/>
              <a:t>https://</a:t>
            </a:r>
            <a:r>
              <a:rPr lang="en-US" sz="1000" dirty="0" err="1"/>
              <a:t>towardsdatascience.com</a:t>
            </a:r>
            <a:r>
              <a:rPr lang="en-US" sz="1000" dirty="0"/>
              <a:t>/applied-deep-learning-part-4-convolutional-neural-networks-584bc134c1e2</a:t>
            </a:r>
          </a:p>
        </p:txBody>
      </p:sp>
    </p:spTree>
    <p:extLst>
      <p:ext uri="{BB962C8B-B14F-4D97-AF65-F5344CB8AC3E}">
        <p14:creationId xmlns:p14="http://schemas.microsoft.com/office/powerpoint/2010/main" val="316611198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F50234-099A-96AC-B2DC-8A2EE60DF47A}"/>
              </a:ext>
            </a:extLst>
          </p:cNvPr>
          <p:cNvSpPr>
            <a:spLocks noGrp="1"/>
          </p:cNvSpPr>
          <p:nvPr>
            <p:ph type="title"/>
          </p:nvPr>
        </p:nvSpPr>
        <p:spPr>
          <a:xfrm>
            <a:off x="0" y="16253"/>
            <a:ext cx="4187882" cy="695232"/>
          </a:xfrm>
        </p:spPr>
        <p:txBody>
          <a:bodyPr>
            <a:normAutofit fontScale="90000"/>
          </a:bodyPr>
          <a:lstStyle/>
          <a:p>
            <a:r>
              <a:rPr lang="en-US" dirty="0">
                <a:solidFill>
                  <a:schemeClr val="tx1"/>
                </a:solidFill>
              </a:rPr>
              <a:t>What do the Filters Look Like?</a:t>
            </a:r>
          </a:p>
        </p:txBody>
      </p:sp>
      <p:pic>
        <p:nvPicPr>
          <p:cNvPr id="4098" name="Picture 2">
            <a:extLst>
              <a:ext uri="{FF2B5EF4-FFF2-40B4-BE49-F238E27FC236}">
                <a16:creationId xmlns:a16="http://schemas.microsoft.com/office/drawing/2014/main" id="{E3069811-62CB-E881-CBEC-0C88486475E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75899" b="50414"/>
          <a:stretch/>
        </p:blipFill>
        <p:spPr bwMode="auto">
          <a:xfrm>
            <a:off x="1650212" y="2234311"/>
            <a:ext cx="2537670" cy="2699974"/>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a:extLst>
              <a:ext uri="{FF2B5EF4-FFF2-40B4-BE49-F238E27FC236}">
                <a16:creationId xmlns:a16="http://schemas.microsoft.com/office/drawing/2014/main" id="{B89ACB45-833D-DAC6-E62E-C50806C77F4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0227" t="3843" r="25012" b="48473"/>
          <a:stretch/>
        </p:blipFill>
        <p:spPr bwMode="auto">
          <a:xfrm>
            <a:off x="4909515" y="2468779"/>
            <a:ext cx="2475691" cy="246550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30D31E35-6277-B57B-C0DD-1670C3D486C1}"/>
              </a:ext>
            </a:extLst>
          </p:cNvPr>
          <p:cNvSpPr txBox="1"/>
          <p:nvPr/>
        </p:nvSpPr>
        <p:spPr>
          <a:xfrm>
            <a:off x="-35429" y="639121"/>
            <a:ext cx="3327593" cy="400110"/>
          </a:xfrm>
          <a:prstGeom prst="rect">
            <a:avLst/>
          </a:prstGeom>
          <a:noFill/>
        </p:spPr>
        <p:txBody>
          <a:bodyPr wrap="square">
            <a:spAutoFit/>
          </a:bodyPr>
          <a:lstStyle/>
          <a:p>
            <a:r>
              <a:rPr lang="en-US" sz="1000" dirty="0"/>
              <a:t>https://</a:t>
            </a:r>
            <a:r>
              <a:rPr lang="en-US" sz="1000" dirty="0" err="1"/>
              <a:t>towardsdatascience.com</a:t>
            </a:r>
            <a:r>
              <a:rPr lang="en-US" sz="1000" dirty="0"/>
              <a:t>/applied-deep-learning-part-4-convolutional-neural-networks-584bc134c1e2</a:t>
            </a:r>
          </a:p>
        </p:txBody>
      </p:sp>
      <p:sp>
        <p:nvSpPr>
          <p:cNvPr id="7" name="Content Placeholder 6">
            <a:extLst>
              <a:ext uri="{FF2B5EF4-FFF2-40B4-BE49-F238E27FC236}">
                <a16:creationId xmlns:a16="http://schemas.microsoft.com/office/drawing/2014/main" id="{D4797515-5D1B-4047-FEF7-9384E3345F9B}"/>
              </a:ext>
            </a:extLst>
          </p:cNvPr>
          <p:cNvSpPr>
            <a:spLocks noGrp="1"/>
          </p:cNvSpPr>
          <p:nvPr>
            <p:ph idx="1"/>
          </p:nvPr>
        </p:nvSpPr>
        <p:spPr>
          <a:xfrm>
            <a:off x="68093" y="1039231"/>
            <a:ext cx="8861897" cy="1327953"/>
          </a:xfrm>
        </p:spPr>
        <p:txBody>
          <a:bodyPr>
            <a:normAutofit/>
          </a:bodyPr>
          <a:lstStyle/>
          <a:p>
            <a:r>
              <a:rPr lang="en-US" sz="1800" dirty="0"/>
              <a:t>Low level are basic colors and edges.</a:t>
            </a:r>
          </a:p>
          <a:p>
            <a:r>
              <a:rPr lang="en-US" sz="1800" dirty="0"/>
              <a:t>High level is sort of like a hallucination – right filter is likely helping to detect birds in the training data!  Note that it has many orientations to allow it to react to birds in many orientations.</a:t>
            </a:r>
          </a:p>
        </p:txBody>
      </p:sp>
      <p:sp>
        <p:nvSpPr>
          <p:cNvPr id="3" name="TextBox 2">
            <a:extLst>
              <a:ext uri="{FF2B5EF4-FFF2-40B4-BE49-F238E27FC236}">
                <a16:creationId xmlns:a16="http://schemas.microsoft.com/office/drawing/2014/main" id="{6D411F5F-20B3-6C6E-DAED-914FA895CD91}"/>
              </a:ext>
            </a:extLst>
          </p:cNvPr>
          <p:cNvSpPr txBox="1"/>
          <p:nvPr/>
        </p:nvSpPr>
        <p:spPr>
          <a:xfrm>
            <a:off x="2028728" y="2159672"/>
            <a:ext cx="1821396" cy="300082"/>
          </a:xfrm>
          <a:prstGeom prst="rect">
            <a:avLst/>
          </a:prstGeom>
          <a:noFill/>
        </p:spPr>
        <p:txBody>
          <a:bodyPr wrap="none" rtlCol="0">
            <a:spAutoFit/>
          </a:bodyPr>
          <a:lstStyle/>
          <a:p>
            <a:r>
              <a:rPr lang="en-US" dirty="0"/>
              <a:t>Block 1, Conv 2, Filter 0</a:t>
            </a:r>
          </a:p>
        </p:txBody>
      </p:sp>
      <p:sp>
        <p:nvSpPr>
          <p:cNvPr id="5" name="TextBox 4">
            <a:extLst>
              <a:ext uri="{FF2B5EF4-FFF2-40B4-BE49-F238E27FC236}">
                <a16:creationId xmlns:a16="http://schemas.microsoft.com/office/drawing/2014/main" id="{513CDE36-1CC7-2121-6D4C-909E3D7AC238}"/>
              </a:ext>
            </a:extLst>
          </p:cNvPr>
          <p:cNvSpPr txBox="1"/>
          <p:nvPr/>
        </p:nvSpPr>
        <p:spPr>
          <a:xfrm>
            <a:off x="5236662" y="2176561"/>
            <a:ext cx="1909562" cy="300082"/>
          </a:xfrm>
          <a:prstGeom prst="rect">
            <a:avLst/>
          </a:prstGeom>
          <a:noFill/>
        </p:spPr>
        <p:txBody>
          <a:bodyPr wrap="none" rtlCol="0">
            <a:spAutoFit/>
          </a:bodyPr>
          <a:lstStyle/>
          <a:p>
            <a:r>
              <a:rPr lang="en-US" dirty="0"/>
              <a:t>Block 5, Conv 3, Filter 41</a:t>
            </a:r>
          </a:p>
        </p:txBody>
      </p:sp>
    </p:spTree>
    <p:extLst>
      <p:ext uri="{BB962C8B-B14F-4D97-AF65-F5344CB8AC3E}">
        <p14:creationId xmlns:p14="http://schemas.microsoft.com/office/powerpoint/2010/main" val="301465891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9A4652-F888-D38F-8799-67DA74102CD7}"/>
              </a:ext>
            </a:extLst>
          </p:cNvPr>
          <p:cNvSpPr>
            <a:spLocks noGrp="1"/>
          </p:cNvSpPr>
          <p:nvPr>
            <p:ph type="title"/>
          </p:nvPr>
        </p:nvSpPr>
        <p:spPr/>
        <p:txBody>
          <a:bodyPr/>
          <a:lstStyle/>
          <a:p>
            <a:r>
              <a:rPr lang="en-US" dirty="0">
                <a:solidFill>
                  <a:schemeClr val="tx1"/>
                </a:solidFill>
              </a:rPr>
              <a:t>CNN Hyperparameters</a:t>
            </a:r>
          </a:p>
        </p:txBody>
      </p:sp>
      <p:sp>
        <p:nvSpPr>
          <p:cNvPr id="3" name="Content Placeholder 2">
            <a:extLst>
              <a:ext uri="{FF2B5EF4-FFF2-40B4-BE49-F238E27FC236}">
                <a16:creationId xmlns:a16="http://schemas.microsoft.com/office/drawing/2014/main" id="{A817708E-B5C3-3D3B-3260-B4D8C53B96F6}"/>
              </a:ext>
            </a:extLst>
          </p:cNvPr>
          <p:cNvSpPr>
            <a:spLocks noGrp="1"/>
          </p:cNvSpPr>
          <p:nvPr>
            <p:ph idx="1"/>
          </p:nvPr>
        </p:nvSpPr>
        <p:spPr>
          <a:xfrm>
            <a:off x="251523" y="711485"/>
            <a:ext cx="8712968" cy="4224268"/>
          </a:xfrm>
        </p:spPr>
        <p:txBody>
          <a:bodyPr>
            <a:noAutofit/>
          </a:bodyPr>
          <a:lstStyle/>
          <a:p>
            <a:r>
              <a:rPr lang="en-US" sz="1800" dirty="0"/>
              <a:t>How many convolution layers and convolution + subsampling layers.</a:t>
            </a:r>
          </a:p>
          <a:p>
            <a:r>
              <a:rPr lang="en-US" sz="1800" dirty="0"/>
              <a:t>Strides and size of convolutions.</a:t>
            </a:r>
          </a:p>
          <a:p>
            <a:pPr lvl="1"/>
            <a:r>
              <a:rPr lang="en-US" sz="1800" dirty="0"/>
              <a:t>There are also many types of convolutions (e.g., see </a:t>
            </a:r>
            <a:r>
              <a:rPr lang="en-US" sz="1800" dirty="0">
                <a:hlinkClick r:id="rId2"/>
              </a:rPr>
              <a:t>https://ikhlestov.github.io/pages/machine-learning/convolutions-types/</a:t>
            </a:r>
            <a:r>
              <a:rPr lang="en-US" sz="1800" dirty="0"/>
              <a:t> )</a:t>
            </a:r>
          </a:p>
          <a:p>
            <a:r>
              <a:rPr lang="en-US" sz="1800" dirty="0"/>
              <a:t>Strides and size of </a:t>
            </a:r>
            <a:r>
              <a:rPr lang="en-US" sz="1800" dirty="0" err="1"/>
              <a:t>subsamplings</a:t>
            </a:r>
            <a:r>
              <a:rPr lang="en-US" sz="1800" dirty="0"/>
              <a:t>.</a:t>
            </a:r>
          </a:p>
          <a:p>
            <a:pPr lvl="1"/>
            <a:r>
              <a:rPr lang="en-US" sz="1800" dirty="0"/>
              <a:t>There are also many types of </a:t>
            </a:r>
            <a:r>
              <a:rPr lang="en-US" sz="1800" dirty="0" err="1"/>
              <a:t>subsamplings</a:t>
            </a:r>
            <a:r>
              <a:rPr lang="en-US" sz="1800" dirty="0"/>
              <a:t> (max pooling, average pooling, etc.) </a:t>
            </a:r>
          </a:p>
          <a:p>
            <a:r>
              <a:rPr lang="en-US" sz="1800" dirty="0"/>
              <a:t>Padding of images to control edge effects.</a:t>
            </a:r>
          </a:p>
          <a:p>
            <a:r>
              <a:rPr lang="en-US" sz="1800" dirty="0"/>
              <a:t>Number and sizes (in nodes) of final connected layers.</a:t>
            </a:r>
          </a:p>
          <a:p>
            <a:r>
              <a:rPr lang="en-US" sz="1800" dirty="0"/>
              <a:t>The above help but can only be optimized so far.  Most important for more than incremental (but significant) progress is creative ways of connecting layers (this can add a lot of new architectures with much better performance and new functionality).</a:t>
            </a:r>
          </a:p>
          <a:p>
            <a:r>
              <a:rPr lang="en-US" sz="1800" dirty="0"/>
              <a:t>Huge space means it is very hard to guess what will work.</a:t>
            </a:r>
          </a:p>
        </p:txBody>
      </p:sp>
    </p:spTree>
    <p:extLst>
      <p:ext uri="{BB962C8B-B14F-4D97-AF65-F5344CB8AC3E}">
        <p14:creationId xmlns:p14="http://schemas.microsoft.com/office/powerpoint/2010/main" val="348876073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526B6-71CC-494D-6ABA-EFE40A59354C}"/>
              </a:ext>
            </a:extLst>
          </p:cNvPr>
          <p:cNvSpPr>
            <a:spLocks noGrp="1"/>
          </p:cNvSpPr>
          <p:nvPr>
            <p:ph type="title"/>
          </p:nvPr>
        </p:nvSpPr>
        <p:spPr>
          <a:xfrm>
            <a:off x="4185" y="16253"/>
            <a:ext cx="9144000" cy="695232"/>
          </a:xfrm>
        </p:spPr>
        <p:txBody>
          <a:bodyPr/>
          <a:lstStyle/>
          <a:p>
            <a:r>
              <a:rPr lang="en-US" dirty="0">
                <a:solidFill>
                  <a:schemeClr val="tx1"/>
                </a:solidFill>
              </a:rPr>
              <a:t>Beyond Basic CNNs – Can’t Just Add More Layers</a:t>
            </a:r>
          </a:p>
        </p:txBody>
      </p:sp>
      <p:sp>
        <p:nvSpPr>
          <p:cNvPr id="3" name="Content Placeholder 2">
            <a:extLst>
              <a:ext uri="{FF2B5EF4-FFF2-40B4-BE49-F238E27FC236}">
                <a16:creationId xmlns:a16="http://schemas.microsoft.com/office/drawing/2014/main" id="{3257B9C7-B03A-242E-A06A-69A804ED1C15}"/>
              </a:ext>
            </a:extLst>
          </p:cNvPr>
          <p:cNvSpPr>
            <a:spLocks noGrp="1"/>
          </p:cNvSpPr>
          <p:nvPr>
            <p:ph idx="1"/>
          </p:nvPr>
        </p:nvSpPr>
        <p:spPr>
          <a:xfrm>
            <a:off x="215516" y="627650"/>
            <a:ext cx="8712968" cy="3888200"/>
          </a:xfrm>
        </p:spPr>
        <p:txBody>
          <a:bodyPr>
            <a:normAutofit/>
          </a:bodyPr>
          <a:lstStyle/>
          <a:p>
            <a:pPr marL="0" indent="0">
              <a:buNone/>
            </a:pPr>
            <a:r>
              <a:rPr lang="en-US" sz="1800" dirty="0"/>
              <a:t>Why not just make deeper and deeper CNNs to get better accuracy? Get numerical instabilities in the gradients that guide training and they get too large or go to zero.  Reduced accuracy of deeper NN was caused by this vanishing/exploding gradient problem.</a:t>
            </a:r>
          </a:p>
        </p:txBody>
      </p:sp>
      <p:sp>
        <p:nvSpPr>
          <p:cNvPr id="5" name="TextBox 4">
            <a:extLst>
              <a:ext uri="{FF2B5EF4-FFF2-40B4-BE49-F238E27FC236}">
                <a16:creationId xmlns:a16="http://schemas.microsoft.com/office/drawing/2014/main" id="{6324A05F-37B2-3C14-3FB6-82C4461CF747}"/>
              </a:ext>
            </a:extLst>
          </p:cNvPr>
          <p:cNvSpPr txBox="1"/>
          <p:nvPr/>
        </p:nvSpPr>
        <p:spPr>
          <a:xfrm>
            <a:off x="0" y="4843420"/>
            <a:ext cx="4235876" cy="184666"/>
          </a:xfrm>
          <a:prstGeom prst="rect">
            <a:avLst/>
          </a:prstGeom>
          <a:noFill/>
        </p:spPr>
        <p:txBody>
          <a:bodyPr wrap="square">
            <a:spAutoFit/>
          </a:bodyPr>
          <a:lstStyle/>
          <a:p>
            <a:r>
              <a:rPr lang="en-US" sz="600" dirty="0"/>
              <a:t>Figure credit: https://</a:t>
            </a:r>
            <a:r>
              <a:rPr lang="en-US" sz="600" dirty="0" err="1"/>
              <a:t>www.geeksforgeeks.org</a:t>
            </a:r>
            <a:r>
              <a:rPr lang="en-US" sz="600" dirty="0"/>
              <a:t>/residual-networks-</a:t>
            </a:r>
            <a:r>
              <a:rPr lang="en-US" sz="600" dirty="0" err="1"/>
              <a:t>resnet</a:t>
            </a:r>
            <a:r>
              <a:rPr lang="en-US" sz="600" dirty="0"/>
              <a:t>-deep-learning/</a:t>
            </a:r>
          </a:p>
        </p:txBody>
      </p:sp>
      <p:pic>
        <p:nvPicPr>
          <p:cNvPr id="8194" name="Picture 2">
            <a:extLst>
              <a:ext uri="{FF2B5EF4-FFF2-40B4-BE49-F238E27FC236}">
                <a16:creationId xmlns:a16="http://schemas.microsoft.com/office/drawing/2014/main" id="{C99C5E1F-F620-7E96-A68C-E9038C52258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1307" y="1803566"/>
            <a:ext cx="8312727" cy="28069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911455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526B6-71CC-494D-6ABA-EFE40A59354C}"/>
              </a:ext>
            </a:extLst>
          </p:cNvPr>
          <p:cNvSpPr>
            <a:spLocks noGrp="1"/>
          </p:cNvSpPr>
          <p:nvPr>
            <p:ph type="title"/>
          </p:nvPr>
        </p:nvSpPr>
        <p:spPr>
          <a:xfrm>
            <a:off x="-1" y="16253"/>
            <a:ext cx="9107993" cy="863266"/>
          </a:xfrm>
        </p:spPr>
        <p:txBody>
          <a:bodyPr>
            <a:normAutofit fontScale="90000"/>
          </a:bodyPr>
          <a:lstStyle/>
          <a:p>
            <a:r>
              <a:rPr lang="en-US" dirty="0">
                <a:solidFill>
                  <a:schemeClr val="tx1"/>
                </a:solidFill>
              </a:rPr>
              <a:t>Beyond Basic CNNs – New Architectures (Residual Network = </a:t>
            </a:r>
            <a:r>
              <a:rPr lang="en-US" dirty="0" err="1">
                <a:solidFill>
                  <a:schemeClr val="tx1"/>
                </a:solidFill>
              </a:rPr>
              <a:t>ResNet</a:t>
            </a:r>
            <a:r>
              <a:rPr lang="en-US" dirty="0">
                <a:solidFill>
                  <a:schemeClr val="tx1"/>
                </a:solidFill>
              </a:rPr>
              <a:t>)</a:t>
            </a:r>
          </a:p>
        </p:txBody>
      </p:sp>
      <p:sp>
        <p:nvSpPr>
          <p:cNvPr id="3" name="Content Placeholder 2">
            <a:extLst>
              <a:ext uri="{FF2B5EF4-FFF2-40B4-BE49-F238E27FC236}">
                <a16:creationId xmlns:a16="http://schemas.microsoft.com/office/drawing/2014/main" id="{3257B9C7-B03A-242E-A06A-69A804ED1C15}"/>
              </a:ext>
            </a:extLst>
          </p:cNvPr>
          <p:cNvSpPr>
            <a:spLocks noGrp="1"/>
          </p:cNvSpPr>
          <p:nvPr>
            <p:ph idx="1"/>
          </p:nvPr>
        </p:nvSpPr>
        <p:spPr>
          <a:xfrm>
            <a:off x="215516" y="879519"/>
            <a:ext cx="8712968" cy="3888200"/>
          </a:xfrm>
        </p:spPr>
        <p:txBody>
          <a:bodyPr>
            <a:normAutofit/>
          </a:bodyPr>
          <a:lstStyle/>
          <a:p>
            <a:pPr marL="0" indent="0">
              <a:buNone/>
            </a:pPr>
            <a:r>
              <a:rPr lang="en-US" sz="1800" dirty="0"/>
              <a:t>The basic idea is the skip connection which gives later layers access to the vector in earlier layers.  So, if a couple of layers that give F(x) produce a gradient of 0, then the model effectively skips them in updating weights. So model ignores useless layers.</a:t>
            </a:r>
          </a:p>
        </p:txBody>
      </p:sp>
      <p:sp>
        <p:nvSpPr>
          <p:cNvPr id="5" name="TextBox 4">
            <a:extLst>
              <a:ext uri="{FF2B5EF4-FFF2-40B4-BE49-F238E27FC236}">
                <a16:creationId xmlns:a16="http://schemas.microsoft.com/office/drawing/2014/main" id="{6324A05F-37B2-3C14-3FB6-82C4461CF747}"/>
              </a:ext>
            </a:extLst>
          </p:cNvPr>
          <p:cNvSpPr txBox="1"/>
          <p:nvPr/>
        </p:nvSpPr>
        <p:spPr>
          <a:xfrm>
            <a:off x="0" y="5273561"/>
            <a:ext cx="4235876" cy="230832"/>
          </a:xfrm>
          <a:prstGeom prst="rect">
            <a:avLst/>
          </a:prstGeom>
          <a:noFill/>
        </p:spPr>
        <p:txBody>
          <a:bodyPr wrap="square">
            <a:spAutoFit/>
          </a:bodyPr>
          <a:lstStyle/>
          <a:p>
            <a:r>
              <a:rPr lang="en-US" sz="900" dirty="0"/>
              <a:t>https://</a:t>
            </a:r>
            <a:r>
              <a:rPr lang="en-US" sz="900" dirty="0" err="1"/>
              <a:t>www.geeksforgeeks.org</a:t>
            </a:r>
            <a:r>
              <a:rPr lang="en-US" sz="900" dirty="0"/>
              <a:t>/residual-networks-</a:t>
            </a:r>
            <a:r>
              <a:rPr lang="en-US" sz="900" dirty="0" err="1"/>
              <a:t>resnet</a:t>
            </a:r>
            <a:r>
              <a:rPr lang="en-US" sz="900" dirty="0"/>
              <a:t>-deep-learning/</a:t>
            </a:r>
          </a:p>
        </p:txBody>
      </p:sp>
      <p:pic>
        <p:nvPicPr>
          <p:cNvPr id="9218" name="Picture 2">
            <a:extLst>
              <a:ext uri="{FF2B5EF4-FFF2-40B4-BE49-F238E27FC236}">
                <a16:creationId xmlns:a16="http://schemas.microsoft.com/office/drawing/2014/main" id="{CFF5156F-58FC-ABC8-F3FD-E1982F39C6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70103" y="1841571"/>
            <a:ext cx="5010727" cy="309418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D8D2ECFD-3513-CB09-75E7-FC4D72B0A413}"/>
              </a:ext>
            </a:extLst>
          </p:cNvPr>
          <p:cNvSpPr txBox="1"/>
          <p:nvPr/>
        </p:nvSpPr>
        <p:spPr>
          <a:xfrm>
            <a:off x="0" y="4915845"/>
            <a:ext cx="5947575" cy="184666"/>
          </a:xfrm>
          <a:prstGeom prst="rect">
            <a:avLst/>
          </a:prstGeom>
          <a:noFill/>
        </p:spPr>
        <p:txBody>
          <a:bodyPr wrap="square">
            <a:spAutoFit/>
          </a:bodyPr>
          <a:lstStyle/>
          <a:p>
            <a:r>
              <a:rPr lang="en-US" sz="600" dirty="0"/>
              <a:t>Figure credit: https://</a:t>
            </a:r>
            <a:r>
              <a:rPr lang="en-US" sz="600" dirty="0" err="1"/>
              <a:t>towardsdatascience.com</a:t>
            </a:r>
            <a:r>
              <a:rPr lang="en-US" sz="600" dirty="0"/>
              <a:t>/introduction-to-resnets-c0a830a288a4</a:t>
            </a:r>
          </a:p>
        </p:txBody>
      </p:sp>
    </p:spTree>
    <p:extLst>
      <p:ext uri="{BB962C8B-B14F-4D97-AF65-F5344CB8AC3E}">
        <p14:creationId xmlns:p14="http://schemas.microsoft.com/office/powerpoint/2010/main" val="151339321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526B6-71CC-494D-6ABA-EFE40A59354C}"/>
              </a:ext>
            </a:extLst>
          </p:cNvPr>
          <p:cNvSpPr>
            <a:spLocks noGrp="1"/>
          </p:cNvSpPr>
          <p:nvPr>
            <p:ph type="title"/>
          </p:nvPr>
        </p:nvSpPr>
        <p:spPr>
          <a:xfrm>
            <a:off x="-36007" y="16253"/>
            <a:ext cx="9144000" cy="695232"/>
          </a:xfrm>
        </p:spPr>
        <p:txBody>
          <a:bodyPr>
            <a:normAutofit fontScale="90000"/>
          </a:bodyPr>
          <a:lstStyle/>
          <a:p>
            <a:r>
              <a:rPr lang="en-US" dirty="0">
                <a:solidFill>
                  <a:schemeClr val="tx1"/>
                </a:solidFill>
              </a:rPr>
              <a:t>Beyond Basic CNNs – New Architectures (Residual Network = </a:t>
            </a:r>
            <a:r>
              <a:rPr lang="en-US" dirty="0" err="1">
                <a:solidFill>
                  <a:schemeClr val="tx1"/>
                </a:solidFill>
              </a:rPr>
              <a:t>ResNet</a:t>
            </a:r>
            <a:r>
              <a:rPr lang="en-US" dirty="0">
                <a:solidFill>
                  <a:schemeClr val="tx1"/>
                </a:solidFill>
              </a:rPr>
              <a:t>)</a:t>
            </a:r>
          </a:p>
        </p:txBody>
      </p:sp>
      <p:sp>
        <p:nvSpPr>
          <p:cNvPr id="3" name="Content Placeholder 2">
            <a:extLst>
              <a:ext uri="{FF2B5EF4-FFF2-40B4-BE49-F238E27FC236}">
                <a16:creationId xmlns:a16="http://schemas.microsoft.com/office/drawing/2014/main" id="{3257B9C7-B03A-242E-A06A-69A804ED1C15}"/>
              </a:ext>
            </a:extLst>
          </p:cNvPr>
          <p:cNvSpPr>
            <a:spLocks noGrp="1"/>
          </p:cNvSpPr>
          <p:nvPr>
            <p:ph idx="1"/>
          </p:nvPr>
        </p:nvSpPr>
        <p:spPr>
          <a:xfrm>
            <a:off x="215516" y="816721"/>
            <a:ext cx="8712968" cy="3888200"/>
          </a:xfrm>
        </p:spPr>
        <p:txBody>
          <a:bodyPr>
            <a:normAutofit/>
          </a:bodyPr>
          <a:lstStyle/>
          <a:p>
            <a:pPr marL="0" indent="0">
              <a:buNone/>
            </a:pPr>
            <a:r>
              <a:rPr lang="en-US" sz="1800" dirty="0"/>
              <a:t>Then they tweak the skip idea again to make bottleneck design which uses 1x1 convolutions to reduce complexity with little loss of accuracy.</a:t>
            </a:r>
          </a:p>
        </p:txBody>
      </p:sp>
      <p:sp>
        <p:nvSpPr>
          <p:cNvPr id="5" name="TextBox 4">
            <a:extLst>
              <a:ext uri="{FF2B5EF4-FFF2-40B4-BE49-F238E27FC236}">
                <a16:creationId xmlns:a16="http://schemas.microsoft.com/office/drawing/2014/main" id="{6324A05F-37B2-3C14-3FB6-82C4461CF747}"/>
              </a:ext>
            </a:extLst>
          </p:cNvPr>
          <p:cNvSpPr txBox="1"/>
          <p:nvPr/>
        </p:nvSpPr>
        <p:spPr>
          <a:xfrm>
            <a:off x="0" y="5273561"/>
            <a:ext cx="4235876" cy="230832"/>
          </a:xfrm>
          <a:prstGeom prst="rect">
            <a:avLst/>
          </a:prstGeom>
          <a:noFill/>
        </p:spPr>
        <p:txBody>
          <a:bodyPr wrap="square">
            <a:spAutoFit/>
          </a:bodyPr>
          <a:lstStyle/>
          <a:p>
            <a:r>
              <a:rPr lang="en-US" sz="900" dirty="0"/>
              <a:t>https://</a:t>
            </a:r>
            <a:r>
              <a:rPr lang="en-US" sz="900" dirty="0" err="1"/>
              <a:t>www.geeksforgeeks.org</a:t>
            </a:r>
            <a:r>
              <a:rPr lang="en-US" sz="900" dirty="0"/>
              <a:t>/residual-networks-</a:t>
            </a:r>
            <a:r>
              <a:rPr lang="en-US" sz="900" dirty="0" err="1"/>
              <a:t>resnet</a:t>
            </a:r>
            <a:r>
              <a:rPr lang="en-US" sz="900" dirty="0"/>
              <a:t>-deep-learning/</a:t>
            </a:r>
          </a:p>
        </p:txBody>
      </p:sp>
      <p:sp>
        <p:nvSpPr>
          <p:cNvPr id="6" name="TextBox 5">
            <a:extLst>
              <a:ext uri="{FF2B5EF4-FFF2-40B4-BE49-F238E27FC236}">
                <a16:creationId xmlns:a16="http://schemas.microsoft.com/office/drawing/2014/main" id="{D8D2ECFD-3513-CB09-75E7-FC4D72B0A413}"/>
              </a:ext>
            </a:extLst>
          </p:cNvPr>
          <p:cNvSpPr txBox="1"/>
          <p:nvPr/>
        </p:nvSpPr>
        <p:spPr>
          <a:xfrm>
            <a:off x="0" y="4915845"/>
            <a:ext cx="6591631" cy="184666"/>
          </a:xfrm>
          <a:prstGeom prst="rect">
            <a:avLst/>
          </a:prstGeom>
          <a:noFill/>
        </p:spPr>
        <p:txBody>
          <a:bodyPr wrap="square">
            <a:spAutoFit/>
          </a:bodyPr>
          <a:lstStyle/>
          <a:p>
            <a:r>
              <a:rPr lang="en-US" sz="600" dirty="0"/>
              <a:t>Figure credit; https://</a:t>
            </a:r>
            <a:r>
              <a:rPr lang="en-US" sz="600" dirty="0" err="1"/>
              <a:t>towardsdatascience.com</a:t>
            </a:r>
            <a:r>
              <a:rPr lang="en-US" sz="600" dirty="0"/>
              <a:t>/review-resnet-winner-of-ilsvrc-2015-image-classification-localization-detection-e39402bfa5d8</a:t>
            </a:r>
          </a:p>
        </p:txBody>
      </p:sp>
      <p:pic>
        <p:nvPicPr>
          <p:cNvPr id="12290" name="Picture 2">
            <a:extLst>
              <a:ext uri="{FF2B5EF4-FFF2-40B4-BE49-F238E27FC236}">
                <a16:creationId xmlns:a16="http://schemas.microsoft.com/office/drawing/2014/main" id="{642C66BF-7806-3103-4860-50B683CE00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8950" y="1618821"/>
            <a:ext cx="8166100" cy="30861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F61B214-74B9-DC47-655A-A4AED8D087AD}"/>
              </a:ext>
            </a:extLst>
          </p:cNvPr>
          <p:cNvSpPr txBox="1"/>
          <p:nvPr/>
        </p:nvSpPr>
        <p:spPr>
          <a:xfrm>
            <a:off x="692594" y="1491937"/>
            <a:ext cx="1732782" cy="300082"/>
          </a:xfrm>
          <a:prstGeom prst="rect">
            <a:avLst/>
          </a:prstGeom>
          <a:noFill/>
        </p:spPr>
        <p:txBody>
          <a:bodyPr wrap="none" rtlCol="0">
            <a:spAutoFit/>
          </a:bodyPr>
          <a:lstStyle/>
          <a:p>
            <a:r>
              <a:rPr lang="en-US" dirty="0"/>
              <a:t>Standard residual skip</a:t>
            </a:r>
          </a:p>
        </p:txBody>
      </p:sp>
      <p:sp>
        <p:nvSpPr>
          <p:cNvPr id="7" name="TextBox 6">
            <a:extLst>
              <a:ext uri="{FF2B5EF4-FFF2-40B4-BE49-F238E27FC236}">
                <a16:creationId xmlns:a16="http://schemas.microsoft.com/office/drawing/2014/main" id="{90F1A9DB-3E9D-D664-AE78-BCDA92042996}"/>
              </a:ext>
            </a:extLst>
          </p:cNvPr>
          <p:cNvSpPr txBox="1"/>
          <p:nvPr/>
        </p:nvSpPr>
        <p:spPr>
          <a:xfrm>
            <a:off x="5552166" y="1447477"/>
            <a:ext cx="1578445" cy="300082"/>
          </a:xfrm>
          <a:prstGeom prst="rect">
            <a:avLst/>
          </a:prstGeom>
          <a:noFill/>
        </p:spPr>
        <p:txBody>
          <a:bodyPr wrap="none" rtlCol="0">
            <a:spAutoFit/>
          </a:bodyPr>
          <a:lstStyle/>
          <a:p>
            <a:r>
              <a:rPr lang="en-US" dirty="0"/>
              <a:t>“Bottleneck” design</a:t>
            </a:r>
          </a:p>
        </p:txBody>
      </p:sp>
    </p:spTree>
    <p:extLst>
      <p:ext uri="{BB962C8B-B14F-4D97-AF65-F5344CB8AC3E}">
        <p14:creationId xmlns:p14="http://schemas.microsoft.com/office/powerpoint/2010/main" val="214351627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526B6-71CC-494D-6ABA-EFE40A59354C}"/>
              </a:ext>
            </a:extLst>
          </p:cNvPr>
          <p:cNvSpPr>
            <a:spLocks noGrp="1"/>
          </p:cNvSpPr>
          <p:nvPr>
            <p:ph type="title"/>
          </p:nvPr>
        </p:nvSpPr>
        <p:spPr>
          <a:xfrm>
            <a:off x="-36007" y="16253"/>
            <a:ext cx="9144000" cy="695232"/>
          </a:xfrm>
        </p:spPr>
        <p:txBody>
          <a:bodyPr>
            <a:normAutofit/>
          </a:bodyPr>
          <a:lstStyle/>
          <a:p>
            <a:r>
              <a:rPr lang="en-US" dirty="0">
                <a:solidFill>
                  <a:schemeClr val="tx1"/>
                </a:solidFill>
              </a:rPr>
              <a:t>Beyond Basic CNNs – New Architectures (</a:t>
            </a:r>
            <a:r>
              <a:rPr lang="en-US" dirty="0" err="1">
                <a:solidFill>
                  <a:schemeClr val="tx1"/>
                </a:solidFill>
              </a:rPr>
              <a:t>ResNet</a:t>
            </a:r>
            <a:r>
              <a:rPr lang="en-US" dirty="0">
                <a:solidFill>
                  <a:schemeClr val="tx1"/>
                </a:solidFill>
              </a:rPr>
              <a:t>)</a:t>
            </a:r>
          </a:p>
        </p:txBody>
      </p:sp>
      <p:sp>
        <p:nvSpPr>
          <p:cNvPr id="3" name="Content Placeholder 2">
            <a:extLst>
              <a:ext uri="{FF2B5EF4-FFF2-40B4-BE49-F238E27FC236}">
                <a16:creationId xmlns:a16="http://schemas.microsoft.com/office/drawing/2014/main" id="{3257B9C7-B03A-242E-A06A-69A804ED1C15}"/>
              </a:ext>
            </a:extLst>
          </p:cNvPr>
          <p:cNvSpPr>
            <a:spLocks noGrp="1"/>
          </p:cNvSpPr>
          <p:nvPr>
            <p:ph idx="1"/>
          </p:nvPr>
        </p:nvSpPr>
        <p:spPr>
          <a:xfrm>
            <a:off x="215516" y="869565"/>
            <a:ext cx="8712968" cy="3888200"/>
          </a:xfrm>
        </p:spPr>
        <p:txBody>
          <a:bodyPr>
            <a:normAutofit/>
          </a:bodyPr>
          <a:lstStyle/>
          <a:p>
            <a:pPr marL="0" indent="0">
              <a:buNone/>
            </a:pPr>
            <a:r>
              <a:rPr lang="en-US" sz="1800" dirty="0"/>
              <a:t>Ensemble of </a:t>
            </a:r>
            <a:r>
              <a:rPr lang="en-US" sz="1800" dirty="0" err="1"/>
              <a:t>ResNets</a:t>
            </a:r>
            <a:r>
              <a:rPr lang="en-US" sz="1800" dirty="0"/>
              <a:t> won ILSVRC-2014. Below is a </a:t>
            </a:r>
            <a:r>
              <a:rPr lang="en-US" sz="1800" dirty="0" err="1"/>
              <a:t>ResNet</a:t>
            </a:r>
            <a:r>
              <a:rPr lang="en-US" sz="1800" dirty="0"/>
              <a:t> of 50 layers, or ResNet-50 (invokes a Bottleneck design).  Standard </a:t>
            </a:r>
            <a:r>
              <a:rPr lang="en-US" sz="1800" dirty="0" err="1"/>
              <a:t>ResNets</a:t>
            </a:r>
            <a:r>
              <a:rPr lang="en-US" sz="1800" dirty="0"/>
              <a:t> that are fit and widely used in transfer learning are ResNet-50, ResNet-101, ResNet-152. </a:t>
            </a:r>
          </a:p>
        </p:txBody>
      </p:sp>
      <p:sp>
        <p:nvSpPr>
          <p:cNvPr id="6" name="TextBox 5">
            <a:extLst>
              <a:ext uri="{FF2B5EF4-FFF2-40B4-BE49-F238E27FC236}">
                <a16:creationId xmlns:a16="http://schemas.microsoft.com/office/drawing/2014/main" id="{D8D2ECFD-3513-CB09-75E7-FC4D72B0A413}"/>
              </a:ext>
            </a:extLst>
          </p:cNvPr>
          <p:cNvSpPr txBox="1"/>
          <p:nvPr/>
        </p:nvSpPr>
        <p:spPr>
          <a:xfrm>
            <a:off x="0" y="4915845"/>
            <a:ext cx="6591631" cy="184666"/>
          </a:xfrm>
          <a:prstGeom prst="rect">
            <a:avLst/>
          </a:prstGeom>
          <a:noFill/>
        </p:spPr>
        <p:txBody>
          <a:bodyPr wrap="square">
            <a:spAutoFit/>
          </a:bodyPr>
          <a:lstStyle/>
          <a:p>
            <a:r>
              <a:rPr lang="en-US" sz="600" dirty="0"/>
              <a:t>Figure credit: https://</a:t>
            </a:r>
            <a:r>
              <a:rPr lang="en-US" sz="600" dirty="0" err="1"/>
              <a:t>www.geeksforgeeks.org</a:t>
            </a:r>
            <a:r>
              <a:rPr lang="en-US" sz="600" dirty="0"/>
              <a:t>/residual-networks-</a:t>
            </a:r>
            <a:r>
              <a:rPr lang="en-US" sz="600" dirty="0" err="1"/>
              <a:t>resnet</a:t>
            </a:r>
            <a:r>
              <a:rPr lang="en-US" sz="600" dirty="0"/>
              <a:t>-deep-learning/</a:t>
            </a:r>
          </a:p>
        </p:txBody>
      </p:sp>
      <p:pic>
        <p:nvPicPr>
          <p:cNvPr id="13314" name="Picture 2">
            <a:extLst>
              <a:ext uri="{FF2B5EF4-FFF2-40B4-BE49-F238E27FC236}">
                <a16:creationId xmlns:a16="http://schemas.microsoft.com/office/drawing/2014/main" id="{495B3681-BC5E-9700-DE36-262DB72842F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37056"/>
          <a:stretch/>
        </p:blipFill>
        <p:spPr bwMode="auto">
          <a:xfrm>
            <a:off x="42335" y="1935706"/>
            <a:ext cx="8947870" cy="24861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723915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A39F47-85AF-7B04-5D17-78A145855392}"/>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D743AF9D-C5ED-CFC2-CAB4-87CD59882B2F}"/>
              </a:ext>
            </a:extLst>
          </p:cNvPr>
          <p:cNvSpPr>
            <a:spLocks noGrp="1"/>
          </p:cNvSpPr>
          <p:nvPr>
            <p:ph idx="1"/>
          </p:nvPr>
        </p:nvSpPr>
        <p:spPr/>
        <p:txBody>
          <a:bodyPr>
            <a:normAutofit/>
          </a:bodyPr>
          <a:lstStyle/>
          <a:p>
            <a:r>
              <a:rPr lang="en-US" dirty="0"/>
              <a:t>What are deep neural networks (NNs)?</a:t>
            </a:r>
          </a:p>
          <a:p>
            <a:r>
              <a:rPr lang="en-US" dirty="0"/>
              <a:t>Training and predicting with deep NNs</a:t>
            </a:r>
          </a:p>
          <a:p>
            <a:r>
              <a:rPr lang="en-US" dirty="0"/>
              <a:t>Convolution Neural Networks (CNNs)</a:t>
            </a:r>
          </a:p>
          <a:p>
            <a:r>
              <a:rPr lang="en-US" dirty="0"/>
              <a:t>Image Classification with CNNs</a:t>
            </a:r>
          </a:p>
          <a:p>
            <a:r>
              <a:rPr lang="en-US" dirty="0"/>
              <a:t>Object Detection with CNNs</a:t>
            </a:r>
          </a:p>
          <a:p>
            <a:r>
              <a:rPr lang="en-US" dirty="0"/>
              <a:t>Materials Applications and Lab Introduction</a:t>
            </a:r>
          </a:p>
        </p:txBody>
      </p:sp>
      <p:sp>
        <p:nvSpPr>
          <p:cNvPr id="4" name="Rounded Rectangle 3">
            <a:extLst>
              <a:ext uri="{FF2B5EF4-FFF2-40B4-BE49-F238E27FC236}">
                <a16:creationId xmlns:a16="http://schemas.microsoft.com/office/drawing/2014/main" id="{5160CB8A-836E-E0AA-8234-D556F97CB287}"/>
              </a:ext>
            </a:extLst>
          </p:cNvPr>
          <p:cNvSpPr/>
          <p:nvPr/>
        </p:nvSpPr>
        <p:spPr>
          <a:xfrm>
            <a:off x="400579" y="2502652"/>
            <a:ext cx="5398337" cy="391848"/>
          </a:xfrm>
          <a:prstGeom prst="roundRect">
            <a:avLst/>
          </a:prstGeom>
          <a:noFill/>
          <a:ln w="6350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68EF2B9A-1900-FB8A-F1E0-73E83CB8F7D7}"/>
              </a:ext>
            </a:extLst>
          </p:cNvPr>
          <p:cNvSpPr>
            <a:spLocks noGrp="1"/>
          </p:cNvSpPr>
          <p:nvPr>
            <p:ph type="sldNum" sz="quarter" idx="12"/>
          </p:nvPr>
        </p:nvSpPr>
        <p:spPr/>
        <p:txBody>
          <a:bodyPr/>
          <a:lstStyle/>
          <a:p>
            <a:fld id="{F52F98C7-B022-4B23-A980-5F5A6EC1BD06}" type="slidenum">
              <a:rPr lang="en-US" smtClean="0"/>
              <a:t>58</a:t>
            </a:fld>
            <a:endParaRPr lang="en-US"/>
          </a:p>
        </p:txBody>
      </p:sp>
    </p:spTree>
    <p:extLst>
      <p:ext uri="{BB962C8B-B14F-4D97-AF65-F5344CB8AC3E}">
        <p14:creationId xmlns:p14="http://schemas.microsoft.com/office/powerpoint/2010/main" val="369168535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526B6-71CC-494D-6ABA-EFE40A59354C}"/>
              </a:ext>
            </a:extLst>
          </p:cNvPr>
          <p:cNvSpPr>
            <a:spLocks noGrp="1"/>
          </p:cNvSpPr>
          <p:nvPr>
            <p:ph type="title"/>
          </p:nvPr>
        </p:nvSpPr>
        <p:spPr>
          <a:xfrm>
            <a:off x="-36007" y="16253"/>
            <a:ext cx="9144000" cy="695232"/>
          </a:xfrm>
        </p:spPr>
        <p:txBody>
          <a:bodyPr>
            <a:normAutofit/>
          </a:bodyPr>
          <a:lstStyle/>
          <a:p>
            <a:r>
              <a:rPr lang="en-US" dirty="0">
                <a:solidFill>
                  <a:schemeClr val="tx1"/>
                </a:solidFill>
              </a:rPr>
              <a:t>So How Do I Classify Images with a CNN?</a:t>
            </a:r>
          </a:p>
        </p:txBody>
      </p:sp>
      <p:sp>
        <p:nvSpPr>
          <p:cNvPr id="3" name="Content Placeholder 2">
            <a:extLst>
              <a:ext uri="{FF2B5EF4-FFF2-40B4-BE49-F238E27FC236}">
                <a16:creationId xmlns:a16="http://schemas.microsoft.com/office/drawing/2014/main" id="{3257B9C7-B03A-242E-A06A-69A804ED1C15}"/>
              </a:ext>
            </a:extLst>
          </p:cNvPr>
          <p:cNvSpPr>
            <a:spLocks noGrp="1"/>
          </p:cNvSpPr>
          <p:nvPr>
            <p:ph idx="1"/>
          </p:nvPr>
        </p:nvSpPr>
        <p:spPr>
          <a:xfrm>
            <a:off x="215516" y="627650"/>
            <a:ext cx="8712968" cy="3888200"/>
          </a:xfrm>
        </p:spPr>
        <p:txBody>
          <a:bodyPr>
            <a:normAutofit/>
          </a:bodyPr>
          <a:lstStyle/>
          <a:p>
            <a:pPr marL="0" indent="0">
              <a:buNone/>
            </a:pPr>
            <a:r>
              <a:rPr lang="en-US" sz="1800" dirty="0"/>
              <a:t>Assume you have images from American Sign Language (ASL) and you want to classify them by letters.  So your data looks likes below (this is the ASL Sign Language “MNIST” Data Set, widely available for free)</a:t>
            </a:r>
          </a:p>
          <a:p>
            <a:endParaRPr lang="en-US" sz="1800" dirty="0"/>
          </a:p>
        </p:txBody>
      </p:sp>
      <p:sp>
        <p:nvSpPr>
          <p:cNvPr id="6" name="TextBox 5">
            <a:extLst>
              <a:ext uri="{FF2B5EF4-FFF2-40B4-BE49-F238E27FC236}">
                <a16:creationId xmlns:a16="http://schemas.microsoft.com/office/drawing/2014/main" id="{D8D2ECFD-3513-CB09-75E7-FC4D72B0A413}"/>
              </a:ext>
            </a:extLst>
          </p:cNvPr>
          <p:cNvSpPr txBox="1"/>
          <p:nvPr/>
        </p:nvSpPr>
        <p:spPr>
          <a:xfrm>
            <a:off x="0" y="4915845"/>
            <a:ext cx="6591631" cy="184666"/>
          </a:xfrm>
          <a:prstGeom prst="rect">
            <a:avLst/>
          </a:prstGeom>
          <a:noFill/>
        </p:spPr>
        <p:txBody>
          <a:bodyPr wrap="square">
            <a:spAutoFit/>
          </a:bodyPr>
          <a:lstStyle/>
          <a:p>
            <a:r>
              <a:rPr lang="en-US" sz="600" dirty="0"/>
              <a:t>Figure credit: https://</a:t>
            </a:r>
            <a:r>
              <a:rPr lang="en-US" sz="600" dirty="0" err="1"/>
              <a:t>www.kaggle.com</a:t>
            </a:r>
            <a:r>
              <a:rPr lang="en-US" sz="600" dirty="0"/>
              <a:t>/code/</a:t>
            </a:r>
            <a:r>
              <a:rPr lang="en-US" sz="600" dirty="0" err="1"/>
              <a:t>asiyebayraktar</a:t>
            </a:r>
            <a:r>
              <a:rPr lang="en-US" sz="600" dirty="0"/>
              <a:t>/</a:t>
            </a:r>
            <a:r>
              <a:rPr lang="en-US" sz="600" dirty="0" err="1"/>
              <a:t>cnn</a:t>
            </a:r>
            <a:r>
              <a:rPr lang="en-US" sz="600" dirty="0"/>
              <a:t>-sign-language-</a:t>
            </a:r>
            <a:r>
              <a:rPr lang="en-US" sz="600" dirty="0" err="1"/>
              <a:t>mnist</a:t>
            </a:r>
            <a:endParaRPr lang="en-US" sz="600" dirty="0"/>
          </a:p>
        </p:txBody>
      </p:sp>
      <p:pic>
        <p:nvPicPr>
          <p:cNvPr id="1028" name="Picture 4">
            <a:extLst>
              <a:ext uri="{FF2B5EF4-FFF2-40B4-BE49-F238E27FC236}">
                <a16:creationId xmlns:a16="http://schemas.microsoft.com/office/drawing/2014/main" id="{DE12FFBC-3759-7D80-FF47-3209432631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671" y="1910171"/>
            <a:ext cx="4275667" cy="284759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5BD3759-D061-385E-AF98-72B1C51680E8}"/>
              </a:ext>
            </a:extLst>
          </p:cNvPr>
          <p:cNvSpPr txBox="1"/>
          <p:nvPr/>
        </p:nvSpPr>
        <p:spPr>
          <a:xfrm>
            <a:off x="1244056" y="1610089"/>
            <a:ext cx="324128" cy="369332"/>
          </a:xfrm>
          <a:prstGeom prst="rect">
            <a:avLst/>
          </a:prstGeom>
          <a:noFill/>
        </p:spPr>
        <p:txBody>
          <a:bodyPr wrap="none" rtlCol="0">
            <a:spAutoFit/>
          </a:bodyPr>
          <a:lstStyle/>
          <a:p>
            <a:r>
              <a:rPr lang="en-US" sz="1800" b="1" dirty="0"/>
              <a:t>A</a:t>
            </a:r>
          </a:p>
        </p:txBody>
      </p:sp>
      <p:sp>
        <p:nvSpPr>
          <p:cNvPr id="5" name="TextBox 4">
            <a:extLst>
              <a:ext uri="{FF2B5EF4-FFF2-40B4-BE49-F238E27FC236}">
                <a16:creationId xmlns:a16="http://schemas.microsoft.com/office/drawing/2014/main" id="{754093ED-89B7-6006-7264-0C6273EFCBB5}"/>
              </a:ext>
            </a:extLst>
          </p:cNvPr>
          <p:cNvSpPr txBox="1"/>
          <p:nvPr/>
        </p:nvSpPr>
        <p:spPr>
          <a:xfrm>
            <a:off x="1938360" y="1593583"/>
            <a:ext cx="314510" cy="369332"/>
          </a:xfrm>
          <a:prstGeom prst="rect">
            <a:avLst/>
          </a:prstGeom>
          <a:noFill/>
        </p:spPr>
        <p:txBody>
          <a:bodyPr wrap="none" rtlCol="0">
            <a:spAutoFit/>
          </a:bodyPr>
          <a:lstStyle/>
          <a:p>
            <a:r>
              <a:rPr lang="en-US" sz="1800" b="1" dirty="0"/>
              <a:t>B</a:t>
            </a:r>
          </a:p>
        </p:txBody>
      </p:sp>
      <p:sp>
        <p:nvSpPr>
          <p:cNvPr id="7" name="TextBox 6">
            <a:extLst>
              <a:ext uri="{FF2B5EF4-FFF2-40B4-BE49-F238E27FC236}">
                <a16:creationId xmlns:a16="http://schemas.microsoft.com/office/drawing/2014/main" id="{2CF67912-64DB-DEA8-09F8-AF8FC4611D4A}"/>
              </a:ext>
            </a:extLst>
          </p:cNvPr>
          <p:cNvSpPr txBox="1"/>
          <p:nvPr/>
        </p:nvSpPr>
        <p:spPr>
          <a:xfrm>
            <a:off x="2632664" y="1577645"/>
            <a:ext cx="308098" cy="369332"/>
          </a:xfrm>
          <a:prstGeom prst="rect">
            <a:avLst/>
          </a:prstGeom>
          <a:noFill/>
        </p:spPr>
        <p:txBody>
          <a:bodyPr wrap="none" rtlCol="0">
            <a:spAutoFit/>
          </a:bodyPr>
          <a:lstStyle/>
          <a:p>
            <a:r>
              <a:rPr lang="en-US" sz="1800" b="1" dirty="0"/>
              <a:t>C</a:t>
            </a:r>
          </a:p>
        </p:txBody>
      </p:sp>
      <p:sp>
        <p:nvSpPr>
          <p:cNvPr id="8" name="TextBox 7">
            <a:extLst>
              <a:ext uri="{FF2B5EF4-FFF2-40B4-BE49-F238E27FC236}">
                <a16:creationId xmlns:a16="http://schemas.microsoft.com/office/drawing/2014/main" id="{D5EF0C2E-8468-20E6-C3A6-9240CB6E8C65}"/>
              </a:ext>
            </a:extLst>
          </p:cNvPr>
          <p:cNvSpPr txBox="1"/>
          <p:nvPr/>
        </p:nvSpPr>
        <p:spPr>
          <a:xfrm>
            <a:off x="3324494" y="1564994"/>
            <a:ext cx="348172" cy="369332"/>
          </a:xfrm>
          <a:prstGeom prst="rect">
            <a:avLst/>
          </a:prstGeom>
          <a:noFill/>
        </p:spPr>
        <p:txBody>
          <a:bodyPr wrap="none" rtlCol="0">
            <a:spAutoFit/>
          </a:bodyPr>
          <a:lstStyle/>
          <a:p>
            <a:r>
              <a:rPr lang="en-US" sz="1800" b="1" dirty="0"/>
              <a:t>…</a:t>
            </a:r>
          </a:p>
        </p:txBody>
      </p:sp>
      <p:sp>
        <p:nvSpPr>
          <p:cNvPr id="10" name="TextBox 9">
            <a:extLst>
              <a:ext uri="{FF2B5EF4-FFF2-40B4-BE49-F238E27FC236}">
                <a16:creationId xmlns:a16="http://schemas.microsoft.com/office/drawing/2014/main" id="{3D9375F1-4A62-B7FA-202D-5A53437375FA}"/>
              </a:ext>
            </a:extLst>
          </p:cNvPr>
          <p:cNvSpPr txBox="1"/>
          <p:nvPr/>
        </p:nvSpPr>
        <p:spPr>
          <a:xfrm>
            <a:off x="6129493" y="2063919"/>
            <a:ext cx="2798991" cy="2308324"/>
          </a:xfrm>
          <a:prstGeom prst="rect">
            <a:avLst/>
          </a:prstGeom>
          <a:noFill/>
        </p:spPr>
        <p:txBody>
          <a:bodyPr wrap="square">
            <a:spAutoFit/>
          </a:bodyPr>
          <a:lstStyle/>
          <a:p>
            <a:r>
              <a:rPr lang="en-US" sz="1800" dirty="0"/>
              <a:t>Provides 24 categories (2 signs are dynamic and not included).</a:t>
            </a:r>
          </a:p>
          <a:p>
            <a:endParaRPr lang="en-US" sz="1800" dirty="0"/>
          </a:p>
          <a:p>
            <a:r>
              <a:rPr lang="en-US" sz="1800" dirty="0"/>
              <a:t>All the data is labeled, each image with a category from 1 to 24 corresponding to a letter.</a:t>
            </a:r>
          </a:p>
        </p:txBody>
      </p:sp>
    </p:spTree>
    <p:extLst>
      <p:ext uri="{BB962C8B-B14F-4D97-AF65-F5344CB8AC3E}">
        <p14:creationId xmlns:p14="http://schemas.microsoft.com/office/powerpoint/2010/main" val="7905815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ogo3">
            <a:extLst>
              <a:ext uri="{FF2B5EF4-FFF2-40B4-BE49-F238E27FC236}">
                <a16:creationId xmlns:a16="http://schemas.microsoft.com/office/drawing/2014/main" id="{D2648E9F-0318-BAD9-9900-A2A914AA6D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61014" y="3943350"/>
            <a:ext cx="1582103" cy="1100138"/>
          </a:xfrm>
          <a:prstGeom prst="rect">
            <a:avLst/>
          </a:prstGeom>
          <a:noFill/>
          <a:extLst>
            <a:ext uri="{909E8E84-426E-40DD-AFC4-6F175D3DCCD1}">
              <a14:hiddenFill xmlns:a14="http://schemas.microsoft.com/office/drawing/2010/main">
                <a:solidFill>
                  <a:srgbClr val="FFFFFF"/>
                </a:solidFill>
              </a14:hiddenFill>
            </a:ext>
          </a:extLst>
        </p:spPr>
      </p:pic>
      <p:pic>
        <p:nvPicPr>
          <p:cNvPr id="7" name="Google Shape;77;p15">
            <a:extLst>
              <a:ext uri="{FF2B5EF4-FFF2-40B4-BE49-F238E27FC236}">
                <a16:creationId xmlns:a16="http://schemas.microsoft.com/office/drawing/2014/main" id="{9116146F-A851-33E9-6B54-938A84ED2096}"/>
              </a:ext>
            </a:extLst>
          </p:cNvPr>
          <p:cNvPicPr preferRelativeResize="0"/>
          <p:nvPr/>
        </p:nvPicPr>
        <p:blipFill rotWithShape="1">
          <a:blip r:embed="rId4">
            <a:alphaModFix amt="15000"/>
          </a:blip>
          <a:srcRect l="11883" t="11884" r="9936" b="11044"/>
          <a:stretch/>
        </p:blipFill>
        <p:spPr>
          <a:xfrm>
            <a:off x="-187182" y="0"/>
            <a:ext cx="9494857" cy="5254906"/>
          </a:xfrm>
          <a:prstGeom prst="rect">
            <a:avLst/>
          </a:prstGeom>
          <a:noFill/>
          <a:ln>
            <a:noFill/>
          </a:ln>
        </p:spPr>
      </p:pic>
      <p:sp>
        <p:nvSpPr>
          <p:cNvPr id="2" name="Title 1">
            <a:extLst>
              <a:ext uri="{FF2B5EF4-FFF2-40B4-BE49-F238E27FC236}">
                <a16:creationId xmlns:a16="http://schemas.microsoft.com/office/drawing/2014/main" id="{6E003E40-FE93-4F90-52C2-8C082AC039DD}"/>
              </a:ext>
            </a:extLst>
          </p:cNvPr>
          <p:cNvSpPr>
            <a:spLocks noGrp="1"/>
          </p:cNvSpPr>
          <p:nvPr>
            <p:ph type="ctrTitle"/>
          </p:nvPr>
        </p:nvSpPr>
        <p:spPr>
          <a:xfrm>
            <a:off x="1143000" y="407143"/>
            <a:ext cx="6858000" cy="3258029"/>
          </a:xfrm>
        </p:spPr>
        <p:txBody>
          <a:bodyPr>
            <a:normAutofit/>
          </a:bodyPr>
          <a:lstStyle/>
          <a:p>
            <a:pPr marL="0" lvl="0" indent="0" algn="ctr" rtl="0">
              <a:lnSpc>
                <a:spcPct val="90000"/>
              </a:lnSpc>
              <a:spcBef>
                <a:spcPts val="0"/>
              </a:spcBef>
              <a:spcAft>
                <a:spcPts val="0"/>
              </a:spcAft>
              <a:buClr>
                <a:schemeClr val="dk1"/>
              </a:buClr>
              <a:buSzPct val="100000"/>
              <a:buFont typeface="Calibri"/>
              <a:buNone/>
            </a:pPr>
            <a:r>
              <a:rPr lang="en-US" sz="4000" b="1" dirty="0"/>
              <a:t>Day 2 Machine Learning for</a:t>
            </a:r>
            <a:br>
              <a:rPr lang="en-US" sz="4000" b="1" dirty="0"/>
            </a:br>
            <a:r>
              <a:rPr lang="en-US" sz="4000" b="1" dirty="0"/>
              <a:t> Materials Science</a:t>
            </a:r>
            <a:br>
              <a:rPr lang="en-US" sz="4000" b="1" dirty="0"/>
            </a:br>
            <a:br>
              <a:rPr lang="en-US" sz="3600" dirty="0"/>
            </a:br>
            <a:r>
              <a:rPr lang="en-US" sz="2700" dirty="0"/>
              <a:t>Adapted From: Computer Vision with Deep Learning for Materials</a:t>
            </a:r>
          </a:p>
        </p:txBody>
      </p:sp>
      <p:sp>
        <p:nvSpPr>
          <p:cNvPr id="3" name="Subtitle 2">
            <a:extLst>
              <a:ext uri="{FF2B5EF4-FFF2-40B4-BE49-F238E27FC236}">
                <a16:creationId xmlns:a16="http://schemas.microsoft.com/office/drawing/2014/main" id="{E7920A92-A9A1-0A49-98FB-C28531211293}"/>
              </a:ext>
            </a:extLst>
          </p:cNvPr>
          <p:cNvSpPr>
            <a:spLocks noGrp="1"/>
          </p:cNvSpPr>
          <p:nvPr>
            <p:ph type="subTitle" idx="1"/>
          </p:nvPr>
        </p:nvSpPr>
        <p:spPr>
          <a:xfrm>
            <a:off x="1131246" y="3839128"/>
            <a:ext cx="6858000" cy="1241822"/>
          </a:xfrm>
        </p:spPr>
        <p:txBody>
          <a:bodyPr>
            <a:normAutofit/>
          </a:bodyPr>
          <a:lstStyle/>
          <a:p>
            <a:r>
              <a:rPr lang="en-US" dirty="0"/>
              <a:t>By Dane Morgan, Ben Afflerbach, Ryan Jacobs</a:t>
            </a:r>
          </a:p>
          <a:p>
            <a:endParaRPr lang="en-US" dirty="0"/>
          </a:p>
        </p:txBody>
      </p:sp>
      <p:pic>
        <p:nvPicPr>
          <p:cNvPr id="5" name="Picture 6" descr="UW_small_logo">
            <a:extLst>
              <a:ext uri="{FF2B5EF4-FFF2-40B4-BE49-F238E27FC236}">
                <a16:creationId xmlns:a16="http://schemas.microsoft.com/office/drawing/2014/main" id="{66FC1438-A9FC-4E2B-BFC6-4EAB470476F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433" y="3839128"/>
            <a:ext cx="1150937" cy="11509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 name="Slide Number Placeholder 3">
            <a:extLst>
              <a:ext uri="{FF2B5EF4-FFF2-40B4-BE49-F238E27FC236}">
                <a16:creationId xmlns:a16="http://schemas.microsoft.com/office/drawing/2014/main" id="{51ADD801-4B1D-DCBD-0FD3-302E16D8B8EB}"/>
              </a:ext>
            </a:extLst>
          </p:cNvPr>
          <p:cNvSpPr>
            <a:spLocks noGrp="1"/>
          </p:cNvSpPr>
          <p:nvPr>
            <p:ph type="sldNum" sz="quarter" idx="12"/>
          </p:nvPr>
        </p:nvSpPr>
        <p:spPr/>
        <p:txBody>
          <a:bodyPr/>
          <a:lstStyle/>
          <a:p>
            <a:fld id="{F52F98C7-B022-4B23-A980-5F5A6EC1BD06}" type="slidenum">
              <a:rPr lang="en-US" smtClean="0"/>
              <a:t>6</a:t>
            </a:fld>
            <a:endParaRPr lang="en-US"/>
          </a:p>
        </p:txBody>
      </p:sp>
    </p:spTree>
    <p:extLst>
      <p:ext uri="{BB962C8B-B14F-4D97-AF65-F5344CB8AC3E}">
        <p14:creationId xmlns:p14="http://schemas.microsoft.com/office/powerpoint/2010/main" val="215385284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526B6-71CC-494D-6ABA-EFE40A59354C}"/>
              </a:ext>
            </a:extLst>
          </p:cNvPr>
          <p:cNvSpPr>
            <a:spLocks noGrp="1"/>
          </p:cNvSpPr>
          <p:nvPr>
            <p:ph type="title"/>
          </p:nvPr>
        </p:nvSpPr>
        <p:spPr>
          <a:xfrm>
            <a:off x="-36007" y="16253"/>
            <a:ext cx="9144000" cy="695232"/>
          </a:xfrm>
        </p:spPr>
        <p:txBody>
          <a:bodyPr>
            <a:normAutofit/>
          </a:bodyPr>
          <a:lstStyle/>
          <a:p>
            <a:r>
              <a:rPr lang="en-US" dirty="0">
                <a:solidFill>
                  <a:schemeClr val="tx1"/>
                </a:solidFill>
              </a:rPr>
              <a:t>So How Do I Classify Images with a CNN?</a:t>
            </a:r>
          </a:p>
        </p:txBody>
      </p:sp>
      <p:sp>
        <p:nvSpPr>
          <p:cNvPr id="3" name="Content Placeholder 2">
            <a:extLst>
              <a:ext uri="{FF2B5EF4-FFF2-40B4-BE49-F238E27FC236}">
                <a16:creationId xmlns:a16="http://schemas.microsoft.com/office/drawing/2014/main" id="{3257B9C7-B03A-242E-A06A-69A804ED1C15}"/>
              </a:ext>
            </a:extLst>
          </p:cNvPr>
          <p:cNvSpPr>
            <a:spLocks noGrp="1"/>
          </p:cNvSpPr>
          <p:nvPr>
            <p:ph idx="1"/>
          </p:nvPr>
        </p:nvSpPr>
        <p:spPr>
          <a:xfrm>
            <a:off x="215517" y="627649"/>
            <a:ext cx="4245953" cy="4499598"/>
          </a:xfrm>
        </p:spPr>
        <p:txBody>
          <a:bodyPr>
            <a:normAutofit lnSpcReduction="10000"/>
          </a:bodyPr>
          <a:lstStyle/>
          <a:p>
            <a:r>
              <a:rPr lang="en-US" sz="1800" dirty="0"/>
              <a:t>Set up the simplest CNN, e.g., with 1 block of convolutions and pooling, then 2 layers of fully connected networks.</a:t>
            </a:r>
          </a:p>
          <a:p>
            <a:r>
              <a:rPr lang="en-US" sz="1800" dirty="0"/>
              <a:t>The final layer will have 24 nodes, one for each letter, and have a </a:t>
            </a:r>
            <a:r>
              <a:rPr lang="en-US" sz="1800" dirty="0" err="1"/>
              <a:t>softmax</a:t>
            </a:r>
            <a:r>
              <a:rPr lang="en-US" sz="1800" dirty="0"/>
              <a:t> activation function which gives a probability for each category.</a:t>
            </a:r>
          </a:p>
          <a:p>
            <a:r>
              <a:rPr lang="en-US" sz="1800" dirty="0"/>
              <a:t>Split data into train and validation and train the network until loss on validation is minimum.</a:t>
            </a:r>
          </a:p>
          <a:p>
            <a:r>
              <a:rPr lang="en-US" sz="1800" dirty="0"/>
              <a:t>Calculate metric of success, e.g., accuracy = fraction of predictions that are correct. </a:t>
            </a:r>
          </a:p>
          <a:p>
            <a:r>
              <a:rPr lang="en-US" sz="1800" dirty="0"/>
              <a:t>This takes about 15 lines of python code and 50s seconds of computing on </a:t>
            </a:r>
            <a:r>
              <a:rPr lang="en-US" sz="1800" dirty="0" err="1"/>
              <a:t>CoLab</a:t>
            </a:r>
            <a:r>
              <a:rPr lang="en-US" sz="1800" dirty="0"/>
              <a:t> with ~30k data points of 28x28 pixel images!</a:t>
            </a:r>
          </a:p>
          <a:p>
            <a:pPr marL="0" indent="0">
              <a:buNone/>
            </a:pPr>
            <a:endParaRPr lang="en-US" sz="1800" dirty="0"/>
          </a:p>
          <a:p>
            <a:endParaRPr lang="en-US" sz="1800" dirty="0"/>
          </a:p>
        </p:txBody>
      </p:sp>
      <p:pic>
        <p:nvPicPr>
          <p:cNvPr id="2052" name="Picture 4">
            <a:extLst>
              <a:ext uri="{FF2B5EF4-FFF2-40B4-BE49-F238E27FC236}">
                <a16:creationId xmlns:a16="http://schemas.microsoft.com/office/drawing/2014/main" id="{0435A5A9-424D-33DA-0FB6-2AE8C74F035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54324" y="547472"/>
            <a:ext cx="3487240" cy="243553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40CB8BF1-2DBA-E709-0165-4395F5CE6A94}"/>
              </a:ext>
            </a:extLst>
          </p:cNvPr>
          <p:cNvSpPr txBox="1"/>
          <p:nvPr/>
        </p:nvSpPr>
        <p:spPr>
          <a:xfrm>
            <a:off x="4572000" y="3157477"/>
            <a:ext cx="4356483" cy="1969770"/>
          </a:xfrm>
          <a:prstGeom prst="rect">
            <a:avLst/>
          </a:prstGeom>
          <a:solidFill>
            <a:schemeClr val="bg1"/>
          </a:solidFill>
        </p:spPr>
        <p:txBody>
          <a:bodyPr wrap="square">
            <a:spAutoFit/>
          </a:bodyPr>
          <a:lstStyle/>
          <a:p>
            <a:pPr algn="ctr"/>
            <a:r>
              <a:rPr lang="en-US" sz="1400" dirty="0"/>
              <a:t>The NN is defined in </a:t>
            </a:r>
            <a:r>
              <a:rPr lang="en-US" sz="1400" dirty="0" err="1"/>
              <a:t>Keras</a:t>
            </a:r>
            <a:r>
              <a:rPr lang="en-US" sz="1400" dirty="0"/>
              <a:t>/</a:t>
            </a:r>
            <a:r>
              <a:rPr lang="en-US" sz="1400" dirty="0" err="1"/>
              <a:t>Tensorflow</a:t>
            </a:r>
            <a:r>
              <a:rPr lang="en-US" sz="1400" dirty="0"/>
              <a:t> as below</a:t>
            </a:r>
            <a:endParaRPr lang="en-US" sz="1200" b="0" dirty="0">
              <a:solidFill>
                <a:srgbClr val="000000"/>
              </a:solidFill>
              <a:effectLst/>
            </a:endParaRPr>
          </a:p>
          <a:p>
            <a:r>
              <a:rPr lang="en-US" sz="1200" b="0" dirty="0">
                <a:solidFill>
                  <a:srgbClr val="000000"/>
                </a:solidFill>
                <a:effectLst/>
              </a:rPr>
              <a:t>model = Sequential()</a:t>
            </a:r>
          </a:p>
          <a:p>
            <a:r>
              <a:rPr lang="en-US" sz="1200" b="0" dirty="0" err="1">
                <a:solidFill>
                  <a:srgbClr val="000000"/>
                </a:solidFill>
                <a:effectLst/>
              </a:rPr>
              <a:t>model.add</a:t>
            </a:r>
            <a:r>
              <a:rPr lang="en-US" sz="1200" b="0" dirty="0">
                <a:solidFill>
                  <a:srgbClr val="000000"/>
                </a:solidFill>
                <a:effectLst/>
              </a:rPr>
              <a:t>(Conv2D(</a:t>
            </a:r>
            <a:r>
              <a:rPr lang="en-US" sz="1200" b="0" dirty="0">
                <a:solidFill>
                  <a:srgbClr val="098156"/>
                </a:solidFill>
                <a:effectLst/>
              </a:rPr>
              <a:t>75</a:t>
            </a:r>
            <a:r>
              <a:rPr lang="en-US" sz="1200" b="0" dirty="0">
                <a:solidFill>
                  <a:srgbClr val="000000"/>
                </a:solidFill>
                <a:effectLst/>
              </a:rPr>
              <a:t>, (</a:t>
            </a:r>
            <a:r>
              <a:rPr lang="en-US" sz="1200" b="0" dirty="0">
                <a:solidFill>
                  <a:srgbClr val="098156"/>
                </a:solidFill>
                <a:effectLst/>
              </a:rPr>
              <a:t>3</a:t>
            </a:r>
            <a:r>
              <a:rPr lang="en-US" sz="1200" b="0" dirty="0">
                <a:solidFill>
                  <a:srgbClr val="000000"/>
                </a:solidFill>
                <a:effectLst/>
              </a:rPr>
              <a:t>, </a:t>
            </a:r>
            <a:r>
              <a:rPr lang="en-US" sz="1200" b="0" dirty="0">
                <a:solidFill>
                  <a:srgbClr val="098156"/>
                </a:solidFill>
                <a:effectLst/>
              </a:rPr>
              <a:t>3</a:t>
            </a:r>
            <a:r>
              <a:rPr lang="en-US" sz="1200" b="0" dirty="0">
                <a:solidFill>
                  <a:srgbClr val="000000"/>
                </a:solidFill>
                <a:effectLst/>
              </a:rPr>
              <a:t>), strides=</a:t>
            </a:r>
            <a:r>
              <a:rPr lang="en-US" sz="1200" b="0" dirty="0">
                <a:solidFill>
                  <a:srgbClr val="098156"/>
                </a:solidFill>
                <a:effectLst/>
              </a:rPr>
              <a:t>1</a:t>
            </a:r>
            <a:r>
              <a:rPr lang="en-US" sz="1200" b="0" dirty="0">
                <a:solidFill>
                  <a:srgbClr val="000000"/>
                </a:solidFill>
                <a:effectLst/>
              </a:rPr>
              <a:t>, padding=</a:t>
            </a:r>
            <a:r>
              <a:rPr lang="en-US" sz="1200" b="0" dirty="0">
                <a:solidFill>
                  <a:srgbClr val="A31515"/>
                </a:solidFill>
                <a:effectLst/>
              </a:rPr>
              <a:t>"same"</a:t>
            </a:r>
            <a:r>
              <a:rPr lang="en-US" sz="1200" b="0" dirty="0">
                <a:solidFill>
                  <a:srgbClr val="000000"/>
                </a:solidFill>
                <a:effectLst/>
              </a:rPr>
              <a:t>, activation=</a:t>
            </a:r>
            <a:r>
              <a:rPr lang="en-US" sz="1200" b="0" dirty="0">
                <a:solidFill>
                  <a:srgbClr val="A31515"/>
                </a:solidFill>
                <a:effectLst/>
              </a:rPr>
              <a:t>"</a:t>
            </a:r>
            <a:r>
              <a:rPr lang="en-US" sz="1200" b="0" dirty="0" err="1">
                <a:solidFill>
                  <a:srgbClr val="A31515"/>
                </a:solidFill>
                <a:effectLst/>
              </a:rPr>
              <a:t>relu</a:t>
            </a:r>
            <a:r>
              <a:rPr lang="en-US" sz="1200" b="0" dirty="0">
                <a:solidFill>
                  <a:srgbClr val="A31515"/>
                </a:solidFill>
                <a:effectLst/>
              </a:rPr>
              <a:t>"</a:t>
            </a:r>
            <a:r>
              <a:rPr lang="en-US" sz="1200" b="0" dirty="0">
                <a:solidFill>
                  <a:srgbClr val="000000"/>
                </a:solidFill>
                <a:effectLst/>
              </a:rPr>
              <a:t>, </a:t>
            </a:r>
          </a:p>
          <a:p>
            <a:r>
              <a:rPr lang="en-US" sz="1200" b="0" dirty="0" err="1">
                <a:solidFill>
                  <a:srgbClr val="000000"/>
                </a:solidFill>
                <a:effectLst/>
              </a:rPr>
              <a:t>input_shape</a:t>
            </a:r>
            <a:r>
              <a:rPr lang="en-US" sz="1200" b="0" dirty="0">
                <a:solidFill>
                  <a:srgbClr val="000000"/>
                </a:solidFill>
                <a:effectLst/>
              </a:rPr>
              <a:t>=(</a:t>
            </a:r>
            <a:r>
              <a:rPr lang="en-US" sz="1200" b="0" dirty="0">
                <a:solidFill>
                  <a:srgbClr val="098156"/>
                </a:solidFill>
                <a:effectLst/>
              </a:rPr>
              <a:t>28</a:t>
            </a:r>
            <a:r>
              <a:rPr lang="en-US" sz="1200" b="0" dirty="0">
                <a:solidFill>
                  <a:srgbClr val="000000"/>
                </a:solidFill>
                <a:effectLst/>
              </a:rPr>
              <a:t>, </a:t>
            </a:r>
            <a:r>
              <a:rPr lang="en-US" sz="1200" b="0" dirty="0">
                <a:solidFill>
                  <a:srgbClr val="098156"/>
                </a:solidFill>
                <a:effectLst/>
              </a:rPr>
              <a:t>28</a:t>
            </a:r>
            <a:r>
              <a:rPr lang="en-US" sz="1200" b="0" dirty="0">
                <a:solidFill>
                  <a:srgbClr val="000000"/>
                </a:solidFill>
                <a:effectLst/>
              </a:rPr>
              <a:t>, </a:t>
            </a:r>
            <a:r>
              <a:rPr lang="en-US" sz="1200" b="0" dirty="0">
                <a:solidFill>
                  <a:srgbClr val="098156"/>
                </a:solidFill>
                <a:effectLst/>
              </a:rPr>
              <a:t>1</a:t>
            </a:r>
            <a:r>
              <a:rPr lang="en-US" sz="1200" b="0" dirty="0">
                <a:solidFill>
                  <a:srgbClr val="000000"/>
                </a:solidFill>
                <a:effectLst/>
              </a:rPr>
              <a:t>)))</a:t>
            </a:r>
          </a:p>
          <a:p>
            <a:r>
              <a:rPr lang="en-US" sz="1200" b="0" dirty="0" err="1">
                <a:solidFill>
                  <a:srgbClr val="000000"/>
                </a:solidFill>
                <a:effectLst/>
              </a:rPr>
              <a:t>model.add</a:t>
            </a:r>
            <a:r>
              <a:rPr lang="en-US" sz="1200" b="0" dirty="0">
                <a:solidFill>
                  <a:srgbClr val="000000"/>
                </a:solidFill>
                <a:effectLst/>
              </a:rPr>
              <a:t>(</a:t>
            </a:r>
            <a:r>
              <a:rPr lang="en-US" sz="1200" b="0" dirty="0" err="1">
                <a:solidFill>
                  <a:srgbClr val="000000"/>
                </a:solidFill>
                <a:effectLst/>
              </a:rPr>
              <a:t>BatchNormalization</a:t>
            </a:r>
            <a:r>
              <a:rPr lang="en-US" sz="1200" b="0" dirty="0">
                <a:solidFill>
                  <a:srgbClr val="000000"/>
                </a:solidFill>
                <a:effectLst/>
              </a:rPr>
              <a:t>())</a:t>
            </a:r>
          </a:p>
          <a:p>
            <a:r>
              <a:rPr lang="en-US" sz="1200" b="0" dirty="0" err="1">
                <a:solidFill>
                  <a:srgbClr val="000000"/>
                </a:solidFill>
                <a:effectLst/>
              </a:rPr>
              <a:t>model.add</a:t>
            </a:r>
            <a:r>
              <a:rPr lang="en-US" sz="1200" b="0" dirty="0">
                <a:solidFill>
                  <a:srgbClr val="000000"/>
                </a:solidFill>
                <a:effectLst/>
              </a:rPr>
              <a:t>(MaxPool2D((</a:t>
            </a:r>
            <a:r>
              <a:rPr lang="en-US" sz="1200" b="0" dirty="0">
                <a:solidFill>
                  <a:srgbClr val="098156"/>
                </a:solidFill>
                <a:effectLst/>
              </a:rPr>
              <a:t>2</a:t>
            </a:r>
            <a:r>
              <a:rPr lang="en-US" sz="1200" b="0" dirty="0">
                <a:solidFill>
                  <a:srgbClr val="000000"/>
                </a:solidFill>
                <a:effectLst/>
              </a:rPr>
              <a:t>, </a:t>
            </a:r>
            <a:r>
              <a:rPr lang="en-US" sz="1200" b="0" dirty="0">
                <a:solidFill>
                  <a:srgbClr val="098156"/>
                </a:solidFill>
                <a:effectLst/>
              </a:rPr>
              <a:t>2</a:t>
            </a:r>
            <a:r>
              <a:rPr lang="en-US" sz="1200" b="0" dirty="0">
                <a:solidFill>
                  <a:srgbClr val="000000"/>
                </a:solidFill>
                <a:effectLst/>
              </a:rPr>
              <a:t>), strides=</a:t>
            </a:r>
            <a:r>
              <a:rPr lang="en-US" sz="1200" b="0" dirty="0">
                <a:solidFill>
                  <a:srgbClr val="098156"/>
                </a:solidFill>
                <a:effectLst/>
              </a:rPr>
              <a:t>2</a:t>
            </a:r>
            <a:r>
              <a:rPr lang="en-US" sz="1200" b="0" dirty="0">
                <a:solidFill>
                  <a:srgbClr val="000000"/>
                </a:solidFill>
                <a:effectLst/>
              </a:rPr>
              <a:t>, padding=</a:t>
            </a:r>
            <a:r>
              <a:rPr lang="en-US" sz="1200" b="0" dirty="0">
                <a:solidFill>
                  <a:srgbClr val="A31515"/>
                </a:solidFill>
                <a:effectLst/>
              </a:rPr>
              <a:t>"same"</a:t>
            </a:r>
            <a:r>
              <a:rPr lang="en-US" sz="1200" b="0" dirty="0">
                <a:solidFill>
                  <a:srgbClr val="000000"/>
                </a:solidFill>
                <a:effectLst/>
              </a:rPr>
              <a:t>))</a:t>
            </a:r>
          </a:p>
          <a:p>
            <a:r>
              <a:rPr lang="en-US" sz="1200" b="0" dirty="0" err="1">
                <a:solidFill>
                  <a:srgbClr val="000000"/>
                </a:solidFill>
                <a:effectLst/>
              </a:rPr>
              <a:t>model.add</a:t>
            </a:r>
            <a:r>
              <a:rPr lang="en-US" sz="1200" b="0" dirty="0">
                <a:solidFill>
                  <a:srgbClr val="000000"/>
                </a:solidFill>
                <a:effectLst/>
              </a:rPr>
              <a:t>(Flatten())</a:t>
            </a:r>
          </a:p>
          <a:p>
            <a:r>
              <a:rPr lang="en-US" sz="1200" b="0" dirty="0" err="1">
                <a:solidFill>
                  <a:srgbClr val="000000"/>
                </a:solidFill>
                <a:effectLst/>
              </a:rPr>
              <a:t>model.add</a:t>
            </a:r>
            <a:r>
              <a:rPr lang="en-US" sz="1200" b="0" dirty="0">
                <a:solidFill>
                  <a:srgbClr val="000000"/>
                </a:solidFill>
                <a:effectLst/>
              </a:rPr>
              <a:t>(Dense(units=</a:t>
            </a:r>
            <a:r>
              <a:rPr lang="en-US" sz="1200" b="0" dirty="0">
                <a:solidFill>
                  <a:srgbClr val="098156"/>
                </a:solidFill>
                <a:effectLst/>
              </a:rPr>
              <a:t>512</a:t>
            </a:r>
            <a:r>
              <a:rPr lang="en-US" sz="1200" b="0" dirty="0">
                <a:solidFill>
                  <a:srgbClr val="000000"/>
                </a:solidFill>
                <a:effectLst/>
              </a:rPr>
              <a:t>, activation=</a:t>
            </a:r>
            <a:r>
              <a:rPr lang="en-US" sz="1200" b="0" dirty="0">
                <a:solidFill>
                  <a:srgbClr val="A31515"/>
                </a:solidFill>
                <a:effectLst/>
              </a:rPr>
              <a:t>"</a:t>
            </a:r>
            <a:r>
              <a:rPr lang="en-US" sz="1200" b="0" dirty="0" err="1">
                <a:solidFill>
                  <a:srgbClr val="A31515"/>
                </a:solidFill>
                <a:effectLst/>
              </a:rPr>
              <a:t>relu</a:t>
            </a:r>
            <a:r>
              <a:rPr lang="en-US" sz="1200" b="0" dirty="0">
                <a:solidFill>
                  <a:srgbClr val="A31515"/>
                </a:solidFill>
                <a:effectLst/>
              </a:rPr>
              <a:t>"</a:t>
            </a:r>
            <a:r>
              <a:rPr lang="en-US" sz="1200" b="0" dirty="0">
                <a:solidFill>
                  <a:srgbClr val="000000"/>
                </a:solidFill>
                <a:effectLst/>
              </a:rPr>
              <a:t>))</a:t>
            </a:r>
          </a:p>
          <a:p>
            <a:r>
              <a:rPr lang="en-US" sz="1200" b="0" dirty="0" err="1">
                <a:solidFill>
                  <a:srgbClr val="000000"/>
                </a:solidFill>
                <a:effectLst/>
              </a:rPr>
              <a:t>model.add</a:t>
            </a:r>
            <a:r>
              <a:rPr lang="en-US" sz="1200" b="0" dirty="0">
                <a:solidFill>
                  <a:srgbClr val="000000"/>
                </a:solidFill>
                <a:effectLst/>
              </a:rPr>
              <a:t>(Dense(units=</a:t>
            </a:r>
            <a:r>
              <a:rPr lang="en-US" sz="1200" b="0" dirty="0" err="1">
                <a:solidFill>
                  <a:srgbClr val="000000"/>
                </a:solidFill>
                <a:effectLst/>
              </a:rPr>
              <a:t>num_classes</a:t>
            </a:r>
            <a:r>
              <a:rPr lang="en-US" sz="1200" b="0" dirty="0">
                <a:solidFill>
                  <a:srgbClr val="000000"/>
                </a:solidFill>
                <a:effectLst/>
              </a:rPr>
              <a:t>, activation=</a:t>
            </a:r>
            <a:r>
              <a:rPr lang="en-US" sz="1200" b="0" dirty="0">
                <a:solidFill>
                  <a:srgbClr val="A31515"/>
                </a:solidFill>
                <a:effectLst/>
              </a:rPr>
              <a:t>"</a:t>
            </a:r>
            <a:r>
              <a:rPr lang="en-US" sz="1200" b="0" dirty="0" err="1">
                <a:solidFill>
                  <a:srgbClr val="A31515"/>
                </a:solidFill>
                <a:effectLst/>
              </a:rPr>
              <a:t>softmax</a:t>
            </a:r>
            <a:r>
              <a:rPr lang="en-US" sz="1200" b="0" dirty="0">
                <a:solidFill>
                  <a:srgbClr val="A31515"/>
                </a:solidFill>
                <a:effectLst/>
              </a:rPr>
              <a:t>"</a:t>
            </a:r>
            <a:r>
              <a:rPr lang="en-US" sz="1200" b="0" dirty="0">
                <a:solidFill>
                  <a:srgbClr val="000000"/>
                </a:solidFill>
                <a:effectLst/>
              </a:rPr>
              <a:t>))</a:t>
            </a:r>
          </a:p>
        </p:txBody>
      </p:sp>
      <p:sp>
        <p:nvSpPr>
          <p:cNvPr id="11" name="TextBox 10">
            <a:extLst>
              <a:ext uri="{FF2B5EF4-FFF2-40B4-BE49-F238E27FC236}">
                <a16:creationId xmlns:a16="http://schemas.microsoft.com/office/drawing/2014/main" id="{E7C07163-3048-328E-435C-1C5F63AEAE68}"/>
              </a:ext>
            </a:extLst>
          </p:cNvPr>
          <p:cNvSpPr txBox="1"/>
          <p:nvPr/>
        </p:nvSpPr>
        <p:spPr>
          <a:xfrm>
            <a:off x="5962290" y="1397122"/>
            <a:ext cx="2370136" cy="300082"/>
          </a:xfrm>
          <a:prstGeom prst="rect">
            <a:avLst/>
          </a:prstGeom>
          <a:noFill/>
        </p:spPr>
        <p:txBody>
          <a:bodyPr wrap="none" rtlCol="0">
            <a:spAutoFit/>
          </a:bodyPr>
          <a:lstStyle/>
          <a:p>
            <a:r>
              <a:rPr lang="en-US" dirty="0"/>
              <a:t>Accuracy is already about 87%!</a:t>
            </a:r>
          </a:p>
        </p:txBody>
      </p:sp>
      <p:sp>
        <p:nvSpPr>
          <p:cNvPr id="12" name="TextBox 11">
            <a:extLst>
              <a:ext uri="{FF2B5EF4-FFF2-40B4-BE49-F238E27FC236}">
                <a16:creationId xmlns:a16="http://schemas.microsoft.com/office/drawing/2014/main" id="{5E28E45F-8EAD-2181-8575-CF5D74873B0F}"/>
              </a:ext>
            </a:extLst>
          </p:cNvPr>
          <p:cNvSpPr txBox="1"/>
          <p:nvPr/>
        </p:nvSpPr>
        <p:spPr>
          <a:xfrm rot="16200000">
            <a:off x="4569588" y="1547162"/>
            <a:ext cx="815929" cy="300082"/>
          </a:xfrm>
          <a:prstGeom prst="rect">
            <a:avLst/>
          </a:prstGeom>
          <a:noFill/>
        </p:spPr>
        <p:txBody>
          <a:bodyPr wrap="none" rtlCol="0">
            <a:spAutoFit/>
          </a:bodyPr>
          <a:lstStyle/>
          <a:p>
            <a:r>
              <a:rPr lang="en-US" dirty="0"/>
              <a:t>Accuracy</a:t>
            </a:r>
          </a:p>
        </p:txBody>
      </p:sp>
      <p:sp>
        <p:nvSpPr>
          <p:cNvPr id="13" name="TextBox 12">
            <a:extLst>
              <a:ext uri="{FF2B5EF4-FFF2-40B4-BE49-F238E27FC236}">
                <a16:creationId xmlns:a16="http://schemas.microsoft.com/office/drawing/2014/main" id="{1BF1D271-9AD0-9B3E-48C5-8BBABBB80A2A}"/>
              </a:ext>
            </a:extLst>
          </p:cNvPr>
          <p:cNvSpPr txBox="1"/>
          <p:nvPr/>
        </p:nvSpPr>
        <p:spPr>
          <a:xfrm>
            <a:off x="6691465" y="2920200"/>
            <a:ext cx="617477" cy="300082"/>
          </a:xfrm>
          <a:prstGeom prst="rect">
            <a:avLst/>
          </a:prstGeom>
          <a:noFill/>
        </p:spPr>
        <p:txBody>
          <a:bodyPr wrap="none" rtlCol="0">
            <a:spAutoFit/>
          </a:bodyPr>
          <a:lstStyle/>
          <a:p>
            <a:r>
              <a:rPr lang="en-US" dirty="0"/>
              <a:t>Epoch</a:t>
            </a:r>
          </a:p>
        </p:txBody>
      </p:sp>
    </p:spTree>
    <p:extLst>
      <p:ext uri="{BB962C8B-B14F-4D97-AF65-F5344CB8AC3E}">
        <p14:creationId xmlns:p14="http://schemas.microsoft.com/office/powerpoint/2010/main" val="100958161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C59493-DC39-6E6C-2535-AD1AE4FC67FF}"/>
              </a:ext>
            </a:extLst>
          </p:cNvPr>
          <p:cNvSpPr>
            <a:spLocks noGrp="1"/>
          </p:cNvSpPr>
          <p:nvPr>
            <p:ph type="title"/>
          </p:nvPr>
        </p:nvSpPr>
        <p:spPr/>
        <p:txBody>
          <a:bodyPr/>
          <a:lstStyle/>
          <a:p>
            <a:r>
              <a:rPr lang="en-US" dirty="0"/>
              <a:t>Additional Training Tricks for CNNs: Image Augmentation</a:t>
            </a:r>
          </a:p>
        </p:txBody>
      </p:sp>
      <p:sp>
        <p:nvSpPr>
          <p:cNvPr id="3" name="Content Placeholder 2">
            <a:extLst>
              <a:ext uri="{FF2B5EF4-FFF2-40B4-BE49-F238E27FC236}">
                <a16:creationId xmlns:a16="http://schemas.microsoft.com/office/drawing/2014/main" id="{128F0B8E-8976-7865-2659-5ABB3C1FD1B9}"/>
              </a:ext>
            </a:extLst>
          </p:cNvPr>
          <p:cNvSpPr>
            <a:spLocks noGrp="1"/>
          </p:cNvSpPr>
          <p:nvPr>
            <p:ph idx="1"/>
          </p:nvPr>
        </p:nvSpPr>
        <p:spPr>
          <a:xfrm>
            <a:off x="251523" y="711484"/>
            <a:ext cx="8741752" cy="1860265"/>
          </a:xfrm>
        </p:spPr>
        <p:txBody>
          <a:bodyPr>
            <a:noAutofit/>
          </a:bodyPr>
          <a:lstStyle/>
          <a:p>
            <a:r>
              <a:rPr lang="en-US" sz="1800" dirty="0"/>
              <a:t>Having a good set of labeled images for training takes time and one wants to make the most of them. </a:t>
            </a:r>
          </a:p>
          <a:p>
            <a:r>
              <a:rPr lang="en-US" sz="1800" dirty="0"/>
              <a:t>Many transformations of an image can be done to give new labeled examples that cover additional relevant conditions (e.g., rotation, flip, shift, stretch, brightness, saturation, …) .</a:t>
            </a:r>
          </a:p>
          <a:p>
            <a:r>
              <a:rPr lang="en-US" sz="1800" dirty="0"/>
              <a:t>These can be case specific as they should not change the image category or represent conditions that are not relevant which might confuse the model.</a:t>
            </a:r>
          </a:p>
        </p:txBody>
      </p:sp>
      <p:pic>
        <p:nvPicPr>
          <p:cNvPr id="1026" name="Picture 2">
            <a:extLst>
              <a:ext uri="{FF2B5EF4-FFF2-40B4-BE49-F238E27FC236}">
                <a16:creationId xmlns:a16="http://schemas.microsoft.com/office/drawing/2014/main" id="{A8133A86-EDFF-C906-2B7C-FC51231570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7314" y="2876257"/>
            <a:ext cx="1959843" cy="195984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BD2A3E9D-A7EC-6F2E-B960-A569BF3BA0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46799" y="2876256"/>
            <a:ext cx="1994321" cy="195984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654DCE33-D59E-CE8C-DD74-769B293690E1}"/>
              </a:ext>
            </a:extLst>
          </p:cNvPr>
          <p:cNvSpPr txBox="1"/>
          <p:nvPr/>
        </p:nvSpPr>
        <p:spPr>
          <a:xfrm>
            <a:off x="48027" y="4911550"/>
            <a:ext cx="4640092" cy="184666"/>
          </a:xfrm>
          <a:prstGeom prst="rect">
            <a:avLst/>
          </a:prstGeom>
          <a:noFill/>
        </p:spPr>
        <p:txBody>
          <a:bodyPr wrap="square">
            <a:spAutoFit/>
          </a:bodyPr>
          <a:lstStyle/>
          <a:p>
            <a:r>
              <a:rPr lang="en-US" sz="600" dirty="0"/>
              <a:t>Figure credit: https://</a:t>
            </a:r>
            <a:r>
              <a:rPr lang="en-US" sz="600" dirty="0" err="1"/>
              <a:t>towardsdatascience.com</a:t>
            </a:r>
            <a:r>
              <a:rPr lang="en-US" sz="600" dirty="0"/>
              <a:t>/applied-deep-learning-part-4-convolutional-neural-networks-584bc134c1e2</a:t>
            </a:r>
          </a:p>
        </p:txBody>
      </p:sp>
      <p:pic>
        <p:nvPicPr>
          <p:cNvPr id="11" name="Picture 6" descr="Color augmentations on image‍">
            <a:extLst>
              <a:ext uri="{FF2B5EF4-FFF2-40B4-BE49-F238E27FC236}">
                <a16:creationId xmlns:a16="http://schemas.microsoft.com/office/drawing/2014/main" id="{32DAF0B6-84BB-2F65-DE07-6721BB7B94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20724" y="2842820"/>
            <a:ext cx="3364240" cy="2063248"/>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EC617682-DE2B-36DF-2FAA-5AE520731F2D}"/>
              </a:ext>
            </a:extLst>
          </p:cNvPr>
          <p:cNvSpPr txBox="1"/>
          <p:nvPr/>
        </p:nvSpPr>
        <p:spPr>
          <a:xfrm>
            <a:off x="5220724" y="4906068"/>
            <a:ext cx="2379593" cy="184666"/>
          </a:xfrm>
          <a:prstGeom prst="rect">
            <a:avLst/>
          </a:prstGeom>
          <a:noFill/>
        </p:spPr>
        <p:txBody>
          <a:bodyPr wrap="square">
            <a:spAutoFit/>
          </a:bodyPr>
          <a:lstStyle/>
          <a:p>
            <a:r>
              <a:rPr lang="en-US" sz="600" dirty="0"/>
              <a:t>Figure credit: https://www.v7labs.com/blog/data-augmentation-guide</a:t>
            </a:r>
          </a:p>
        </p:txBody>
      </p:sp>
    </p:spTree>
    <p:extLst>
      <p:ext uri="{BB962C8B-B14F-4D97-AF65-F5344CB8AC3E}">
        <p14:creationId xmlns:p14="http://schemas.microsoft.com/office/powerpoint/2010/main" val="78149768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C59493-DC39-6E6C-2535-AD1AE4FC67FF}"/>
              </a:ext>
            </a:extLst>
          </p:cNvPr>
          <p:cNvSpPr>
            <a:spLocks noGrp="1"/>
          </p:cNvSpPr>
          <p:nvPr>
            <p:ph type="title"/>
          </p:nvPr>
        </p:nvSpPr>
        <p:spPr/>
        <p:txBody>
          <a:bodyPr/>
          <a:lstStyle/>
          <a:p>
            <a:r>
              <a:rPr lang="en-US" dirty="0"/>
              <a:t>Additional Training Tricks for CNNs: Transfer Learning</a:t>
            </a:r>
          </a:p>
        </p:txBody>
      </p:sp>
      <p:sp>
        <p:nvSpPr>
          <p:cNvPr id="3" name="Content Placeholder 2">
            <a:extLst>
              <a:ext uri="{FF2B5EF4-FFF2-40B4-BE49-F238E27FC236}">
                <a16:creationId xmlns:a16="http://schemas.microsoft.com/office/drawing/2014/main" id="{128F0B8E-8976-7865-2659-5ABB3C1FD1B9}"/>
              </a:ext>
            </a:extLst>
          </p:cNvPr>
          <p:cNvSpPr>
            <a:spLocks noGrp="1"/>
          </p:cNvSpPr>
          <p:nvPr>
            <p:ph idx="1"/>
          </p:nvPr>
        </p:nvSpPr>
        <p:spPr>
          <a:xfrm>
            <a:off x="144117" y="656593"/>
            <a:ext cx="4574840" cy="4415763"/>
          </a:xfrm>
        </p:spPr>
        <p:txBody>
          <a:bodyPr>
            <a:noAutofit/>
          </a:bodyPr>
          <a:lstStyle/>
          <a:p>
            <a:r>
              <a:rPr lang="en-US" sz="1800" dirty="0"/>
              <a:t>We can often take pretrained CNNs and reuse the weights in new CNNs, just retraining the last few layers for the new task. The pretrained model that gets reused is called the ”backbone”.</a:t>
            </a:r>
          </a:p>
          <a:p>
            <a:r>
              <a:rPr lang="en-US" sz="1800" dirty="0"/>
              <a:t>Works because the “learning” in the early stages of the CNN is often relevant for many tasks, e.g., finding edges. </a:t>
            </a:r>
          </a:p>
          <a:p>
            <a:r>
              <a:rPr lang="en-US" sz="1800" dirty="0"/>
              <a:t>Allows use of large CNNs trained on large  datasets in new problems. E.g., one can use VGG trained on ImageNet (14x10</a:t>
            </a:r>
            <a:r>
              <a:rPr lang="en-US" sz="1800" baseline="30000" dirty="0"/>
              <a:t>6</a:t>
            </a:r>
            <a:r>
              <a:rPr lang="en-US" sz="1800" dirty="0"/>
              <a:t> images, 22x10</a:t>
            </a:r>
            <a:r>
              <a:rPr lang="en-US" sz="1800" baseline="30000" dirty="0"/>
              <a:t>4</a:t>
            </a:r>
            <a:r>
              <a:rPr lang="en-US" sz="1800" dirty="0"/>
              <a:t> categories) as a backbone in a problem with just a few hundred materials images. Can dramatically increase accuracy and decreases training time of new models!</a:t>
            </a:r>
          </a:p>
        </p:txBody>
      </p:sp>
      <p:sp>
        <p:nvSpPr>
          <p:cNvPr id="5" name="TextBox 4">
            <a:extLst>
              <a:ext uri="{FF2B5EF4-FFF2-40B4-BE49-F238E27FC236}">
                <a16:creationId xmlns:a16="http://schemas.microsoft.com/office/drawing/2014/main" id="{60E0D240-1B9A-36F4-CBBE-01CFD27408B9}"/>
              </a:ext>
            </a:extLst>
          </p:cNvPr>
          <p:cNvSpPr txBox="1"/>
          <p:nvPr/>
        </p:nvSpPr>
        <p:spPr>
          <a:xfrm>
            <a:off x="4891783" y="4339681"/>
            <a:ext cx="2523710" cy="184666"/>
          </a:xfrm>
          <a:prstGeom prst="rect">
            <a:avLst/>
          </a:prstGeom>
          <a:noFill/>
        </p:spPr>
        <p:txBody>
          <a:bodyPr wrap="square">
            <a:spAutoFit/>
          </a:bodyPr>
          <a:lstStyle/>
          <a:p>
            <a:r>
              <a:rPr lang="en-US" sz="600" dirty="0"/>
              <a:t>Figure credit: </a:t>
            </a:r>
            <a:r>
              <a:rPr lang="en-US" sz="600" dirty="0">
                <a:hlinkClick r:id="rId2"/>
              </a:rPr>
              <a:t>S. Do, et al., Korean J. of Radiology (2020)</a:t>
            </a:r>
            <a:endParaRPr lang="en-US" sz="600" dirty="0"/>
          </a:p>
        </p:txBody>
      </p:sp>
      <p:pic>
        <p:nvPicPr>
          <p:cNvPr id="6148" name="Picture 4">
            <a:extLst>
              <a:ext uri="{FF2B5EF4-FFF2-40B4-BE49-F238E27FC236}">
                <a16:creationId xmlns:a16="http://schemas.microsoft.com/office/drawing/2014/main" id="{D8B7102D-89BA-BFBC-F758-BB14D3E697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18957" y="956592"/>
            <a:ext cx="4216238" cy="32303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375275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A39F47-85AF-7B04-5D17-78A145855392}"/>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D743AF9D-C5ED-CFC2-CAB4-87CD59882B2F}"/>
              </a:ext>
            </a:extLst>
          </p:cNvPr>
          <p:cNvSpPr>
            <a:spLocks noGrp="1"/>
          </p:cNvSpPr>
          <p:nvPr>
            <p:ph idx="1"/>
          </p:nvPr>
        </p:nvSpPr>
        <p:spPr/>
        <p:txBody>
          <a:bodyPr>
            <a:normAutofit/>
          </a:bodyPr>
          <a:lstStyle/>
          <a:p>
            <a:r>
              <a:rPr lang="en-US" dirty="0"/>
              <a:t>What are deep neural networks (NNs)?</a:t>
            </a:r>
          </a:p>
          <a:p>
            <a:r>
              <a:rPr lang="en-US" dirty="0"/>
              <a:t>Training and predicting with deep NNs</a:t>
            </a:r>
          </a:p>
          <a:p>
            <a:r>
              <a:rPr lang="en-US" dirty="0"/>
              <a:t>Convolution Neural Networks (CNNs)</a:t>
            </a:r>
          </a:p>
          <a:p>
            <a:r>
              <a:rPr lang="en-US" dirty="0"/>
              <a:t>Image Classification with CNNs</a:t>
            </a:r>
          </a:p>
          <a:p>
            <a:r>
              <a:rPr lang="en-US" dirty="0"/>
              <a:t>Object Detection with CNNs</a:t>
            </a:r>
          </a:p>
          <a:p>
            <a:r>
              <a:rPr lang="en-US" dirty="0"/>
              <a:t>Materials Applications and Lab Introduction</a:t>
            </a:r>
          </a:p>
        </p:txBody>
      </p:sp>
      <p:sp>
        <p:nvSpPr>
          <p:cNvPr id="4" name="Rounded Rectangle 3">
            <a:extLst>
              <a:ext uri="{FF2B5EF4-FFF2-40B4-BE49-F238E27FC236}">
                <a16:creationId xmlns:a16="http://schemas.microsoft.com/office/drawing/2014/main" id="{5160CB8A-836E-E0AA-8234-D556F97CB287}"/>
              </a:ext>
            </a:extLst>
          </p:cNvPr>
          <p:cNvSpPr/>
          <p:nvPr/>
        </p:nvSpPr>
        <p:spPr>
          <a:xfrm>
            <a:off x="400579" y="2902147"/>
            <a:ext cx="5398337" cy="391848"/>
          </a:xfrm>
          <a:prstGeom prst="roundRect">
            <a:avLst/>
          </a:prstGeom>
          <a:noFill/>
          <a:ln w="6350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7D5172DD-A34B-04F9-91A3-BA577B9A231E}"/>
              </a:ext>
            </a:extLst>
          </p:cNvPr>
          <p:cNvSpPr>
            <a:spLocks noGrp="1"/>
          </p:cNvSpPr>
          <p:nvPr>
            <p:ph type="sldNum" sz="quarter" idx="12"/>
          </p:nvPr>
        </p:nvSpPr>
        <p:spPr/>
        <p:txBody>
          <a:bodyPr/>
          <a:lstStyle/>
          <a:p>
            <a:fld id="{F52F98C7-B022-4B23-A980-5F5A6EC1BD06}" type="slidenum">
              <a:rPr lang="en-US" smtClean="0"/>
              <a:t>63</a:t>
            </a:fld>
            <a:endParaRPr lang="en-US"/>
          </a:p>
        </p:txBody>
      </p:sp>
    </p:spTree>
    <p:extLst>
      <p:ext uri="{BB962C8B-B14F-4D97-AF65-F5344CB8AC3E}">
        <p14:creationId xmlns:p14="http://schemas.microsoft.com/office/powerpoint/2010/main" val="231902241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12"/>
          <p:cNvSpPr txBox="1">
            <a:spLocks noGrp="1"/>
          </p:cNvSpPr>
          <p:nvPr>
            <p:ph type="title"/>
          </p:nvPr>
        </p:nvSpPr>
        <p:spPr>
          <a:xfrm>
            <a:off x="0" y="0"/>
            <a:ext cx="7886700" cy="994275"/>
          </a:xfrm>
          <a:prstGeom prst="rect">
            <a:avLst/>
          </a:prstGeom>
          <a:noFill/>
          <a:ln>
            <a:noFill/>
          </a:ln>
        </p:spPr>
        <p:txBody>
          <a:bodyPr spcFirstLastPara="1" wrap="square" lIns="68550" tIns="34275" rIns="68550" bIns="34275" anchor="ctr" anchorCtr="0">
            <a:noAutofit/>
          </a:bodyPr>
          <a:lstStyle/>
          <a:p>
            <a:pPr marL="0" lvl="0" indent="0" algn="l" rtl="0">
              <a:lnSpc>
                <a:spcPct val="90000"/>
              </a:lnSpc>
              <a:spcBef>
                <a:spcPts val="0"/>
              </a:spcBef>
              <a:spcAft>
                <a:spcPts val="0"/>
              </a:spcAft>
              <a:buSzPts val="4400"/>
              <a:buNone/>
            </a:pPr>
            <a:r>
              <a:rPr lang="en" dirty="0"/>
              <a:t>Basic Problems in Computer Vision</a:t>
            </a:r>
            <a:endParaRPr dirty="0"/>
          </a:p>
        </p:txBody>
      </p:sp>
      <p:pic>
        <p:nvPicPr>
          <p:cNvPr id="168" name="Google Shape;168;p12"/>
          <p:cNvPicPr preferRelativeResize="0"/>
          <p:nvPr/>
        </p:nvPicPr>
        <p:blipFill rotWithShape="1">
          <a:blip r:embed="rId3">
            <a:alphaModFix/>
          </a:blip>
          <a:srcRect t="19183"/>
          <a:stretch/>
        </p:blipFill>
        <p:spPr>
          <a:xfrm>
            <a:off x="174413" y="1928916"/>
            <a:ext cx="8795177" cy="2956281"/>
          </a:xfrm>
          <a:prstGeom prst="rect">
            <a:avLst/>
          </a:prstGeom>
          <a:noFill/>
          <a:ln>
            <a:noFill/>
          </a:ln>
        </p:spPr>
      </p:pic>
      <p:sp>
        <p:nvSpPr>
          <p:cNvPr id="170" name="Google Shape;170;p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en"/>
              <a:t>64</a:t>
            </a:fld>
            <a:endParaRPr/>
          </a:p>
        </p:txBody>
      </p:sp>
      <p:sp>
        <p:nvSpPr>
          <p:cNvPr id="2" name="TextBox 1">
            <a:extLst>
              <a:ext uri="{FF2B5EF4-FFF2-40B4-BE49-F238E27FC236}">
                <a16:creationId xmlns:a16="http://schemas.microsoft.com/office/drawing/2014/main" id="{8187D7E3-3F90-27DF-4930-F0FB4718607E}"/>
              </a:ext>
            </a:extLst>
          </p:cNvPr>
          <p:cNvSpPr txBox="1"/>
          <p:nvPr/>
        </p:nvSpPr>
        <p:spPr>
          <a:xfrm>
            <a:off x="347072" y="1374937"/>
            <a:ext cx="1888870" cy="369332"/>
          </a:xfrm>
          <a:prstGeom prst="rect">
            <a:avLst/>
          </a:prstGeom>
          <a:noFill/>
        </p:spPr>
        <p:txBody>
          <a:bodyPr wrap="square" rtlCol="0">
            <a:spAutoFit/>
          </a:bodyPr>
          <a:lstStyle/>
          <a:p>
            <a:pPr algn="ctr"/>
            <a:r>
              <a:rPr lang="en-US" sz="1800" b="1" dirty="0"/>
              <a:t>Classification</a:t>
            </a:r>
          </a:p>
        </p:txBody>
      </p:sp>
      <p:sp>
        <p:nvSpPr>
          <p:cNvPr id="3" name="TextBox 2">
            <a:extLst>
              <a:ext uri="{FF2B5EF4-FFF2-40B4-BE49-F238E27FC236}">
                <a16:creationId xmlns:a16="http://schemas.microsoft.com/office/drawing/2014/main" id="{DE687F1D-7BA9-F14D-9B6C-0117D0BABEF5}"/>
              </a:ext>
            </a:extLst>
          </p:cNvPr>
          <p:cNvSpPr txBox="1"/>
          <p:nvPr/>
        </p:nvSpPr>
        <p:spPr>
          <a:xfrm>
            <a:off x="2321596" y="1268118"/>
            <a:ext cx="1888871" cy="646331"/>
          </a:xfrm>
          <a:prstGeom prst="rect">
            <a:avLst/>
          </a:prstGeom>
          <a:noFill/>
        </p:spPr>
        <p:txBody>
          <a:bodyPr wrap="square" rtlCol="0">
            <a:spAutoFit/>
          </a:bodyPr>
          <a:lstStyle/>
          <a:p>
            <a:pPr algn="ctr"/>
            <a:r>
              <a:rPr lang="en-US" sz="1800" b="1" dirty="0"/>
              <a:t>Classification + Localization</a:t>
            </a:r>
          </a:p>
        </p:txBody>
      </p:sp>
      <p:sp>
        <p:nvSpPr>
          <p:cNvPr id="4" name="TextBox 3">
            <a:extLst>
              <a:ext uri="{FF2B5EF4-FFF2-40B4-BE49-F238E27FC236}">
                <a16:creationId xmlns:a16="http://schemas.microsoft.com/office/drawing/2014/main" id="{4AA7378C-90D2-5B48-3FC3-34073C7647A1}"/>
              </a:ext>
            </a:extLst>
          </p:cNvPr>
          <p:cNvSpPr txBox="1"/>
          <p:nvPr/>
        </p:nvSpPr>
        <p:spPr>
          <a:xfrm>
            <a:off x="4572000" y="1374937"/>
            <a:ext cx="1888871" cy="369332"/>
          </a:xfrm>
          <a:prstGeom prst="rect">
            <a:avLst/>
          </a:prstGeom>
          <a:noFill/>
        </p:spPr>
        <p:txBody>
          <a:bodyPr wrap="square" rtlCol="0">
            <a:spAutoFit/>
          </a:bodyPr>
          <a:lstStyle/>
          <a:p>
            <a:pPr algn="ctr"/>
            <a:r>
              <a:rPr lang="en-US" sz="1800" b="1" dirty="0"/>
              <a:t>Object Detection</a:t>
            </a:r>
          </a:p>
        </p:txBody>
      </p:sp>
      <p:sp>
        <p:nvSpPr>
          <p:cNvPr id="5" name="TextBox 4">
            <a:extLst>
              <a:ext uri="{FF2B5EF4-FFF2-40B4-BE49-F238E27FC236}">
                <a16:creationId xmlns:a16="http://schemas.microsoft.com/office/drawing/2014/main" id="{AFF9658E-CED8-1261-A547-D76E1F484BB5}"/>
              </a:ext>
            </a:extLst>
          </p:cNvPr>
          <p:cNvSpPr txBox="1"/>
          <p:nvPr/>
        </p:nvSpPr>
        <p:spPr>
          <a:xfrm>
            <a:off x="6813107" y="1268119"/>
            <a:ext cx="2147186" cy="646331"/>
          </a:xfrm>
          <a:prstGeom prst="rect">
            <a:avLst/>
          </a:prstGeom>
          <a:noFill/>
        </p:spPr>
        <p:txBody>
          <a:bodyPr wrap="square" rtlCol="0">
            <a:spAutoFit/>
          </a:bodyPr>
          <a:lstStyle/>
          <a:p>
            <a:pPr algn="ctr"/>
            <a:r>
              <a:rPr lang="en-US" sz="1800" b="1" dirty="0"/>
              <a:t>(Semantic/Instance) Segmentation</a:t>
            </a:r>
          </a:p>
        </p:txBody>
      </p:sp>
      <p:sp>
        <p:nvSpPr>
          <p:cNvPr id="6" name="TextBox 5">
            <a:extLst>
              <a:ext uri="{FF2B5EF4-FFF2-40B4-BE49-F238E27FC236}">
                <a16:creationId xmlns:a16="http://schemas.microsoft.com/office/drawing/2014/main" id="{F000818F-5304-B49B-E018-8BBBF430AAF1}"/>
              </a:ext>
            </a:extLst>
          </p:cNvPr>
          <p:cNvSpPr txBox="1"/>
          <p:nvPr/>
        </p:nvSpPr>
        <p:spPr>
          <a:xfrm>
            <a:off x="15476" y="4906326"/>
            <a:ext cx="3929281" cy="184666"/>
          </a:xfrm>
          <a:prstGeom prst="rect">
            <a:avLst/>
          </a:prstGeom>
          <a:noFill/>
        </p:spPr>
        <p:txBody>
          <a:bodyPr wrap="none" rtlCol="0">
            <a:spAutoFit/>
          </a:bodyPr>
          <a:lstStyle/>
          <a:p>
            <a:r>
              <a:rPr lang="en-US" sz="600" dirty="0"/>
              <a:t>Figure credit: </a:t>
            </a:r>
            <a:r>
              <a:rPr lang="en-US" sz="600" b="0" i="0" u="sng" strike="noStrike" cap="none" dirty="0">
                <a:solidFill>
                  <a:schemeClr val="dk1"/>
                </a:solidFill>
                <a:ea typeface="Calibri"/>
                <a:cs typeface="Calibri"/>
                <a:sym typeface="Calibri"/>
                <a:hlinkClick r:id="rId4">
                  <a:extLst>
                    <a:ext uri="{A12FA001-AC4F-418D-AE19-62706E023703}">
                      <ahyp:hlinkClr xmlns:ahyp="http://schemas.microsoft.com/office/drawing/2018/hyperlinkcolor" val="tx"/>
                    </a:ext>
                  </a:extLst>
                </a:hlinkClick>
              </a:rPr>
              <a:t>https://medium.com/comet-app/review-of-deep-learning-algorithms-for-object-detection-c1f3d437b852</a:t>
            </a:r>
            <a:r>
              <a:rPr lang="en-US" sz="600" b="0" i="0" u="none" strike="noStrike" cap="none" dirty="0">
                <a:solidFill>
                  <a:schemeClr val="dk1"/>
                </a:solidFill>
                <a:ea typeface="Calibri"/>
                <a:cs typeface="Calibri"/>
                <a:sym typeface="Calibri"/>
              </a:rPr>
              <a:t> </a:t>
            </a:r>
            <a:endParaRPr lang="en-US" sz="600" b="0" i="0" u="none" strike="noStrike" cap="none" dirty="0">
              <a:solidFill>
                <a:srgbClr val="000000"/>
              </a:solidFill>
              <a:ea typeface="Arial"/>
              <a:cs typeface="Arial"/>
              <a:sym typeface="Arial"/>
            </a:endParaRPr>
          </a:p>
        </p:txBody>
      </p:sp>
    </p:spTree>
    <p:extLst>
      <p:ext uri="{BB962C8B-B14F-4D97-AF65-F5344CB8AC3E}">
        <p14:creationId xmlns:p14="http://schemas.microsoft.com/office/powerpoint/2010/main" val="167105697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12"/>
          <p:cNvSpPr txBox="1">
            <a:spLocks noGrp="1"/>
          </p:cNvSpPr>
          <p:nvPr>
            <p:ph type="title"/>
          </p:nvPr>
        </p:nvSpPr>
        <p:spPr>
          <a:xfrm>
            <a:off x="0" y="0"/>
            <a:ext cx="7886700" cy="994275"/>
          </a:xfrm>
          <a:prstGeom prst="rect">
            <a:avLst/>
          </a:prstGeom>
          <a:noFill/>
          <a:ln>
            <a:noFill/>
          </a:ln>
        </p:spPr>
        <p:txBody>
          <a:bodyPr spcFirstLastPara="1" wrap="square" lIns="68550" tIns="34275" rIns="68550" bIns="34275" anchor="ctr" anchorCtr="0">
            <a:noAutofit/>
          </a:bodyPr>
          <a:lstStyle/>
          <a:p>
            <a:pPr marL="0" lvl="0" indent="0" algn="l" rtl="0">
              <a:lnSpc>
                <a:spcPct val="90000"/>
              </a:lnSpc>
              <a:spcBef>
                <a:spcPts val="0"/>
              </a:spcBef>
              <a:spcAft>
                <a:spcPts val="0"/>
              </a:spcAft>
              <a:buSzPts val="4400"/>
              <a:buNone/>
            </a:pPr>
            <a:r>
              <a:rPr lang="en" dirty="0"/>
              <a:t>Semantic Vs. Instance Segmentation</a:t>
            </a:r>
            <a:endParaRPr dirty="0"/>
          </a:p>
        </p:txBody>
      </p:sp>
      <p:sp>
        <p:nvSpPr>
          <p:cNvPr id="170" name="Google Shape;170;p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en"/>
              <a:t>65</a:t>
            </a:fld>
            <a:endParaRPr/>
          </a:p>
        </p:txBody>
      </p:sp>
      <p:sp>
        <p:nvSpPr>
          <p:cNvPr id="6" name="TextBox 5">
            <a:extLst>
              <a:ext uri="{FF2B5EF4-FFF2-40B4-BE49-F238E27FC236}">
                <a16:creationId xmlns:a16="http://schemas.microsoft.com/office/drawing/2014/main" id="{F000818F-5304-B49B-E018-8BBBF430AAF1}"/>
              </a:ext>
            </a:extLst>
          </p:cNvPr>
          <p:cNvSpPr txBox="1"/>
          <p:nvPr/>
        </p:nvSpPr>
        <p:spPr>
          <a:xfrm>
            <a:off x="15476" y="4906326"/>
            <a:ext cx="3679212" cy="184666"/>
          </a:xfrm>
          <a:prstGeom prst="rect">
            <a:avLst/>
          </a:prstGeom>
          <a:noFill/>
        </p:spPr>
        <p:txBody>
          <a:bodyPr wrap="none" rtlCol="0">
            <a:spAutoFit/>
          </a:bodyPr>
          <a:lstStyle/>
          <a:p>
            <a:r>
              <a:rPr lang="en-US" sz="600" dirty="0"/>
              <a:t>Figure credit: </a:t>
            </a:r>
            <a:r>
              <a:rPr lang="en-US" sz="600" b="0" i="0" u="sng" strike="noStrike" cap="none" dirty="0">
                <a:solidFill>
                  <a:schemeClr val="dk1"/>
                </a:solidFill>
                <a:ea typeface="Calibri"/>
                <a:cs typeface="Calibri"/>
                <a:sym typeface="Calibri"/>
              </a:rPr>
              <a:t>https://</a:t>
            </a:r>
            <a:r>
              <a:rPr lang="en-US" sz="600" b="0" i="0" u="sng" strike="noStrike" cap="none" dirty="0" err="1">
                <a:solidFill>
                  <a:schemeClr val="dk1"/>
                </a:solidFill>
                <a:ea typeface="Calibri"/>
                <a:cs typeface="Calibri"/>
                <a:sym typeface="Calibri"/>
              </a:rPr>
              <a:t>wiki.math.uwaterloo.ca</a:t>
            </a:r>
            <a:r>
              <a:rPr lang="en-US" sz="600" b="0" i="0" u="sng" strike="noStrike" cap="none" dirty="0">
                <a:solidFill>
                  <a:schemeClr val="dk1"/>
                </a:solidFill>
                <a:ea typeface="Calibri"/>
                <a:cs typeface="Calibri"/>
                <a:sym typeface="Calibri"/>
              </a:rPr>
              <a:t>/</a:t>
            </a:r>
            <a:r>
              <a:rPr lang="en-US" sz="600" b="0" i="0" u="sng" strike="noStrike" cap="none" dirty="0" err="1">
                <a:solidFill>
                  <a:schemeClr val="dk1"/>
                </a:solidFill>
                <a:ea typeface="Calibri"/>
                <a:cs typeface="Calibri"/>
                <a:sym typeface="Calibri"/>
              </a:rPr>
              <a:t>statwiki</a:t>
            </a:r>
            <a:r>
              <a:rPr lang="en-US" sz="600" b="0" i="0" u="sng" strike="noStrike" cap="none" dirty="0">
                <a:solidFill>
                  <a:schemeClr val="dk1"/>
                </a:solidFill>
                <a:ea typeface="Calibri"/>
                <a:cs typeface="Calibri"/>
                <a:sym typeface="Calibri"/>
              </a:rPr>
              <a:t>/</a:t>
            </a:r>
            <a:r>
              <a:rPr lang="en-US" sz="600" b="0" i="0" u="sng" strike="noStrike" cap="none" dirty="0" err="1">
                <a:solidFill>
                  <a:schemeClr val="dk1"/>
                </a:solidFill>
                <a:ea typeface="Calibri"/>
                <a:cs typeface="Calibri"/>
                <a:sym typeface="Calibri"/>
              </a:rPr>
              <a:t>index.php?title</a:t>
            </a:r>
            <a:r>
              <a:rPr lang="en-US" sz="600" b="0" i="0" u="sng" strike="noStrike" cap="none" dirty="0">
                <a:solidFill>
                  <a:schemeClr val="dk1"/>
                </a:solidFill>
                <a:ea typeface="Calibri"/>
                <a:cs typeface="Calibri"/>
                <a:sym typeface="Calibri"/>
              </a:rPr>
              <a:t>=User%3AX93ma&amp;ref=</a:t>
            </a:r>
            <a:r>
              <a:rPr lang="en-US" sz="600" b="0" i="0" u="sng" strike="noStrike" cap="none" dirty="0" err="1">
                <a:solidFill>
                  <a:schemeClr val="dk1"/>
                </a:solidFill>
                <a:ea typeface="Calibri"/>
                <a:cs typeface="Calibri"/>
                <a:sym typeface="Calibri"/>
              </a:rPr>
              <a:t>blog.roboflow.com</a:t>
            </a:r>
            <a:endParaRPr lang="en-US" sz="600" b="0" i="0" u="none" strike="noStrike" cap="none" dirty="0">
              <a:solidFill>
                <a:srgbClr val="000000"/>
              </a:solidFill>
              <a:ea typeface="Arial"/>
              <a:cs typeface="Arial"/>
              <a:sym typeface="Arial"/>
            </a:endParaRPr>
          </a:p>
        </p:txBody>
      </p:sp>
      <p:pic>
        <p:nvPicPr>
          <p:cNvPr id="7" name="Picture 2">
            <a:extLst>
              <a:ext uri="{FF2B5EF4-FFF2-40B4-BE49-F238E27FC236}">
                <a16:creationId xmlns:a16="http://schemas.microsoft.com/office/drawing/2014/main" id="{FA1607D8-972B-C8E7-A45F-11DA2119AD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7905" y="902812"/>
            <a:ext cx="8312727" cy="39572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393126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13"/>
          <p:cNvSpPr txBox="1">
            <a:spLocks noGrp="1"/>
          </p:cNvSpPr>
          <p:nvPr>
            <p:ph type="title"/>
          </p:nvPr>
        </p:nvSpPr>
        <p:spPr>
          <a:xfrm>
            <a:off x="0" y="2347"/>
            <a:ext cx="8520600" cy="572700"/>
          </a:xfrm>
          <a:prstGeom prst="rect">
            <a:avLst/>
          </a:prstGeom>
          <a:noFill/>
          <a:ln>
            <a:noFill/>
          </a:ln>
        </p:spPr>
        <p:txBody>
          <a:bodyPr spcFirstLastPara="1" wrap="square" lIns="91425" tIns="91425" rIns="91425" bIns="91425" anchor="t" anchorCtr="0">
            <a:noAutofit/>
          </a:bodyPr>
          <a:lstStyle/>
          <a:p>
            <a:pPr marL="0" lvl="0" indent="0" rtl="0">
              <a:lnSpc>
                <a:spcPct val="100000"/>
              </a:lnSpc>
              <a:spcBef>
                <a:spcPts val="0"/>
              </a:spcBef>
              <a:spcAft>
                <a:spcPts val="0"/>
              </a:spcAft>
              <a:buSzPts val="2800"/>
              <a:buNone/>
            </a:pPr>
            <a:r>
              <a:rPr lang="en" dirty="0"/>
              <a:t>Challenges in Generating Bounding Boxes</a:t>
            </a:r>
            <a:endParaRPr dirty="0"/>
          </a:p>
        </p:txBody>
      </p:sp>
      <p:sp>
        <p:nvSpPr>
          <p:cNvPr id="6" name="TextBox 5">
            <a:extLst>
              <a:ext uri="{FF2B5EF4-FFF2-40B4-BE49-F238E27FC236}">
                <a16:creationId xmlns:a16="http://schemas.microsoft.com/office/drawing/2014/main" id="{87FD00C2-227B-2AA1-5EE7-97321D7326A0}"/>
              </a:ext>
            </a:extLst>
          </p:cNvPr>
          <p:cNvSpPr txBox="1"/>
          <p:nvPr/>
        </p:nvSpPr>
        <p:spPr>
          <a:xfrm>
            <a:off x="1261517" y="2569442"/>
            <a:ext cx="2365828" cy="369332"/>
          </a:xfrm>
          <a:prstGeom prst="rect">
            <a:avLst/>
          </a:prstGeom>
          <a:noFill/>
        </p:spPr>
        <p:txBody>
          <a:bodyPr wrap="square" rtlCol="0">
            <a:spAutoFit/>
          </a:bodyPr>
          <a:lstStyle/>
          <a:p>
            <a:pPr algn="ctr"/>
            <a:r>
              <a:rPr lang="en-US" sz="1800" b="1" dirty="0"/>
              <a:t>Varying Object Size</a:t>
            </a:r>
          </a:p>
        </p:txBody>
      </p:sp>
      <p:sp>
        <p:nvSpPr>
          <p:cNvPr id="7" name="TextBox 6">
            <a:extLst>
              <a:ext uri="{FF2B5EF4-FFF2-40B4-BE49-F238E27FC236}">
                <a16:creationId xmlns:a16="http://schemas.microsoft.com/office/drawing/2014/main" id="{F0B5BCA5-8BCF-0CB0-4E99-4A52412DD7F5}"/>
              </a:ext>
            </a:extLst>
          </p:cNvPr>
          <p:cNvSpPr txBox="1"/>
          <p:nvPr/>
        </p:nvSpPr>
        <p:spPr>
          <a:xfrm>
            <a:off x="5419535" y="2569442"/>
            <a:ext cx="2365828" cy="369332"/>
          </a:xfrm>
          <a:prstGeom prst="rect">
            <a:avLst/>
          </a:prstGeom>
          <a:noFill/>
        </p:spPr>
        <p:txBody>
          <a:bodyPr wrap="square" rtlCol="0">
            <a:spAutoFit/>
          </a:bodyPr>
          <a:lstStyle/>
          <a:p>
            <a:pPr algn="ctr"/>
            <a:r>
              <a:rPr lang="en-US" sz="1800" b="1" dirty="0"/>
              <a:t>Varying Aspect Ratio</a:t>
            </a:r>
          </a:p>
        </p:txBody>
      </p:sp>
      <p:sp>
        <p:nvSpPr>
          <p:cNvPr id="8" name="TextBox 7">
            <a:extLst>
              <a:ext uri="{FF2B5EF4-FFF2-40B4-BE49-F238E27FC236}">
                <a16:creationId xmlns:a16="http://schemas.microsoft.com/office/drawing/2014/main" id="{EEC1DCF9-90C5-0870-A06B-627328D12BEE}"/>
              </a:ext>
            </a:extLst>
          </p:cNvPr>
          <p:cNvSpPr txBox="1"/>
          <p:nvPr/>
        </p:nvSpPr>
        <p:spPr>
          <a:xfrm>
            <a:off x="856741" y="4638467"/>
            <a:ext cx="3272500" cy="369332"/>
          </a:xfrm>
          <a:prstGeom prst="rect">
            <a:avLst/>
          </a:prstGeom>
          <a:noFill/>
        </p:spPr>
        <p:txBody>
          <a:bodyPr wrap="square" rtlCol="0">
            <a:spAutoFit/>
          </a:bodyPr>
          <a:lstStyle/>
          <a:p>
            <a:pPr algn="ctr"/>
            <a:r>
              <a:rPr lang="en-US" sz="1800" b="1" dirty="0"/>
              <a:t>Complex Shape and Overlap</a:t>
            </a:r>
          </a:p>
        </p:txBody>
      </p:sp>
      <p:sp>
        <p:nvSpPr>
          <p:cNvPr id="9" name="TextBox 8">
            <a:extLst>
              <a:ext uri="{FF2B5EF4-FFF2-40B4-BE49-F238E27FC236}">
                <a16:creationId xmlns:a16="http://schemas.microsoft.com/office/drawing/2014/main" id="{8BF1AB87-4984-E6FC-8A8F-5CD4F8FD787A}"/>
              </a:ext>
            </a:extLst>
          </p:cNvPr>
          <p:cNvSpPr txBox="1"/>
          <p:nvPr/>
        </p:nvSpPr>
        <p:spPr>
          <a:xfrm>
            <a:off x="5419535" y="4639353"/>
            <a:ext cx="2365828" cy="369332"/>
          </a:xfrm>
          <a:prstGeom prst="rect">
            <a:avLst/>
          </a:prstGeom>
          <a:noFill/>
        </p:spPr>
        <p:txBody>
          <a:bodyPr wrap="square" rtlCol="0">
            <a:spAutoFit/>
          </a:bodyPr>
          <a:lstStyle/>
          <a:p>
            <a:pPr algn="ctr"/>
            <a:r>
              <a:rPr lang="en-US" sz="1800" b="1" dirty="0"/>
              <a:t>Multiple Response</a:t>
            </a:r>
          </a:p>
        </p:txBody>
      </p:sp>
      <p:pic>
        <p:nvPicPr>
          <p:cNvPr id="17" name="Picture 16" descr="A picture containing grass, dog, tree, outdoor&#10;&#10;Description automatically generated">
            <a:extLst>
              <a:ext uri="{FF2B5EF4-FFF2-40B4-BE49-F238E27FC236}">
                <a16:creationId xmlns:a16="http://schemas.microsoft.com/office/drawing/2014/main" id="{3B4C1E57-36B6-33FE-FA9E-8955150A36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01323" y="1133931"/>
            <a:ext cx="2202251" cy="1468167"/>
          </a:xfrm>
          <a:prstGeom prst="rect">
            <a:avLst/>
          </a:prstGeom>
        </p:spPr>
      </p:pic>
      <p:pic>
        <p:nvPicPr>
          <p:cNvPr id="19" name="Picture 18" descr="A dog with a group of puppies&#10;&#10;Description automatically generated with low confidence">
            <a:extLst>
              <a:ext uri="{FF2B5EF4-FFF2-40B4-BE49-F238E27FC236}">
                <a16:creationId xmlns:a16="http://schemas.microsoft.com/office/drawing/2014/main" id="{D38729CE-440F-F759-4089-FE1B1171DA7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61517" y="1175177"/>
            <a:ext cx="2463421" cy="1385675"/>
          </a:xfrm>
          <a:prstGeom prst="rect">
            <a:avLst/>
          </a:prstGeom>
        </p:spPr>
      </p:pic>
      <p:sp>
        <p:nvSpPr>
          <p:cNvPr id="20" name="Rectangle 19">
            <a:extLst>
              <a:ext uri="{FF2B5EF4-FFF2-40B4-BE49-F238E27FC236}">
                <a16:creationId xmlns:a16="http://schemas.microsoft.com/office/drawing/2014/main" id="{B9A12CC9-F34C-2A4F-D30D-882342B862A0}"/>
              </a:ext>
            </a:extLst>
          </p:cNvPr>
          <p:cNvSpPr/>
          <p:nvPr/>
        </p:nvSpPr>
        <p:spPr>
          <a:xfrm>
            <a:off x="5501323" y="1651379"/>
            <a:ext cx="1336205" cy="614148"/>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A7DCEE51-2453-1EBC-11AB-61D7922DD7F3}"/>
              </a:ext>
            </a:extLst>
          </p:cNvPr>
          <p:cNvSpPr/>
          <p:nvPr/>
        </p:nvSpPr>
        <p:spPr>
          <a:xfrm>
            <a:off x="6632812" y="1289712"/>
            <a:ext cx="928048" cy="975815"/>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8493AF68-479E-D307-D92A-2061C3291C9B}"/>
              </a:ext>
            </a:extLst>
          </p:cNvPr>
          <p:cNvSpPr/>
          <p:nvPr/>
        </p:nvSpPr>
        <p:spPr>
          <a:xfrm>
            <a:off x="2197290" y="1179434"/>
            <a:ext cx="928047" cy="1350473"/>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862A6463-D975-8CDD-5534-B44CF8A17308}"/>
              </a:ext>
            </a:extLst>
          </p:cNvPr>
          <p:cNvSpPr/>
          <p:nvPr/>
        </p:nvSpPr>
        <p:spPr>
          <a:xfrm>
            <a:off x="3036628" y="1894204"/>
            <a:ext cx="449641" cy="654307"/>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5E70641E-C7D3-CDF2-11DE-A8FDED63C265}"/>
              </a:ext>
            </a:extLst>
          </p:cNvPr>
          <p:cNvSpPr/>
          <p:nvPr/>
        </p:nvSpPr>
        <p:spPr>
          <a:xfrm>
            <a:off x="1787473" y="2031808"/>
            <a:ext cx="342295" cy="498099"/>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descr="A dog lying in the snow&#10;&#10;Description automatically generated with low confidence">
            <a:extLst>
              <a:ext uri="{FF2B5EF4-FFF2-40B4-BE49-F238E27FC236}">
                <a16:creationId xmlns:a16="http://schemas.microsoft.com/office/drawing/2014/main" id="{0B866E00-B080-C76E-2130-AE9A2BB5E4FC}"/>
              </a:ext>
            </a:extLst>
          </p:cNvPr>
          <p:cNvPicPr>
            <a:picLocks noChangeAspect="1"/>
          </p:cNvPicPr>
          <p:nvPr/>
        </p:nvPicPr>
        <p:blipFill rotWithShape="1">
          <a:blip r:embed="rId5">
            <a:extLst>
              <a:ext uri="{28A0092B-C50C-407E-A947-70E740481C1C}">
                <a14:useLocalDpi xmlns:a14="http://schemas.microsoft.com/office/drawing/2010/main" val="0"/>
              </a:ext>
            </a:extLst>
          </a:blip>
          <a:srcRect l="20120" t="12507" r="12521" b="14929"/>
          <a:stretch/>
        </p:blipFill>
        <p:spPr>
          <a:xfrm>
            <a:off x="1010332" y="3016154"/>
            <a:ext cx="2868197" cy="1622313"/>
          </a:xfrm>
          <a:prstGeom prst="rect">
            <a:avLst/>
          </a:prstGeom>
        </p:spPr>
      </p:pic>
      <p:sp>
        <p:nvSpPr>
          <p:cNvPr id="28" name="Rectangle 27">
            <a:extLst>
              <a:ext uri="{FF2B5EF4-FFF2-40B4-BE49-F238E27FC236}">
                <a16:creationId xmlns:a16="http://schemas.microsoft.com/office/drawing/2014/main" id="{EA08429D-3128-AD55-0933-F091E4DFF5D9}"/>
              </a:ext>
            </a:extLst>
          </p:cNvPr>
          <p:cNvSpPr/>
          <p:nvPr/>
        </p:nvSpPr>
        <p:spPr>
          <a:xfrm>
            <a:off x="1837899" y="3193576"/>
            <a:ext cx="928047" cy="852985"/>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18678633-FE10-B918-8FF3-E5962B5F995F}"/>
              </a:ext>
            </a:extLst>
          </p:cNvPr>
          <p:cNvSpPr/>
          <p:nvPr/>
        </p:nvSpPr>
        <p:spPr>
          <a:xfrm>
            <a:off x="1035122" y="3173104"/>
            <a:ext cx="2724836" cy="1378424"/>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Picture 30" descr="A dog sitting looking at the camera&#10;&#10;Description automatically generated with medium confidence">
            <a:extLst>
              <a:ext uri="{FF2B5EF4-FFF2-40B4-BE49-F238E27FC236}">
                <a16:creationId xmlns:a16="http://schemas.microsoft.com/office/drawing/2014/main" id="{20DE86FE-6D56-C280-49FC-F58F98E9491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30720" y="2833099"/>
            <a:ext cx="1743456" cy="1865376"/>
          </a:xfrm>
          <a:prstGeom prst="rect">
            <a:avLst/>
          </a:prstGeom>
        </p:spPr>
      </p:pic>
      <p:sp>
        <p:nvSpPr>
          <p:cNvPr id="32" name="Rectangle 31">
            <a:extLst>
              <a:ext uri="{FF2B5EF4-FFF2-40B4-BE49-F238E27FC236}">
                <a16:creationId xmlns:a16="http://schemas.microsoft.com/office/drawing/2014/main" id="{8C23C2E7-9274-B553-D8F5-BD11BF58C45E}"/>
              </a:ext>
            </a:extLst>
          </p:cNvPr>
          <p:cNvSpPr/>
          <p:nvPr/>
        </p:nvSpPr>
        <p:spPr>
          <a:xfrm>
            <a:off x="6198442" y="2995861"/>
            <a:ext cx="1184997" cy="1702614"/>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A35F666E-ECBC-8AAC-61C7-D5F43185F279}"/>
              </a:ext>
            </a:extLst>
          </p:cNvPr>
          <p:cNvSpPr/>
          <p:nvPr/>
        </p:nvSpPr>
        <p:spPr>
          <a:xfrm>
            <a:off x="5911839" y="2938774"/>
            <a:ext cx="1184997" cy="178244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3A1CBA83-A3C4-CF19-F61F-46F575980E5E}"/>
              </a:ext>
            </a:extLst>
          </p:cNvPr>
          <p:cNvSpPr/>
          <p:nvPr/>
        </p:nvSpPr>
        <p:spPr>
          <a:xfrm>
            <a:off x="6064239" y="2906013"/>
            <a:ext cx="1184997" cy="1761521"/>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E6AC63D0-F9C4-88C1-68F3-001FF945CBE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66</a:t>
            </a:fld>
            <a:endParaRPr lang="en"/>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13"/>
          <p:cNvSpPr txBox="1">
            <a:spLocks noGrp="1"/>
          </p:cNvSpPr>
          <p:nvPr>
            <p:ph type="title"/>
          </p:nvPr>
        </p:nvSpPr>
        <p:spPr>
          <a:xfrm>
            <a:off x="0" y="0"/>
            <a:ext cx="8676788"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dirty="0"/>
              <a:t>Two General Approaches to Object Detection</a:t>
            </a:r>
            <a:endParaRPr dirty="0"/>
          </a:p>
        </p:txBody>
      </p:sp>
      <p:graphicFrame>
        <p:nvGraphicFramePr>
          <p:cNvPr id="4" name="Diagram 3">
            <a:extLst>
              <a:ext uri="{FF2B5EF4-FFF2-40B4-BE49-F238E27FC236}">
                <a16:creationId xmlns:a16="http://schemas.microsoft.com/office/drawing/2014/main" id="{929AE55F-8DAA-C65E-0FBF-DD61947DB012}"/>
              </a:ext>
            </a:extLst>
          </p:cNvPr>
          <p:cNvGraphicFramePr/>
          <p:nvPr>
            <p:extLst>
              <p:ext uri="{D42A27DB-BD31-4B8C-83A1-F6EECF244321}">
                <p14:modId xmlns:p14="http://schemas.microsoft.com/office/powerpoint/2010/main" val="993231634"/>
              </p:ext>
            </p:extLst>
          </p:nvPr>
        </p:nvGraphicFramePr>
        <p:xfrm>
          <a:off x="411591" y="1079500"/>
          <a:ext cx="8320817"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Slide Number Placeholder 1">
            <a:extLst>
              <a:ext uri="{FF2B5EF4-FFF2-40B4-BE49-F238E27FC236}">
                <a16:creationId xmlns:a16="http://schemas.microsoft.com/office/drawing/2014/main" id="{1EDB7BEB-B5D3-BC27-C859-0611CF66873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67</a:t>
            </a:fld>
            <a:endParaRPr lang="en"/>
          </a:p>
        </p:txBody>
      </p:sp>
    </p:spTree>
    <p:extLst>
      <p:ext uri="{BB962C8B-B14F-4D97-AF65-F5344CB8AC3E}">
        <p14:creationId xmlns:p14="http://schemas.microsoft.com/office/powerpoint/2010/main" val="428165442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13"/>
          <p:cNvSpPr txBox="1">
            <a:spLocks noGrp="1"/>
          </p:cNvSpPr>
          <p:nvPr>
            <p:ph type="title"/>
          </p:nvPr>
        </p:nvSpPr>
        <p:spPr>
          <a:xfrm>
            <a:off x="0" y="0"/>
            <a:ext cx="8520600" cy="572700"/>
          </a:xfrm>
          <a:prstGeom prst="rect">
            <a:avLst/>
          </a:prstGeom>
          <a:noFill/>
          <a:ln>
            <a:noFill/>
          </a:ln>
        </p:spPr>
        <p:txBody>
          <a:bodyPr spcFirstLastPara="1" wrap="square" lIns="91425" tIns="91425" rIns="91425" bIns="91425" anchor="t" anchorCtr="0">
            <a:noAutofit/>
          </a:bodyPr>
          <a:lstStyle/>
          <a:p>
            <a:pPr marL="0" lvl="0" indent="0" rtl="0">
              <a:lnSpc>
                <a:spcPct val="100000"/>
              </a:lnSpc>
              <a:spcBef>
                <a:spcPts val="0"/>
              </a:spcBef>
              <a:spcAft>
                <a:spcPts val="0"/>
              </a:spcAft>
              <a:buSzPts val="2800"/>
              <a:buNone/>
            </a:pPr>
            <a:r>
              <a:rPr lang="en" dirty="0"/>
              <a:t>YOLO Approach to Bounding Boxes</a:t>
            </a:r>
            <a:endParaRPr dirty="0"/>
          </a:p>
        </p:txBody>
      </p:sp>
      <p:pic>
        <p:nvPicPr>
          <p:cNvPr id="4" name="Google Shape;297;p28">
            <a:extLst>
              <a:ext uri="{FF2B5EF4-FFF2-40B4-BE49-F238E27FC236}">
                <a16:creationId xmlns:a16="http://schemas.microsoft.com/office/drawing/2014/main" id="{D5158D47-7419-1956-B40A-F220931FC3EC}"/>
              </a:ext>
            </a:extLst>
          </p:cNvPr>
          <p:cNvPicPr preferRelativeResize="0"/>
          <p:nvPr/>
        </p:nvPicPr>
        <p:blipFill rotWithShape="1">
          <a:blip r:embed="rId3">
            <a:alphaModFix/>
          </a:blip>
          <a:srcRect t="6026" b="5611"/>
          <a:stretch/>
        </p:blipFill>
        <p:spPr>
          <a:xfrm>
            <a:off x="1723393" y="1104492"/>
            <a:ext cx="5697214" cy="3416389"/>
          </a:xfrm>
          <a:prstGeom prst="rect">
            <a:avLst/>
          </a:prstGeom>
          <a:noFill/>
          <a:ln>
            <a:noFill/>
          </a:ln>
        </p:spPr>
      </p:pic>
      <p:sp>
        <p:nvSpPr>
          <p:cNvPr id="9" name="TextBox 8">
            <a:extLst>
              <a:ext uri="{FF2B5EF4-FFF2-40B4-BE49-F238E27FC236}">
                <a16:creationId xmlns:a16="http://schemas.microsoft.com/office/drawing/2014/main" id="{4EC4E251-8B15-E0BA-7FCC-F72DEC4E1F55}"/>
              </a:ext>
            </a:extLst>
          </p:cNvPr>
          <p:cNvSpPr txBox="1"/>
          <p:nvPr/>
        </p:nvSpPr>
        <p:spPr>
          <a:xfrm>
            <a:off x="138102" y="4775674"/>
            <a:ext cx="8520599" cy="276999"/>
          </a:xfrm>
          <a:prstGeom prst="rect">
            <a:avLst/>
          </a:prstGeom>
          <a:noFill/>
        </p:spPr>
        <p:txBody>
          <a:bodyPr wrap="square">
            <a:spAutoFit/>
          </a:bodyPr>
          <a:lstStyle/>
          <a:p>
            <a:pPr marL="0" marR="0" lvl="0" indent="0" algn="l" defTabSz="685783" rtl="0" eaLnBrk="1" fontAlgn="auto" latinLnBrk="0" hangingPunct="1">
              <a:lnSpc>
                <a:spcPct val="100000"/>
              </a:lnSpc>
              <a:spcBef>
                <a:spcPts val="0"/>
              </a:spcBef>
              <a:spcAft>
                <a:spcPts val="0"/>
              </a:spcAft>
              <a:buClrTx/>
              <a:buSzPts val="1100"/>
              <a:buFontTx/>
              <a:buNone/>
              <a:tabLst/>
              <a:defRPr/>
            </a:pPr>
            <a:r>
              <a:rPr lang="en-US" sz="600" dirty="0"/>
              <a:t>Redmon, J., </a:t>
            </a:r>
            <a:r>
              <a:rPr lang="en-US" sz="600" dirty="0" err="1"/>
              <a:t>Divvala</a:t>
            </a:r>
            <a:r>
              <a:rPr lang="en-US" sz="600" dirty="0"/>
              <a:t>, S., </a:t>
            </a:r>
            <a:r>
              <a:rPr lang="en-US" sz="600" dirty="0" err="1"/>
              <a:t>Girshick</a:t>
            </a:r>
            <a:r>
              <a:rPr lang="en-US" sz="600" dirty="0"/>
              <a:t>, R., &amp; Farhadi, A. (n.d.). </a:t>
            </a:r>
            <a:r>
              <a:rPr lang="en-US" sz="600" i="1" dirty="0"/>
              <a:t>You Only Look Once: Unified, Real-Time Object Detection</a:t>
            </a:r>
            <a:r>
              <a:rPr lang="en-US" sz="600" dirty="0"/>
              <a:t>. Retrieved March 23, 2023, from </a:t>
            </a:r>
            <a:r>
              <a:rPr lang="en-US" sz="600" dirty="0">
                <a:hlinkClick r:id="rId4"/>
              </a:rPr>
              <a:t>http://pjreddie.com/yolo/</a:t>
            </a:r>
            <a:endParaRPr lang="en-US" sz="600" dirty="0"/>
          </a:p>
          <a:p>
            <a:pPr marL="0" marR="0" lvl="0" indent="0" algn="l" defTabSz="685783" rtl="0" eaLnBrk="1" fontAlgn="auto" latinLnBrk="0" hangingPunct="1">
              <a:lnSpc>
                <a:spcPct val="100000"/>
              </a:lnSpc>
              <a:spcBef>
                <a:spcPts val="0"/>
              </a:spcBef>
              <a:spcAft>
                <a:spcPts val="0"/>
              </a:spcAft>
              <a:buClrTx/>
              <a:buSzPts val="1100"/>
              <a:buFontTx/>
              <a:buNone/>
              <a:tabLst/>
              <a:defRPr/>
            </a:pPr>
            <a:r>
              <a:rPr lang="en-US" sz="600" dirty="0"/>
              <a:t>Useful ref to explain Yolo: </a:t>
            </a:r>
            <a:r>
              <a:rPr lang="en-US" sz="600" dirty="0">
                <a:hlinkClick r:id="rId5"/>
              </a:rPr>
              <a:t>https://www.v7labs.com/blog/yolo-object-detection</a:t>
            </a:r>
            <a:r>
              <a:rPr lang="en-US" sz="600" dirty="0"/>
              <a:t> </a:t>
            </a:r>
          </a:p>
        </p:txBody>
      </p:sp>
      <p:sp>
        <p:nvSpPr>
          <p:cNvPr id="2" name="Slide Number Placeholder 1">
            <a:extLst>
              <a:ext uri="{FF2B5EF4-FFF2-40B4-BE49-F238E27FC236}">
                <a16:creationId xmlns:a16="http://schemas.microsoft.com/office/drawing/2014/main" id="{29B889DD-3BF5-C26A-1037-47EFECF0E0B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68</a:t>
            </a:fld>
            <a:endParaRPr lang="en"/>
          </a:p>
        </p:txBody>
      </p:sp>
    </p:spTree>
    <p:extLst>
      <p:ext uri="{BB962C8B-B14F-4D97-AF65-F5344CB8AC3E}">
        <p14:creationId xmlns:p14="http://schemas.microsoft.com/office/powerpoint/2010/main" val="86059031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516B8A-2EBF-8BBD-652B-7A81CA669E73}"/>
              </a:ext>
            </a:extLst>
          </p:cNvPr>
          <p:cNvSpPr>
            <a:spLocks noGrp="1"/>
          </p:cNvSpPr>
          <p:nvPr>
            <p:ph type="title"/>
          </p:nvPr>
        </p:nvSpPr>
        <p:spPr>
          <a:xfrm>
            <a:off x="0" y="1925"/>
            <a:ext cx="8520600" cy="572700"/>
          </a:xfrm>
        </p:spPr>
        <p:txBody>
          <a:bodyPr/>
          <a:lstStyle/>
          <a:p>
            <a:r>
              <a:rPr lang="en-US" dirty="0"/>
              <a:t>How Does Yolo Relate to Our Standard CNN?</a:t>
            </a:r>
          </a:p>
        </p:txBody>
      </p:sp>
      <p:sp>
        <p:nvSpPr>
          <p:cNvPr id="3" name="Text Placeholder 2">
            <a:extLst>
              <a:ext uri="{FF2B5EF4-FFF2-40B4-BE49-F238E27FC236}">
                <a16:creationId xmlns:a16="http://schemas.microsoft.com/office/drawing/2014/main" id="{E1EAF882-F831-0F28-6C00-DCDCBC40812B}"/>
              </a:ext>
            </a:extLst>
          </p:cNvPr>
          <p:cNvSpPr>
            <a:spLocks noGrp="1"/>
          </p:cNvSpPr>
          <p:nvPr>
            <p:ph type="body" idx="1"/>
          </p:nvPr>
        </p:nvSpPr>
        <p:spPr>
          <a:xfrm>
            <a:off x="-54872" y="574624"/>
            <a:ext cx="4442366" cy="4329599"/>
          </a:xfrm>
        </p:spPr>
        <p:txBody>
          <a:bodyPr>
            <a:normAutofit/>
          </a:bodyPr>
          <a:lstStyle/>
          <a:p>
            <a:pPr>
              <a:lnSpc>
                <a:spcPct val="100000"/>
              </a:lnSpc>
              <a:spcBef>
                <a:spcPts val="600"/>
              </a:spcBef>
            </a:pPr>
            <a:r>
              <a:rPr lang="en-US" sz="1800" dirty="0"/>
              <a:t>Fairly standard CNN architecture (24 convolutional layers + 2 fully connected layers). Pretrain first 20 layers on large database. Fit remaining to new data.</a:t>
            </a:r>
          </a:p>
          <a:p>
            <a:pPr>
              <a:lnSpc>
                <a:spcPct val="100000"/>
              </a:lnSpc>
              <a:spcBef>
                <a:spcPts val="600"/>
              </a:spcBef>
            </a:pPr>
            <a:r>
              <a:rPr lang="en-US" sz="1800" dirty="0"/>
              <a:t>The model predicts for each box: location, size, class probability, confidence it is right. These are compared to ground truth in an approximately mean squared distance manner to determine loss function.  This shows how loss can be almost anything that gets you what you want!</a:t>
            </a:r>
          </a:p>
        </p:txBody>
      </p:sp>
      <p:sp>
        <p:nvSpPr>
          <p:cNvPr id="4" name="TextBox 3">
            <a:extLst>
              <a:ext uri="{FF2B5EF4-FFF2-40B4-BE49-F238E27FC236}">
                <a16:creationId xmlns:a16="http://schemas.microsoft.com/office/drawing/2014/main" id="{1533A5BC-02E8-CAA8-DA46-ECA2641C1F71}"/>
              </a:ext>
            </a:extLst>
          </p:cNvPr>
          <p:cNvSpPr txBox="1"/>
          <p:nvPr/>
        </p:nvSpPr>
        <p:spPr>
          <a:xfrm>
            <a:off x="-54873" y="4904224"/>
            <a:ext cx="7521611" cy="184666"/>
          </a:xfrm>
          <a:prstGeom prst="rect">
            <a:avLst/>
          </a:prstGeom>
          <a:noFill/>
        </p:spPr>
        <p:txBody>
          <a:bodyPr wrap="none" rtlCol="0">
            <a:spAutoFit/>
          </a:bodyPr>
          <a:lstStyle/>
          <a:p>
            <a:r>
              <a:rPr lang="en-US" sz="600" dirty="0"/>
              <a:t>Images and Ideas from </a:t>
            </a:r>
            <a:r>
              <a:rPr lang="en-US" sz="600" dirty="0">
                <a:hlinkClick r:id="rId3"/>
              </a:rPr>
              <a:t>https://towardsdatascience.com/yolo-you-only-look-once-real-time-object-detection-explained-492dc9230006</a:t>
            </a:r>
            <a:r>
              <a:rPr lang="en-US" sz="600" dirty="0"/>
              <a:t> and </a:t>
            </a:r>
            <a:r>
              <a:rPr lang="en-US" sz="600" dirty="0">
                <a:hlinkClick r:id="rId4"/>
              </a:rPr>
              <a:t>https://jonathan-hui.medium.com/real-time-object-detection-with-yolo-yolov2-28b1b93e2088</a:t>
            </a:r>
            <a:r>
              <a:rPr lang="en-US" sz="600" dirty="0"/>
              <a:t>  </a:t>
            </a:r>
          </a:p>
        </p:txBody>
      </p:sp>
      <p:pic>
        <p:nvPicPr>
          <p:cNvPr id="3076" name="Picture 4">
            <a:extLst>
              <a:ext uri="{FF2B5EF4-FFF2-40B4-BE49-F238E27FC236}">
                <a16:creationId xmlns:a16="http://schemas.microsoft.com/office/drawing/2014/main" id="{82C03711-04E2-B921-140E-1EF724D9DEA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60300" y="719507"/>
            <a:ext cx="4570236" cy="2200242"/>
          </a:xfrm>
          <a:prstGeom prst="rect">
            <a:avLst/>
          </a:prstGeom>
          <a:noFill/>
          <a:extLst>
            <a:ext uri="{909E8E84-426E-40DD-AFC4-6F175D3DCCD1}">
              <a14:hiddenFill xmlns:a14="http://schemas.microsoft.com/office/drawing/2010/main">
                <a:solidFill>
                  <a:srgbClr val="FFFFFF"/>
                </a:solidFill>
              </a14:hiddenFill>
            </a:ext>
          </a:extLst>
        </p:spPr>
      </p:pic>
      <p:pic>
        <p:nvPicPr>
          <p:cNvPr id="5" name="Google Shape;297;p28">
            <a:extLst>
              <a:ext uri="{FF2B5EF4-FFF2-40B4-BE49-F238E27FC236}">
                <a16:creationId xmlns:a16="http://schemas.microsoft.com/office/drawing/2014/main" id="{F49D68CE-7B62-D2B1-3DFF-D76204C1FCDF}"/>
              </a:ext>
            </a:extLst>
          </p:cNvPr>
          <p:cNvPicPr preferRelativeResize="0"/>
          <p:nvPr/>
        </p:nvPicPr>
        <p:blipFill rotWithShape="1">
          <a:blip r:embed="rId6">
            <a:alphaModFix/>
          </a:blip>
          <a:srcRect t="6026" b="5611"/>
          <a:stretch/>
        </p:blipFill>
        <p:spPr>
          <a:xfrm>
            <a:off x="5013690" y="2985936"/>
            <a:ext cx="3506910" cy="2102954"/>
          </a:xfrm>
          <a:prstGeom prst="rect">
            <a:avLst/>
          </a:prstGeom>
          <a:noFill/>
          <a:ln>
            <a:noFill/>
          </a:ln>
        </p:spPr>
      </p:pic>
      <p:sp>
        <p:nvSpPr>
          <p:cNvPr id="6" name="TextBox 5">
            <a:extLst>
              <a:ext uri="{FF2B5EF4-FFF2-40B4-BE49-F238E27FC236}">
                <a16:creationId xmlns:a16="http://schemas.microsoft.com/office/drawing/2014/main" id="{65D3F1F5-732E-58BE-445F-6BEA8B419B0D}"/>
              </a:ext>
            </a:extLst>
          </p:cNvPr>
          <p:cNvSpPr txBox="1"/>
          <p:nvPr/>
        </p:nvSpPr>
        <p:spPr>
          <a:xfrm>
            <a:off x="130629" y="4314960"/>
            <a:ext cx="4256865" cy="507831"/>
          </a:xfrm>
          <a:prstGeom prst="rect">
            <a:avLst/>
          </a:prstGeom>
          <a:noFill/>
        </p:spPr>
        <p:txBody>
          <a:bodyPr wrap="square" rtlCol="0">
            <a:spAutoFit/>
          </a:bodyPr>
          <a:lstStyle/>
          <a:p>
            <a:r>
              <a:rPr lang="en-US" dirty="0"/>
              <a:t>Caveat: Above describes Yolo v1 from 2016 – we are on v8 now and spirit is similar but many changes</a:t>
            </a:r>
          </a:p>
        </p:txBody>
      </p:sp>
      <p:sp>
        <p:nvSpPr>
          <p:cNvPr id="7" name="Slide Number Placeholder 6">
            <a:extLst>
              <a:ext uri="{FF2B5EF4-FFF2-40B4-BE49-F238E27FC236}">
                <a16:creationId xmlns:a16="http://schemas.microsoft.com/office/drawing/2014/main" id="{BFD65FA4-36B0-B60F-CD53-D22375084B8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69</a:t>
            </a:fld>
            <a:endParaRPr lang="en"/>
          </a:p>
        </p:txBody>
      </p:sp>
    </p:spTree>
    <p:extLst>
      <p:ext uri="{BB962C8B-B14F-4D97-AF65-F5344CB8AC3E}">
        <p14:creationId xmlns:p14="http://schemas.microsoft.com/office/powerpoint/2010/main" val="9609422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12"/>
          <p:cNvSpPr txBox="1">
            <a:spLocks noGrp="1"/>
          </p:cNvSpPr>
          <p:nvPr>
            <p:ph type="title"/>
          </p:nvPr>
        </p:nvSpPr>
        <p:spPr>
          <a:xfrm>
            <a:off x="0" y="0"/>
            <a:ext cx="7886700" cy="994275"/>
          </a:xfrm>
          <a:prstGeom prst="rect">
            <a:avLst/>
          </a:prstGeom>
          <a:noFill/>
          <a:ln>
            <a:noFill/>
          </a:ln>
        </p:spPr>
        <p:txBody>
          <a:bodyPr spcFirstLastPara="1" wrap="square" lIns="68550" tIns="34275" rIns="68550" bIns="34275" anchor="ctr" anchorCtr="0">
            <a:noAutofit/>
          </a:bodyPr>
          <a:lstStyle/>
          <a:p>
            <a:pPr marL="0" lvl="0" indent="0" algn="l" rtl="0">
              <a:lnSpc>
                <a:spcPct val="90000"/>
              </a:lnSpc>
              <a:spcBef>
                <a:spcPts val="0"/>
              </a:spcBef>
              <a:spcAft>
                <a:spcPts val="0"/>
              </a:spcAft>
              <a:buSzPts val="4400"/>
              <a:buNone/>
            </a:pPr>
            <a:r>
              <a:rPr lang="en" dirty="0"/>
              <a:t>Basic Problems in Computer Vision</a:t>
            </a:r>
            <a:endParaRPr dirty="0"/>
          </a:p>
        </p:txBody>
      </p:sp>
      <p:pic>
        <p:nvPicPr>
          <p:cNvPr id="168" name="Google Shape;168;p12"/>
          <p:cNvPicPr preferRelativeResize="0"/>
          <p:nvPr/>
        </p:nvPicPr>
        <p:blipFill rotWithShape="1">
          <a:blip r:embed="rId3">
            <a:alphaModFix/>
          </a:blip>
          <a:srcRect t="19183"/>
          <a:stretch/>
        </p:blipFill>
        <p:spPr>
          <a:xfrm>
            <a:off x="174413" y="1928916"/>
            <a:ext cx="8795177" cy="2956281"/>
          </a:xfrm>
          <a:prstGeom prst="rect">
            <a:avLst/>
          </a:prstGeom>
          <a:noFill/>
          <a:ln>
            <a:noFill/>
          </a:ln>
        </p:spPr>
      </p:pic>
      <p:sp>
        <p:nvSpPr>
          <p:cNvPr id="170" name="Google Shape;170;p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en"/>
              <a:t>7</a:t>
            </a:fld>
            <a:endParaRPr/>
          </a:p>
        </p:txBody>
      </p:sp>
      <p:sp>
        <p:nvSpPr>
          <p:cNvPr id="2" name="TextBox 1">
            <a:extLst>
              <a:ext uri="{FF2B5EF4-FFF2-40B4-BE49-F238E27FC236}">
                <a16:creationId xmlns:a16="http://schemas.microsoft.com/office/drawing/2014/main" id="{8187D7E3-3F90-27DF-4930-F0FB4718607E}"/>
              </a:ext>
            </a:extLst>
          </p:cNvPr>
          <p:cNvSpPr txBox="1"/>
          <p:nvPr/>
        </p:nvSpPr>
        <p:spPr>
          <a:xfrm>
            <a:off x="347072" y="1374937"/>
            <a:ext cx="1888870" cy="369332"/>
          </a:xfrm>
          <a:prstGeom prst="rect">
            <a:avLst/>
          </a:prstGeom>
          <a:noFill/>
        </p:spPr>
        <p:txBody>
          <a:bodyPr wrap="square" rtlCol="0">
            <a:spAutoFit/>
          </a:bodyPr>
          <a:lstStyle/>
          <a:p>
            <a:pPr algn="ctr"/>
            <a:r>
              <a:rPr lang="en-US" sz="1800" b="1" dirty="0"/>
              <a:t>Classification</a:t>
            </a:r>
          </a:p>
        </p:txBody>
      </p:sp>
      <p:sp>
        <p:nvSpPr>
          <p:cNvPr id="3" name="TextBox 2">
            <a:extLst>
              <a:ext uri="{FF2B5EF4-FFF2-40B4-BE49-F238E27FC236}">
                <a16:creationId xmlns:a16="http://schemas.microsoft.com/office/drawing/2014/main" id="{DE687F1D-7BA9-F14D-9B6C-0117D0BABEF5}"/>
              </a:ext>
            </a:extLst>
          </p:cNvPr>
          <p:cNvSpPr txBox="1"/>
          <p:nvPr/>
        </p:nvSpPr>
        <p:spPr>
          <a:xfrm>
            <a:off x="2321596" y="1268118"/>
            <a:ext cx="1888871" cy="646331"/>
          </a:xfrm>
          <a:prstGeom prst="rect">
            <a:avLst/>
          </a:prstGeom>
          <a:noFill/>
        </p:spPr>
        <p:txBody>
          <a:bodyPr wrap="square" rtlCol="0">
            <a:spAutoFit/>
          </a:bodyPr>
          <a:lstStyle/>
          <a:p>
            <a:pPr algn="ctr"/>
            <a:r>
              <a:rPr lang="en-US" sz="1800" b="1" dirty="0"/>
              <a:t>Classification + Localization</a:t>
            </a:r>
          </a:p>
        </p:txBody>
      </p:sp>
      <p:sp>
        <p:nvSpPr>
          <p:cNvPr id="4" name="TextBox 3">
            <a:extLst>
              <a:ext uri="{FF2B5EF4-FFF2-40B4-BE49-F238E27FC236}">
                <a16:creationId xmlns:a16="http://schemas.microsoft.com/office/drawing/2014/main" id="{4AA7378C-90D2-5B48-3FC3-34073C7647A1}"/>
              </a:ext>
            </a:extLst>
          </p:cNvPr>
          <p:cNvSpPr txBox="1"/>
          <p:nvPr/>
        </p:nvSpPr>
        <p:spPr>
          <a:xfrm>
            <a:off x="4572000" y="1374937"/>
            <a:ext cx="1888871" cy="369332"/>
          </a:xfrm>
          <a:prstGeom prst="rect">
            <a:avLst/>
          </a:prstGeom>
          <a:noFill/>
        </p:spPr>
        <p:txBody>
          <a:bodyPr wrap="square" rtlCol="0">
            <a:spAutoFit/>
          </a:bodyPr>
          <a:lstStyle/>
          <a:p>
            <a:pPr algn="ctr"/>
            <a:r>
              <a:rPr lang="en-US" sz="1800" b="1" dirty="0"/>
              <a:t>Object Detection</a:t>
            </a:r>
          </a:p>
        </p:txBody>
      </p:sp>
      <p:sp>
        <p:nvSpPr>
          <p:cNvPr id="5" name="TextBox 4">
            <a:extLst>
              <a:ext uri="{FF2B5EF4-FFF2-40B4-BE49-F238E27FC236}">
                <a16:creationId xmlns:a16="http://schemas.microsoft.com/office/drawing/2014/main" id="{AFF9658E-CED8-1261-A547-D76E1F484BB5}"/>
              </a:ext>
            </a:extLst>
          </p:cNvPr>
          <p:cNvSpPr txBox="1"/>
          <p:nvPr/>
        </p:nvSpPr>
        <p:spPr>
          <a:xfrm>
            <a:off x="6813107" y="1268119"/>
            <a:ext cx="2147186" cy="646331"/>
          </a:xfrm>
          <a:prstGeom prst="rect">
            <a:avLst/>
          </a:prstGeom>
          <a:noFill/>
        </p:spPr>
        <p:txBody>
          <a:bodyPr wrap="square" rtlCol="0">
            <a:spAutoFit/>
          </a:bodyPr>
          <a:lstStyle/>
          <a:p>
            <a:pPr algn="ctr"/>
            <a:r>
              <a:rPr lang="en-US" sz="1800" b="1" dirty="0"/>
              <a:t>(Semantic/Instance) Segmentation</a:t>
            </a:r>
          </a:p>
        </p:txBody>
      </p:sp>
      <p:sp>
        <p:nvSpPr>
          <p:cNvPr id="6" name="TextBox 5">
            <a:extLst>
              <a:ext uri="{FF2B5EF4-FFF2-40B4-BE49-F238E27FC236}">
                <a16:creationId xmlns:a16="http://schemas.microsoft.com/office/drawing/2014/main" id="{F000818F-5304-B49B-E018-8BBBF430AAF1}"/>
              </a:ext>
            </a:extLst>
          </p:cNvPr>
          <p:cNvSpPr txBox="1"/>
          <p:nvPr/>
        </p:nvSpPr>
        <p:spPr>
          <a:xfrm>
            <a:off x="15476" y="4906326"/>
            <a:ext cx="3929281" cy="184666"/>
          </a:xfrm>
          <a:prstGeom prst="rect">
            <a:avLst/>
          </a:prstGeom>
          <a:noFill/>
        </p:spPr>
        <p:txBody>
          <a:bodyPr wrap="none" rtlCol="0">
            <a:spAutoFit/>
          </a:bodyPr>
          <a:lstStyle/>
          <a:p>
            <a:r>
              <a:rPr lang="en-US" sz="600" dirty="0"/>
              <a:t>Figure credit: </a:t>
            </a:r>
            <a:r>
              <a:rPr lang="en-US" sz="600" b="0" i="0" u="sng" strike="noStrike" cap="none" dirty="0">
                <a:solidFill>
                  <a:schemeClr val="dk1"/>
                </a:solidFill>
                <a:ea typeface="Calibri"/>
                <a:cs typeface="Calibri"/>
                <a:sym typeface="Calibri"/>
                <a:hlinkClick r:id="rId4">
                  <a:extLst>
                    <a:ext uri="{A12FA001-AC4F-418D-AE19-62706E023703}">
                      <ahyp:hlinkClr xmlns:ahyp="http://schemas.microsoft.com/office/drawing/2018/hyperlinkcolor" val="tx"/>
                    </a:ext>
                  </a:extLst>
                </a:hlinkClick>
              </a:rPr>
              <a:t>https://medium.com/comet-app/review-of-deep-learning-algorithms-for-object-detection-c1f3d437b852</a:t>
            </a:r>
            <a:r>
              <a:rPr lang="en-US" sz="600" b="0" i="0" u="none" strike="noStrike" cap="none" dirty="0">
                <a:solidFill>
                  <a:schemeClr val="dk1"/>
                </a:solidFill>
                <a:ea typeface="Calibri"/>
                <a:cs typeface="Calibri"/>
                <a:sym typeface="Calibri"/>
              </a:rPr>
              <a:t> </a:t>
            </a:r>
            <a:endParaRPr lang="en-US" sz="600" b="0" i="0" u="none" strike="noStrike" cap="none" dirty="0">
              <a:solidFill>
                <a:srgbClr val="000000"/>
              </a:solidFill>
              <a:ea typeface="Arial"/>
              <a:cs typeface="Arial"/>
              <a:sym typeface="Arial"/>
            </a:endParaRPr>
          </a:p>
        </p:txBody>
      </p:sp>
    </p:spTree>
    <p:extLst>
      <p:ext uri="{BB962C8B-B14F-4D97-AF65-F5344CB8AC3E}">
        <p14:creationId xmlns:p14="http://schemas.microsoft.com/office/powerpoint/2010/main" val="312585034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12"/>
          <p:cNvSpPr txBox="1">
            <a:spLocks noGrp="1"/>
          </p:cNvSpPr>
          <p:nvPr>
            <p:ph type="title"/>
          </p:nvPr>
        </p:nvSpPr>
        <p:spPr>
          <a:xfrm>
            <a:off x="628650" y="273844"/>
            <a:ext cx="7886700" cy="994275"/>
          </a:xfrm>
          <a:prstGeom prst="rect">
            <a:avLst/>
          </a:prstGeom>
          <a:noFill/>
          <a:ln>
            <a:noFill/>
          </a:ln>
        </p:spPr>
        <p:txBody>
          <a:bodyPr spcFirstLastPara="1" wrap="square" lIns="68550" tIns="34275" rIns="68550" bIns="34275" anchor="ctr" anchorCtr="0">
            <a:noAutofit/>
          </a:bodyPr>
          <a:lstStyle/>
          <a:p>
            <a:pPr marL="0" lvl="0" indent="0" algn="l" rtl="0">
              <a:lnSpc>
                <a:spcPct val="90000"/>
              </a:lnSpc>
              <a:spcBef>
                <a:spcPts val="0"/>
              </a:spcBef>
              <a:spcAft>
                <a:spcPts val="0"/>
              </a:spcAft>
              <a:buSzPts val="4400"/>
              <a:buNone/>
            </a:pPr>
            <a:r>
              <a:rPr lang="en" dirty="0"/>
              <a:t>Basic Problems in Computer Vision</a:t>
            </a:r>
            <a:endParaRPr dirty="0"/>
          </a:p>
        </p:txBody>
      </p:sp>
      <p:pic>
        <p:nvPicPr>
          <p:cNvPr id="168" name="Google Shape;168;p12"/>
          <p:cNvPicPr preferRelativeResize="0"/>
          <p:nvPr/>
        </p:nvPicPr>
        <p:blipFill rotWithShape="1">
          <a:blip r:embed="rId3">
            <a:alphaModFix/>
          </a:blip>
          <a:srcRect t="19183"/>
          <a:stretch/>
        </p:blipFill>
        <p:spPr>
          <a:xfrm>
            <a:off x="174413" y="1928916"/>
            <a:ext cx="8795177" cy="2956281"/>
          </a:xfrm>
          <a:prstGeom prst="rect">
            <a:avLst/>
          </a:prstGeom>
          <a:noFill/>
          <a:ln>
            <a:noFill/>
          </a:ln>
        </p:spPr>
      </p:pic>
      <p:sp>
        <p:nvSpPr>
          <p:cNvPr id="170" name="Google Shape;170;p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en"/>
              <a:t>70</a:t>
            </a:fld>
            <a:endParaRPr/>
          </a:p>
        </p:txBody>
      </p:sp>
      <p:sp>
        <p:nvSpPr>
          <p:cNvPr id="2" name="TextBox 1">
            <a:extLst>
              <a:ext uri="{FF2B5EF4-FFF2-40B4-BE49-F238E27FC236}">
                <a16:creationId xmlns:a16="http://schemas.microsoft.com/office/drawing/2014/main" id="{8187D7E3-3F90-27DF-4930-F0FB4718607E}"/>
              </a:ext>
            </a:extLst>
          </p:cNvPr>
          <p:cNvSpPr txBox="1"/>
          <p:nvPr/>
        </p:nvSpPr>
        <p:spPr>
          <a:xfrm>
            <a:off x="347072" y="1374937"/>
            <a:ext cx="1888870" cy="369332"/>
          </a:xfrm>
          <a:prstGeom prst="rect">
            <a:avLst/>
          </a:prstGeom>
          <a:noFill/>
        </p:spPr>
        <p:txBody>
          <a:bodyPr wrap="square" rtlCol="0">
            <a:spAutoFit/>
          </a:bodyPr>
          <a:lstStyle/>
          <a:p>
            <a:pPr algn="ctr"/>
            <a:r>
              <a:rPr lang="en-US" sz="1800" b="1" dirty="0"/>
              <a:t>Classification</a:t>
            </a:r>
          </a:p>
        </p:txBody>
      </p:sp>
      <p:sp>
        <p:nvSpPr>
          <p:cNvPr id="3" name="TextBox 2">
            <a:extLst>
              <a:ext uri="{FF2B5EF4-FFF2-40B4-BE49-F238E27FC236}">
                <a16:creationId xmlns:a16="http://schemas.microsoft.com/office/drawing/2014/main" id="{DE687F1D-7BA9-F14D-9B6C-0117D0BABEF5}"/>
              </a:ext>
            </a:extLst>
          </p:cNvPr>
          <p:cNvSpPr txBox="1"/>
          <p:nvPr/>
        </p:nvSpPr>
        <p:spPr>
          <a:xfrm>
            <a:off x="2321596" y="1268118"/>
            <a:ext cx="1888871" cy="646331"/>
          </a:xfrm>
          <a:prstGeom prst="rect">
            <a:avLst/>
          </a:prstGeom>
          <a:noFill/>
        </p:spPr>
        <p:txBody>
          <a:bodyPr wrap="square" rtlCol="0">
            <a:spAutoFit/>
          </a:bodyPr>
          <a:lstStyle/>
          <a:p>
            <a:pPr algn="ctr"/>
            <a:r>
              <a:rPr lang="en-US" sz="1800" b="1" dirty="0"/>
              <a:t>Classification + Localization</a:t>
            </a:r>
          </a:p>
        </p:txBody>
      </p:sp>
      <p:sp>
        <p:nvSpPr>
          <p:cNvPr id="4" name="TextBox 3">
            <a:extLst>
              <a:ext uri="{FF2B5EF4-FFF2-40B4-BE49-F238E27FC236}">
                <a16:creationId xmlns:a16="http://schemas.microsoft.com/office/drawing/2014/main" id="{4AA7378C-90D2-5B48-3FC3-34073C7647A1}"/>
              </a:ext>
            </a:extLst>
          </p:cNvPr>
          <p:cNvSpPr txBox="1"/>
          <p:nvPr/>
        </p:nvSpPr>
        <p:spPr>
          <a:xfrm>
            <a:off x="4572000" y="1374937"/>
            <a:ext cx="1888871" cy="369332"/>
          </a:xfrm>
          <a:prstGeom prst="rect">
            <a:avLst/>
          </a:prstGeom>
          <a:noFill/>
        </p:spPr>
        <p:txBody>
          <a:bodyPr wrap="square" rtlCol="0">
            <a:spAutoFit/>
          </a:bodyPr>
          <a:lstStyle/>
          <a:p>
            <a:pPr algn="ctr"/>
            <a:r>
              <a:rPr lang="en-US" sz="1800" b="1" dirty="0"/>
              <a:t>Object Detection</a:t>
            </a:r>
          </a:p>
        </p:txBody>
      </p:sp>
      <p:sp>
        <p:nvSpPr>
          <p:cNvPr id="5" name="TextBox 4">
            <a:extLst>
              <a:ext uri="{FF2B5EF4-FFF2-40B4-BE49-F238E27FC236}">
                <a16:creationId xmlns:a16="http://schemas.microsoft.com/office/drawing/2014/main" id="{AFF9658E-CED8-1261-A547-D76E1F484BB5}"/>
              </a:ext>
            </a:extLst>
          </p:cNvPr>
          <p:cNvSpPr txBox="1"/>
          <p:nvPr/>
        </p:nvSpPr>
        <p:spPr>
          <a:xfrm>
            <a:off x="6822404" y="1268119"/>
            <a:ext cx="1888871" cy="646331"/>
          </a:xfrm>
          <a:prstGeom prst="rect">
            <a:avLst/>
          </a:prstGeom>
          <a:noFill/>
        </p:spPr>
        <p:txBody>
          <a:bodyPr wrap="square" rtlCol="0">
            <a:spAutoFit/>
          </a:bodyPr>
          <a:lstStyle/>
          <a:p>
            <a:pPr algn="ctr"/>
            <a:r>
              <a:rPr lang="en-US" sz="1800" b="1" dirty="0"/>
              <a:t>Instance Segmentation</a:t>
            </a:r>
          </a:p>
        </p:txBody>
      </p:sp>
      <p:sp>
        <p:nvSpPr>
          <p:cNvPr id="6" name="Rounded Rectangle 5">
            <a:extLst>
              <a:ext uri="{FF2B5EF4-FFF2-40B4-BE49-F238E27FC236}">
                <a16:creationId xmlns:a16="http://schemas.microsoft.com/office/drawing/2014/main" id="{9E68C957-EE2D-0C29-107F-6A098F281DFE}"/>
              </a:ext>
            </a:extLst>
          </p:cNvPr>
          <p:cNvSpPr/>
          <p:nvPr/>
        </p:nvSpPr>
        <p:spPr>
          <a:xfrm>
            <a:off x="6595353" y="1196502"/>
            <a:ext cx="2425805" cy="3083668"/>
          </a:xfrm>
          <a:prstGeom prst="roundRect">
            <a:avLst/>
          </a:prstGeom>
          <a:no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5867042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EA4109-9EFC-7D8E-7411-F211C6E29E0D}"/>
              </a:ext>
            </a:extLst>
          </p:cNvPr>
          <p:cNvSpPr>
            <a:spLocks noGrp="1"/>
          </p:cNvSpPr>
          <p:nvPr>
            <p:ph type="title"/>
          </p:nvPr>
        </p:nvSpPr>
        <p:spPr>
          <a:xfrm>
            <a:off x="-1" y="24364"/>
            <a:ext cx="8892791" cy="994172"/>
          </a:xfrm>
        </p:spPr>
        <p:txBody>
          <a:bodyPr>
            <a:normAutofit fontScale="90000"/>
          </a:bodyPr>
          <a:lstStyle/>
          <a:p>
            <a:r>
              <a:rPr lang="en-US" dirty="0"/>
              <a:t>We Can Easily Add Segmentation to Object Detection</a:t>
            </a:r>
          </a:p>
        </p:txBody>
      </p:sp>
      <p:sp>
        <p:nvSpPr>
          <p:cNvPr id="3" name="Content Placeholder 2">
            <a:extLst>
              <a:ext uri="{FF2B5EF4-FFF2-40B4-BE49-F238E27FC236}">
                <a16:creationId xmlns:a16="http://schemas.microsoft.com/office/drawing/2014/main" id="{76964508-C20A-89B4-D0FD-66A7EB8B7AC6}"/>
              </a:ext>
            </a:extLst>
          </p:cNvPr>
          <p:cNvSpPr>
            <a:spLocks noGrp="1"/>
          </p:cNvSpPr>
          <p:nvPr>
            <p:ph idx="1"/>
          </p:nvPr>
        </p:nvSpPr>
        <p:spPr>
          <a:xfrm>
            <a:off x="105509" y="1069138"/>
            <a:ext cx="4466492" cy="3263504"/>
          </a:xfrm>
        </p:spPr>
        <p:txBody>
          <a:bodyPr>
            <a:normAutofit fontScale="92500"/>
          </a:bodyPr>
          <a:lstStyle/>
          <a:p>
            <a:r>
              <a:rPr lang="en-US" dirty="0"/>
              <a:t>For any given bounding box with object in it create a class map like this one (likely just zeros and Ns for object in class N).  This is in labeled ground truth training data.</a:t>
            </a:r>
          </a:p>
          <a:p>
            <a:r>
              <a:rPr lang="en-US" dirty="0"/>
              <a:t>Build a CNN or full connected NN that optimizes classification of each pixel (loss is cross-entropy from each pixel).</a:t>
            </a:r>
          </a:p>
          <a:p>
            <a:r>
              <a:rPr lang="en-US" dirty="0"/>
              <a:t>YOLO added 3 parallel CNNs on bounding box images to implement segmentation.  It is included in v5 and v8.</a:t>
            </a:r>
          </a:p>
        </p:txBody>
      </p:sp>
      <p:sp>
        <p:nvSpPr>
          <p:cNvPr id="5" name="TextBox 4">
            <a:extLst>
              <a:ext uri="{FF2B5EF4-FFF2-40B4-BE49-F238E27FC236}">
                <a16:creationId xmlns:a16="http://schemas.microsoft.com/office/drawing/2014/main" id="{7FCEFD63-0B4A-4106-E659-36047C3F29BE}"/>
              </a:ext>
            </a:extLst>
          </p:cNvPr>
          <p:cNvSpPr txBox="1"/>
          <p:nvPr/>
        </p:nvSpPr>
        <p:spPr>
          <a:xfrm>
            <a:off x="5154802" y="3744698"/>
            <a:ext cx="1863970" cy="369332"/>
          </a:xfrm>
          <a:prstGeom prst="rect">
            <a:avLst/>
          </a:prstGeom>
          <a:noFill/>
        </p:spPr>
        <p:txBody>
          <a:bodyPr wrap="square">
            <a:spAutoFit/>
          </a:bodyPr>
          <a:lstStyle/>
          <a:p>
            <a:r>
              <a:rPr lang="en-US" sz="600" dirty="0"/>
              <a:t>Figure credit: https://</a:t>
            </a:r>
            <a:r>
              <a:rPr lang="en-US" sz="600" dirty="0" err="1"/>
              <a:t>www.jeremyjordan.me</a:t>
            </a:r>
            <a:r>
              <a:rPr lang="en-US" sz="600" dirty="0"/>
              <a:t>/semantic-segmentation/</a:t>
            </a:r>
          </a:p>
        </p:txBody>
      </p:sp>
      <p:sp>
        <p:nvSpPr>
          <p:cNvPr id="7" name="TextBox 6">
            <a:extLst>
              <a:ext uri="{FF2B5EF4-FFF2-40B4-BE49-F238E27FC236}">
                <a16:creationId xmlns:a16="http://schemas.microsoft.com/office/drawing/2014/main" id="{E60413A2-876E-BE01-C43B-D287E2A861D7}"/>
              </a:ext>
            </a:extLst>
          </p:cNvPr>
          <p:cNvSpPr txBox="1"/>
          <p:nvPr/>
        </p:nvSpPr>
        <p:spPr>
          <a:xfrm>
            <a:off x="105508" y="4431435"/>
            <a:ext cx="4848329" cy="300082"/>
          </a:xfrm>
          <a:prstGeom prst="rect">
            <a:avLst/>
          </a:prstGeom>
          <a:noFill/>
        </p:spPr>
        <p:txBody>
          <a:bodyPr wrap="square">
            <a:spAutoFit/>
          </a:bodyPr>
          <a:lstStyle/>
          <a:p>
            <a:r>
              <a:rPr lang="en-US" dirty="0"/>
              <a:t>Yolo v8 description in </a:t>
            </a:r>
            <a:r>
              <a:rPr lang="en-US" dirty="0">
                <a:hlinkClick r:id="rId2"/>
              </a:rPr>
              <a:t>https://docs.ultralytics.com/tasks/segment/</a:t>
            </a:r>
            <a:r>
              <a:rPr lang="en-US" dirty="0"/>
              <a:t> </a:t>
            </a:r>
          </a:p>
        </p:txBody>
      </p:sp>
      <p:pic>
        <p:nvPicPr>
          <p:cNvPr id="4100" name="Picture 4" descr="overlay">
            <a:extLst>
              <a:ext uri="{FF2B5EF4-FFF2-40B4-BE49-F238E27FC236}">
                <a16:creationId xmlns:a16="http://schemas.microsoft.com/office/drawing/2014/main" id="{4D87F325-912C-7032-AAD0-5992E324500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3956" t="5712" r="33077" b="6940"/>
          <a:stretch/>
        </p:blipFill>
        <p:spPr bwMode="auto">
          <a:xfrm>
            <a:off x="4953837" y="810239"/>
            <a:ext cx="4229100" cy="293445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overlay">
            <a:extLst>
              <a:ext uri="{FF2B5EF4-FFF2-40B4-BE49-F238E27FC236}">
                <a16:creationId xmlns:a16="http://schemas.microsoft.com/office/drawing/2014/main" id="{B6AD25CF-AA0E-4792-FD4E-28B58E04BEF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9047" t="27920" r="9688" b="28073"/>
          <a:stretch/>
        </p:blipFill>
        <p:spPr bwMode="auto">
          <a:xfrm>
            <a:off x="7018772" y="3691463"/>
            <a:ext cx="2019719" cy="1426709"/>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0D427653-7F29-9932-89FE-EA21F02EDBBD}"/>
              </a:ext>
            </a:extLst>
          </p:cNvPr>
          <p:cNvSpPr>
            <a:spLocks noGrp="1"/>
          </p:cNvSpPr>
          <p:nvPr>
            <p:ph type="sldNum" sz="quarter" idx="12"/>
          </p:nvPr>
        </p:nvSpPr>
        <p:spPr/>
        <p:txBody>
          <a:bodyPr/>
          <a:lstStyle/>
          <a:p>
            <a:fld id="{F52F98C7-B022-4B23-A980-5F5A6EC1BD06}" type="slidenum">
              <a:rPr lang="en-US" smtClean="0"/>
              <a:t>71</a:t>
            </a:fld>
            <a:endParaRPr lang="en-US"/>
          </a:p>
        </p:txBody>
      </p:sp>
    </p:spTree>
    <p:extLst>
      <p:ext uri="{BB962C8B-B14F-4D97-AF65-F5344CB8AC3E}">
        <p14:creationId xmlns:p14="http://schemas.microsoft.com/office/powerpoint/2010/main" val="79552280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A39F47-85AF-7B04-5D17-78A145855392}"/>
              </a:ext>
            </a:extLst>
          </p:cNvPr>
          <p:cNvSpPr>
            <a:spLocks noGrp="1"/>
          </p:cNvSpPr>
          <p:nvPr>
            <p:ph type="title"/>
          </p:nvPr>
        </p:nvSpPr>
        <p:spPr>
          <a:xfrm>
            <a:off x="0" y="12717"/>
            <a:ext cx="7886700" cy="520629"/>
          </a:xfrm>
        </p:spPr>
        <p:txBody>
          <a:bodyPr>
            <a:normAutofit fontScale="90000"/>
          </a:bodyPr>
          <a:lstStyle/>
          <a:p>
            <a:r>
              <a:rPr lang="en-US" dirty="0"/>
              <a:t>Summary</a:t>
            </a:r>
          </a:p>
        </p:txBody>
      </p:sp>
      <p:sp>
        <p:nvSpPr>
          <p:cNvPr id="3" name="Content Placeholder 2">
            <a:extLst>
              <a:ext uri="{FF2B5EF4-FFF2-40B4-BE49-F238E27FC236}">
                <a16:creationId xmlns:a16="http://schemas.microsoft.com/office/drawing/2014/main" id="{D743AF9D-C5ED-CFC2-CAB4-87CD59882B2F}"/>
              </a:ext>
            </a:extLst>
          </p:cNvPr>
          <p:cNvSpPr>
            <a:spLocks noGrp="1"/>
          </p:cNvSpPr>
          <p:nvPr>
            <p:ph idx="1"/>
          </p:nvPr>
        </p:nvSpPr>
        <p:spPr>
          <a:xfrm>
            <a:off x="207230" y="2648067"/>
            <a:ext cx="8477113" cy="2273233"/>
          </a:xfrm>
        </p:spPr>
        <p:txBody>
          <a:bodyPr>
            <a:noAutofit/>
          </a:bodyPr>
          <a:lstStyle/>
          <a:p>
            <a:pPr>
              <a:lnSpc>
                <a:spcPct val="100000"/>
              </a:lnSpc>
              <a:spcBef>
                <a:spcPts val="600"/>
              </a:spcBef>
            </a:pPr>
            <a:r>
              <a:rPr lang="en-US" sz="1800" dirty="0"/>
              <a:t>Convolutional neural networks (CNNs) are a kind of deep NN that make use of local structure in images to greatly reduce the number of necessary parameters.</a:t>
            </a:r>
          </a:p>
          <a:p>
            <a:pPr>
              <a:lnSpc>
                <a:spcPct val="100000"/>
              </a:lnSpc>
              <a:spcBef>
                <a:spcPts val="600"/>
              </a:spcBef>
            </a:pPr>
            <a:r>
              <a:rPr lang="en-US" sz="1800" dirty="0"/>
              <a:t>CNNs can be used to accurately categorize, detect objects, and segment (find all pixels in an object), particularly when using transfer learning on pretrained networks.</a:t>
            </a:r>
          </a:p>
          <a:p>
            <a:pPr>
              <a:lnSpc>
                <a:spcPct val="100000"/>
              </a:lnSpc>
              <a:spcBef>
                <a:spcPts val="600"/>
              </a:spcBef>
            </a:pPr>
            <a:r>
              <a:rPr lang="en-US" sz="1800" dirty="0"/>
              <a:t>State of the art tools (e.g., Yolo v8) are free and available, can be implemented with a few dozen lines of codes, and can be trained for many practical problems in a matter of hours with a single GPU.</a:t>
            </a:r>
          </a:p>
        </p:txBody>
      </p:sp>
      <p:grpSp>
        <p:nvGrpSpPr>
          <p:cNvPr id="10" name="Group 9">
            <a:extLst>
              <a:ext uri="{FF2B5EF4-FFF2-40B4-BE49-F238E27FC236}">
                <a16:creationId xmlns:a16="http://schemas.microsoft.com/office/drawing/2014/main" id="{F053BE9D-A3FC-974B-D02C-E3D7B6B6E302}"/>
              </a:ext>
            </a:extLst>
          </p:cNvPr>
          <p:cNvGrpSpPr/>
          <p:nvPr/>
        </p:nvGrpSpPr>
        <p:grpSpPr>
          <a:xfrm>
            <a:off x="3512961" y="541406"/>
            <a:ext cx="5049475" cy="2098602"/>
            <a:chOff x="4085455" y="170903"/>
            <a:chExt cx="5049475" cy="2098602"/>
          </a:xfrm>
        </p:grpSpPr>
        <p:pic>
          <p:nvPicPr>
            <p:cNvPr id="4" name="Google Shape;168;p12">
              <a:extLst>
                <a:ext uri="{FF2B5EF4-FFF2-40B4-BE49-F238E27FC236}">
                  <a16:creationId xmlns:a16="http://schemas.microsoft.com/office/drawing/2014/main" id="{03BF84FD-36DA-28E7-5CFC-27ECC1C07BB8}"/>
                </a:ext>
              </a:extLst>
            </p:cNvPr>
            <p:cNvPicPr preferRelativeResize="0"/>
            <p:nvPr/>
          </p:nvPicPr>
          <p:blipFill rotWithShape="1">
            <a:blip r:embed="rId2">
              <a:alphaModFix/>
            </a:blip>
            <a:srcRect t="19183"/>
            <a:stretch/>
          </p:blipFill>
          <p:spPr>
            <a:xfrm>
              <a:off x="4085455" y="600762"/>
              <a:ext cx="4964648" cy="1668743"/>
            </a:xfrm>
            <a:prstGeom prst="rect">
              <a:avLst/>
            </a:prstGeom>
            <a:noFill/>
            <a:ln>
              <a:noFill/>
            </a:ln>
          </p:spPr>
        </p:pic>
        <p:sp>
          <p:nvSpPr>
            <p:cNvPr id="5" name="TextBox 4">
              <a:extLst>
                <a:ext uri="{FF2B5EF4-FFF2-40B4-BE49-F238E27FC236}">
                  <a16:creationId xmlns:a16="http://schemas.microsoft.com/office/drawing/2014/main" id="{B6C7BDEC-43FF-C570-1A40-9BF47B89FAAC}"/>
                </a:ext>
              </a:extLst>
            </p:cNvPr>
            <p:cNvSpPr txBox="1"/>
            <p:nvPr/>
          </p:nvSpPr>
          <p:spPr>
            <a:xfrm>
              <a:off x="4141517" y="341406"/>
              <a:ext cx="1066218" cy="276999"/>
            </a:xfrm>
            <a:prstGeom prst="rect">
              <a:avLst/>
            </a:prstGeom>
            <a:noFill/>
          </p:spPr>
          <p:txBody>
            <a:bodyPr wrap="square" rtlCol="0">
              <a:spAutoFit/>
            </a:bodyPr>
            <a:lstStyle/>
            <a:p>
              <a:pPr algn="ctr"/>
              <a:r>
                <a:rPr lang="en-US" sz="1200" b="1" dirty="0"/>
                <a:t>Classification</a:t>
              </a:r>
            </a:p>
          </p:txBody>
        </p:sp>
        <p:sp>
          <p:nvSpPr>
            <p:cNvPr id="6" name="TextBox 5">
              <a:extLst>
                <a:ext uri="{FF2B5EF4-FFF2-40B4-BE49-F238E27FC236}">
                  <a16:creationId xmlns:a16="http://schemas.microsoft.com/office/drawing/2014/main" id="{D5E387C1-59E9-435E-F111-891D58B12AAB}"/>
                </a:ext>
              </a:extLst>
            </p:cNvPr>
            <p:cNvSpPr txBox="1"/>
            <p:nvPr/>
          </p:nvSpPr>
          <p:spPr>
            <a:xfrm>
              <a:off x="5354977" y="170903"/>
              <a:ext cx="1066218" cy="461665"/>
            </a:xfrm>
            <a:prstGeom prst="rect">
              <a:avLst/>
            </a:prstGeom>
            <a:noFill/>
          </p:spPr>
          <p:txBody>
            <a:bodyPr wrap="square" rtlCol="0">
              <a:spAutoFit/>
            </a:bodyPr>
            <a:lstStyle/>
            <a:p>
              <a:pPr algn="ctr"/>
              <a:r>
                <a:rPr lang="en-US" sz="1200" b="1" dirty="0"/>
                <a:t>Classification + Localization</a:t>
              </a:r>
            </a:p>
          </p:txBody>
        </p:sp>
        <p:sp>
          <p:nvSpPr>
            <p:cNvPr id="7" name="TextBox 6">
              <a:extLst>
                <a:ext uri="{FF2B5EF4-FFF2-40B4-BE49-F238E27FC236}">
                  <a16:creationId xmlns:a16="http://schemas.microsoft.com/office/drawing/2014/main" id="{5683F1E4-97FC-4BAD-C36A-E1BE5AC6E8F2}"/>
                </a:ext>
              </a:extLst>
            </p:cNvPr>
            <p:cNvSpPr txBox="1"/>
            <p:nvPr/>
          </p:nvSpPr>
          <p:spPr>
            <a:xfrm>
              <a:off x="6500087" y="177058"/>
              <a:ext cx="1066218" cy="461665"/>
            </a:xfrm>
            <a:prstGeom prst="rect">
              <a:avLst/>
            </a:prstGeom>
            <a:noFill/>
          </p:spPr>
          <p:txBody>
            <a:bodyPr wrap="square" rtlCol="0">
              <a:spAutoFit/>
            </a:bodyPr>
            <a:lstStyle/>
            <a:p>
              <a:pPr algn="ctr"/>
              <a:r>
                <a:rPr lang="en-US" sz="1200" b="1" dirty="0"/>
                <a:t>Object Detection</a:t>
              </a:r>
            </a:p>
          </p:txBody>
        </p:sp>
        <p:sp>
          <p:nvSpPr>
            <p:cNvPr id="8" name="TextBox 7">
              <a:extLst>
                <a:ext uri="{FF2B5EF4-FFF2-40B4-BE49-F238E27FC236}">
                  <a16:creationId xmlns:a16="http://schemas.microsoft.com/office/drawing/2014/main" id="{9E5DA985-4B53-1730-FF25-1510E9FF7515}"/>
                </a:ext>
              </a:extLst>
            </p:cNvPr>
            <p:cNvSpPr txBox="1"/>
            <p:nvPr/>
          </p:nvSpPr>
          <p:spPr>
            <a:xfrm>
              <a:off x="7573880" y="177057"/>
              <a:ext cx="1561050" cy="646331"/>
            </a:xfrm>
            <a:prstGeom prst="rect">
              <a:avLst/>
            </a:prstGeom>
            <a:noFill/>
          </p:spPr>
          <p:txBody>
            <a:bodyPr wrap="square" rtlCol="0">
              <a:spAutoFit/>
            </a:bodyPr>
            <a:lstStyle/>
            <a:p>
              <a:pPr algn="ctr"/>
              <a:r>
                <a:rPr lang="en-US" sz="1200" b="1" dirty="0"/>
                <a:t>(Semantic/Instance) Segmentation</a:t>
              </a:r>
            </a:p>
          </p:txBody>
        </p:sp>
      </p:grpSp>
      <p:pic>
        <p:nvPicPr>
          <p:cNvPr id="9" name="Picture 6" descr="title">
            <a:extLst>
              <a:ext uri="{FF2B5EF4-FFF2-40B4-BE49-F238E27FC236}">
                <a16:creationId xmlns:a16="http://schemas.microsoft.com/office/drawing/2014/main" id="{126C5BB0-4301-985A-5140-E16EB4BB98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6190" y="804913"/>
            <a:ext cx="2909006" cy="1638877"/>
          </a:xfrm>
          <a:prstGeom prst="rect">
            <a:avLst/>
          </a:prstGeom>
          <a:noFill/>
          <a:extLst>
            <a:ext uri="{909E8E84-426E-40DD-AFC4-6F175D3DCCD1}">
              <a14:hiddenFill xmlns:a14="http://schemas.microsoft.com/office/drawing/2010/main">
                <a:solidFill>
                  <a:srgbClr val="FFFFFF"/>
                </a:solidFill>
              </a14:hiddenFill>
            </a:ext>
          </a:extLst>
        </p:spPr>
      </p:pic>
      <p:sp>
        <p:nvSpPr>
          <p:cNvPr id="11" name="Slide Number Placeholder 10">
            <a:extLst>
              <a:ext uri="{FF2B5EF4-FFF2-40B4-BE49-F238E27FC236}">
                <a16:creationId xmlns:a16="http://schemas.microsoft.com/office/drawing/2014/main" id="{7B6CDF82-172D-0A89-3EB6-C0C65A2F80AF}"/>
              </a:ext>
            </a:extLst>
          </p:cNvPr>
          <p:cNvSpPr>
            <a:spLocks noGrp="1"/>
          </p:cNvSpPr>
          <p:nvPr>
            <p:ph type="sldNum" sz="quarter" idx="12"/>
          </p:nvPr>
        </p:nvSpPr>
        <p:spPr/>
        <p:txBody>
          <a:bodyPr/>
          <a:lstStyle/>
          <a:p>
            <a:fld id="{F52F98C7-B022-4B23-A980-5F5A6EC1BD06}" type="slidenum">
              <a:rPr lang="en-US" smtClean="0"/>
              <a:t>72</a:t>
            </a:fld>
            <a:endParaRPr lang="en-US"/>
          </a:p>
        </p:txBody>
      </p:sp>
    </p:spTree>
    <p:extLst>
      <p:ext uri="{BB962C8B-B14F-4D97-AF65-F5344CB8AC3E}">
        <p14:creationId xmlns:p14="http://schemas.microsoft.com/office/powerpoint/2010/main" val="370799870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A39F47-85AF-7B04-5D17-78A145855392}"/>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D743AF9D-C5ED-CFC2-CAB4-87CD59882B2F}"/>
              </a:ext>
            </a:extLst>
          </p:cNvPr>
          <p:cNvSpPr>
            <a:spLocks noGrp="1"/>
          </p:cNvSpPr>
          <p:nvPr>
            <p:ph idx="1"/>
          </p:nvPr>
        </p:nvSpPr>
        <p:spPr/>
        <p:txBody>
          <a:bodyPr>
            <a:normAutofit/>
          </a:bodyPr>
          <a:lstStyle/>
          <a:p>
            <a:r>
              <a:rPr lang="en-US" dirty="0"/>
              <a:t>What are deep neural networks (NNs)?</a:t>
            </a:r>
          </a:p>
          <a:p>
            <a:r>
              <a:rPr lang="en-US" dirty="0"/>
              <a:t>Training and predicting with deep NNs</a:t>
            </a:r>
          </a:p>
          <a:p>
            <a:r>
              <a:rPr lang="en-US" dirty="0"/>
              <a:t>Convolution Neural Networks (CNNs)</a:t>
            </a:r>
          </a:p>
          <a:p>
            <a:r>
              <a:rPr lang="en-US" dirty="0"/>
              <a:t>Image Classification with CNNs</a:t>
            </a:r>
          </a:p>
          <a:p>
            <a:r>
              <a:rPr lang="en-US" dirty="0"/>
              <a:t>Object Detection with CNNs</a:t>
            </a:r>
          </a:p>
          <a:p>
            <a:r>
              <a:rPr lang="en-US" dirty="0"/>
              <a:t>Materials Applications and Lab Introduction</a:t>
            </a:r>
          </a:p>
        </p:txBody>
      </p:sp>
      <p:sp>
        <p:nvSpPr>
          <p:cNvPr id="4" name="Rounded Rectangle 3">
            <a:extLst>
              <a:ext uri="{FF2B5EF4-FFF2-40B4-BE49-F238E27FC236}">
                <a16:creationId xmlns:a16="http://schemas.microsoft.com/office/drawing/2014/main" id="{5160CB8A-836E-E0AA-8234-D556F97CB287}"/>
              </a:ext>
            </a:extLst>
          </p:cNvPr>
          <p:cNvSpPr/>
          <p:nvPr/>
        </p:nvSpPr>
        <p:spPr>
          <a:xfrm>
            <a:off x="400579" y="3292765"/>
            <a:ext cx="5398337" cy="391848"/>
          </a:xfrm>
          <a:prstGeom prst="roundRect">
            <a:avLst/>
          </a:prstGeom>
          <a:noFill/>
          <a:ln w="6350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1825EFC9-7177-4712-C8E3-5CEA63E9C3D7}"/>
              </a:ext>
            </a:extLst>
          </p:cNvPr>
          <p:cNvSpPr>
            <a:spLocks noGrp="1"/>
          </p:cNvSpPr>
          <p:nvPr>
            <p:ph type="sldNum" sz="quarter" idx="12"/>
          </p:nvPr>
        </p:nvSpPr>
        <p:spPr/>
        <p:txBody>
          <a:bodyPr/>
          <a:lstStyle/>
          <a:p>
            <a:fld id="{F52F98C7-B022-4B23-A980-5F5A6EC1BD06}" type="slidenum">
              <a:rPr lang="en-US" smtClean="0"/>
              <a:t>73</a:t>
            </a:fld>
            <a:endParaRPr lang="en-US"/>
          </a:p>
        </p:txBody>
      </p:sp>
    </p:spTree>
    <p:extLst>
      <p:ext uri="{BB962C8B-B14F-4D97-AF65-F5344CB8AC3E}">
        <p14:creationId xmlns:p14="http://schemas.microsoft.com/office/powerpoint/2010/main" val="109474472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5" name="Title 1">
            <a:extLst>
              <a:ext uri="{FF2B5EF4-FFF2-40B4-BE49-F238E27FC236}">
                <a16:creationId xmlns:a16="http://schemas.microsoft.com/office/drawing/2014/main" id="{E5CA4CF7-483F-1E4F-8C51-77E7987A73B8}"/>
              </a:ext>
            </a:extLst>
          </p:cNvPr>
          <p:cNvSpPr>
            <a:spLocks noGrp="1" noChangeArrowheads="1"/>
          </p:cNvSpPr>
          <p:nvPr>
            <p:ph type="title"/>
          </p:nvPr>
        </p:nvSpPr>
        <p:spPr>
          <a:xfrm>
            <a:off x="0" y="28785"/>
            <a:ext cx="9284677" cy="566392"/>
          </a:xfrm>
        </p:spPr>
        <p:txBody>
          <a:bodyPr>
            <a:normAutofit/>
          </a:bodyPr>
          <a:lstStyle/>
          <a:p>
            <a:r>
              <a:rPr lang="en-US" altLang="en-US" sz="2800" dirty="0"/>
              <a:t>Applications of Deep Learning Computer Vision in Materials</a:t>
            </a:r>
          </a:p>
        </p:txBody>
      </p:sp>
      <p:sp>
        <p:nvSpPr>
          <p:cNvPr id="7" name="Slide Number Placeholder 6">
            <a:extLst>
              <a:ext uri="{FF2B5EF4-FFF2-40B4-BE49-F238E27FC236}">
                <a16:creationId xmlns:a16="http://schemas.microsoft.com/office/drawing/2014/main" id="{45A6B1A3-B861-E267-C998-29FF6C312844}"/>
              </a:ext>
            </a:extLst>
          </p:cNvPr>
          <p:cNvSpPr>
            <a:spLocks noGrp="1"/>
          </p:cNvSpPr>
          <p:nvPr>
            <p:ph type="sldNum" sz="quarter" idx="12"/>
          </p:nvPr>
        </p:nvSpPr>
        <p:spPr/>
        <p:txBody>
          <a:bodyPr/>
          <a:lstStyle/>
          <a:p>
            <a:fld id="{87AE4D70-3C28-0B4A-9EBA-708E5E5E4E78}" type="slidenum">
              <a:rPr lang="en-US" smtClean="0"/>
              <a:t>74</a:t>
            </a:fld>
            <a:endParaRPr lang="en-US"/>
          </a:p>
        </p:txBody>
      </p:sp>
      <p:pic>
        <p:nvPicPr>
          <p:cNvPr id="3" name="Picture 2">
            <a:extLst>
              <a:ext uri="{FF2B5EF4-FFF2-40B4-BE49-F238E27FC236}">
                <a16:creationId xmlns:a16="http://schemas.microsoft.com/office/drawing/2014/main" id="{5D25AFF7-1CD3-71B7-1CB6-D54053F57FD5}"/>
              </a:ext>
            </a:extLst>
          </p:cNvPr>
          <p:cNvPicPr>
            <a:picLocks noChangeAspect="1"/>
          </p:cNvPicPr>
          <p:nvPr/>
        </p:nvPicPr>
        <p:blipFill>
          <a:blip r:embed="rId3"/>
          <a:stretch>
            <a:fillRect/>
          </a:stretch>
        </p:blipFill>
        <p:spPr>
          <a:xfrm>
            <a:off x="1619616" y="1185732"/>
            <a:ext cx="5747971" cy="1684078"/>
          </a:xfrm>
          <a:prstGeom prst="rect">
            <a:avLst/>
          </a:prstGeom>
        </p:spPr>
      </p:pic>
      <p:pic>
        <p:nvPicPr>
          <p:cNvPr id="5" name="Picture 4">
            <a:extLst>
              <a:ext uri="{FF2B5EF4-FFF2-40B4-BE49-F238E27FC236}">
                <a16:creationId xmlns:a16="http://schemas.microsoft.com/office/drawing/2014/main" id="{18524E31-22CC-E5AF-DBC5-22B2B50F35FA}"/>
              </a:ext>
            </a:extLst>
          </p:cNvPr>
          <p:cNvPicPr>
            <a:picLocks noChangeAspect="1"/>
          </p:cNvPicPr>
          <p:nvPr/>
        </p:nvPicPr>
        <p:blipFill>
          <a:blip r:embed="rId4"/>
          <a:stretch>
            <a:fillRect/>
          </a:stretch>
        </p:blipFill>
        <p:spPr>
          <a:xfrm>
            <a:off x="1610824" y="2876173"/>
            <a:ext cx="5777195" cy="1707642"/>
          </a:xfrm>
          <a:prstGeom prst="rect">
            <a:avLst/>
          </a:prstGeom>
        </p:spPr>
      </p:pic>
      <p:sp>
        <p:nvSpPr>
          <p:cNvPr id="9" name="TextBox 8">
            <a:extLst>
              <a:ext uri="{FF2B5EF4-FFF2-40B4-BE49-F238E27FC236}">
                <a16:creationId xmlns:a16="http://schemas.microsoft.com/office/drawing/2014/main" id="{D171AC8D-69AD-388A-6E5B-7ADCB1BFBABB}"/>
              </a:ext>
            </a:extLst>
          </p:cNvPr>
          <p:cNvSpPr txBox="1"/>
          <p:nvPr/>
        </p:nvSpPr>
        <p:spPr>
          <a:xfrm>
            <a:off x="228266" y="1604867"/>
            <a:ext cx="1484852" cy="923330"/>
          </a:xfrm>
          <a:prstGeom prst="rect">
            <a:avLst/>
          </a:prstGeom>
          <a:noFill/>
        </p:spPr>
        <p:txBody>
          <a:bodyPr wrap="square" rtlCol="0">
            <a:spAutoFit/>
          </a:bodyPr>
          <a:lstStyle/>
          <a:p>
            <a:r>
              <a:rPr lang="en-US" sz="1800" dirty="0"/>
              <a:t>Classification (</a:t>
            </a:r>
            <a:r>
              <a:rPr lang="en-US" sz="1800" dirty="0" err="1"/>
              <a:t>ResNet</a:t>
            </a:r>
            <a:r>
              <a:rPr lang="en-US" sz="1800" dirty="0"/>
              <a:t> 50, VGG16)</a:t>
            </a:r>
          </a:p>
        </p:txBody>
      </p:sp>
      <p:sp>
        <p:nvSpPr>
          <p:cNvPr id="12" name="TextBox 11">
            <a:extLst>
              <a:ext uri="{FF2B5EF4-FFF2-40B4-BE49-F238E27FC236}">
                <a16:creationId xmlns:a16="http://schemas.microsoft.com/office/drawing/2014/main" id="{3A2A7274-D43A-7CF5-39CB-B433BF1E1E6D}"/>
              </a:ext>
            </a:extLst>
          </p:cNvPr>
          <p:cNvSpPr txBox="1"/>
          <p:nvPr/>
        </p:nvSpPr>
        <p:spPr>
          <a:xfrm>
            <a:off x="228265" y="3383745"/>
            <a:ext cx="1484852" cy="1200329"/>
          </a:xfrm>
          <a:prstGeom prst="rect">
            <a:avLst/>
          </a:prstGeom>
          <a:noFill/>
        </p:spPr>
        <p:txBody>
          <a:bodyPr wrap="square" rtlCol="0">
            <a:spAutoFit/>
          </a:bodyPr>
          <a:lstStyle/>
          <a:p>
            <a:r>
              <a:rPr lang="en-US" sz="1800" dirty="0"/>
              <a:t>Object detection (Faster R-CNN, YOLO)</a:t>
            </a:r>
          </a:p>
        </p:txBody>
      </p:sp>
      <p:sp>
        <p:nvSpPr>
          <p:cNvPr id="13" name="TextBox 12">
            <a:extLst>
              <a:ext uri="{FF2B5EF4-FFF2-40B4-BE49-F238E27FC236}">
                <a16:creationId xmlns:a16="http://schemas.microsoft.com/office/drawing/2014/main" id="{2A0CA3C4-EB79-704C-9716-746C714ED3D0}"/>
              </a:ext>
            </a:extLst>
          </p:cNvPr>
          <p:cNvSpPr txBox="1"/>
          <p:nvPr/>
        </p:nvSpPr>
        <p:spPr>
          <a:xfrm>
            <a:off x="7481520" y="1604867"/>
            <a:ext cx="1577813" cy="923330"/>
          </a:xfrm>
          <a:prstGeom prst="rect">
            <a:avLst/>
          </a:prstGeom>
          <a:noFill/>
        </p:spPr>
        <p:txBody>
          <a:bodyPr wrap="square" rtlCol="0">
            <a:spAutoFit/>
          </a:bodyPr>
          <a:lstStyle/>
          <a:p>
            <a:r>
              <a:rPr lang="en-US" sz="1800" dirty="0"/>
              <a:t>Semantic Segmentation (U-Net)</a:t>
            </a:r>
          </a:p>
        </p:txBody>
      </p:sp>
      <p:sp>
        <p:nvSpPr>
          <p:cNvPr id="14" name="TextBox 13">
            <a:extLst>
              <a:ext uri="{FF2B5EF4-FFF2-40B4-BE49-F238E27FC236}">
                <a16:creationId xmlns:a16="http://schemas.microsoft.com/office/drawing/2014/main" id="{4EAF82C8-2C6E-25D5-D9D1-205FA2896710}"/>
              </a:ext>
            </a:extLst>
          </p:cNvPr>
          <p:cNvSpPr txBox="1"/>
          <p:nvPr/>
        </p:nvSpPr>
        <p:spPr>
          <a:xfrm>
            <a:off x="7481520" y="3383745"/>
            <a:ext cx="1697238" cy="923330"/>
          </a:xfrm>
          <a:prstGeom prst="rect">
            <a:avLst/>
          </a:prstGeom>
          <a:noFill/>
        </p:spPr>
        <p:txBody>
          <a:bodyPr wrap="square" rtlCol="0">
            <a:spAutoFit/>
          </a:bodyPr>
          <a:lstStyle/>
          <a:p>
            <a:r>
              <a:rPr lang="en-US" sz="1800" dirty="0"/>
              <a:t>Instance segmentation (Mask R-CNN)</a:t>
            </a:r>
          </a:p>
        </p:txBody>
      </p:sp>
      <p:sp>
        <p:nvSpPr>
          <p:cNvPr id="2" name="TextBox 1">
            <a:extLst>
              <a:ext uri="{FF2B5EF4-FFF2-40B4-BE49-F238E27FC236}">
                <a16:creationId xmlns:a16="http://schemas.microsoft.com/office/drawing/2014/main" id="{1197AB71-EE61-1D9D-FD32-AB27F3EC74CE}"/>
              </a:ext>
            </a:extLst>
          </p:cNvPr>
          <p:cNvSpPr txBox="1"/>
          <p:nvPr/>
        </p:nvSpPr>
        <p:spPr>
          <a:xfrm>
            <a:off x="0" y="4904185"/>
            <a:ext cx="8989035" cy="184666"/>
          </a:xfrm>
          <a:prstGeom prst="rect">
            <a:avLst/>
          </a:prstGeom>
          <a:noFill/>
        </p:spPr>
        <p:txBody>
          <a:bodyPr wrap="square" rtlCol="0">
            <a:spAutoFit/>
          </a:bodyPr>
          <a:lstStyle/>
          <a:p>
            <a:r>
              <a:rPr lang="en-US" sz="600" dirty="0"/>
              <a:t>Figure credit: Holm, E. et al., Metall. Mater. Trans. A 2020: </a:t>
            </a:r>
            <a:r>
              <a:rPr lang="en-US" sz="600" dirty="0">
                <a:hlinkClick r:id="rId5"/>
              </a:rPr>
              <a:t>https://doi.org/10.1007/s11661-020-06008-4</a:t>
            </a:r>
            <a:r>
              <a:rPr lang="en-US" sz="600" dirty="0"/>
              <a:t> </a:t>
            </a:r>
          </a:p>
        </p:txBody>
      </p:sp>
      <p:sp>
        <p:nvSpPr>
          <p:cNvPr id="4" name="TextBox 3">
            <a:extLst>
              <a:ext uri="{FF2B5EF4-FFF2-40B4-BE49-F238E27FC236}">
                <a16:creationId xmlns:a16="http://schemas.microsoft.com/office/drawing/2014/main" id="{F69B50EC-1E7C-4371-1BDD-B7B531FA2BED}"/>
              </a:ext>
            </a:extLst>
          </p:cNvPr>
          <p:cNvSpPr txBox="1"/>
          <p:nvPr/>
        </p:nvSpPr>
        <p:spPr>
          <a:xfrm>
            <a:off x="76231" y="679478"/>
            <a:ext cx="5771708" cy="369332"/>
          </a:xfrm>
          <a:prstGeom prst="rect">
            <a:avLst/>
          </a:prstGeom>
          <a:noFill/>
        </p:spPr>
        <p:txBody>
          <a:bodyPr wrap="none" rtlCol="0">
            <a:spAutoFit/>
          </a:bodyPr>
          <a:lstStyle/>
          <a:p>
            <a:r>
              <a:rPr lang="en-US" sz="1800" dirty="0"/>
              <a:t>Methods and analysis of metal powder particle SEM images</a:t>
            </a:r>
          </a:p>
        </p:txBody>
      </p:sp>
    </p:spTree>
    <p:extLst>
      <p:ext uri="{BB962C8B-B14F-4D97-AF65-F5344CB8AC3E}">
        <p14:creationId xmlns:p14="http://schemas.microsoft.com/office/powerpoint/2010/main" val="422038653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5" name="Title 1">
            <a:extLst>
              <a:ext uri="{FF2B5EF4-FFF2-40B4-BE49-F238E27FC236}">
                <a16:creationId xmlns:a16="http://schemas.microsoft.com/office/drawing/2014/main" id="{E5CA4CF7-483F-1E4F-8C51-77E7987A73B8}"/>
              </a:ext>
            </a:extLst>
          </p:cNvPr>
          <p:cNvSpPr>
            <a:spLocks noGrp="1" noChangeArrowheads="1"/>
          </p:cNvSpPr>
          <p:nvPr>
            <p:ph type="title"/>
          </p:nvPr>
        </p:nvSpPr>
        <p:spPr>
          <a:xfrm>
            <a:off x="1" y="28785"/>
            <a:ext cx="2762249" cy="1771440"/>
          </a:xfrm>
        </p:spPr>
        <p:txBody>
          <a:bodyPr>
            <a:normAutofit/>
          </a:bodyPr>
          <a:lstStyle/>
          <a:p>
            <a:r>
              <a:rPr lang="en-US" altLang="en-US" sz="2800" dirty="0"/>
              <a:t>Applications of Deep Learning Computer Vision in Materials</a:t>
            </a:r>
          </a:p>
        </p:txBody>
      </p:sp>
      <p:sp>
        <p:nvSpPr>
          <p:cNvPr id="7" name="Slide Number Placeholder 6">
            <a:extLst>
              <a:ext uri="{FF2B5EF4-FFF2-40B4-BE49-F238E27FC236}">
                <a16:creationId xmlns:a16="http://schemas.microsoft.com/office/drawing/2014/main" id="{45A6B1A3-B861-E267-C998-29FF6C312844}"/>
              </a:ext>
            </a:extLst>
          </p:cNvPr>
          <p:cNvSpPr>
            <a:spLocks noGrp="1"/>
          </p:cNvSpPr>
          <p:nvPr>
            <p:ph type="sldNum" sz="quarter" idx="12"/>
          </p:nvPr>
        </p:nvSpPr>
        <p:spPr/>
        <p:txBody>
          <a:bodyPr/>
          <a:lstStyle/>
          <a:p>
            <a:fld id="{87AE4D70-3C28-0B4A-9EBA-708E5E5E4E78}" type="slidenum">
              <a:rPr lang="en-US" smtClean="0"/>
              <a:t>75</a:t>
            </a:fld>
            <a:endParaRPr lang="en-US"/>
          </a:p>
        </p:txBody>
      </p:sp>
      <p:sp>
        <p:nvSpPr>
          <p:cNvPr id="2" name="TextBox 1">
            <a:extLst>
              <a:ext uri="{FF2B5EF4-FFF2-40B4-BE49-F238E27FC236}">
                <a16:creationId xmlns:a16="http://schemas.microsoft.com/office/drawing/2014/main" id="{1197AB71-EE61-1D9D-FD32-AB27F3EC74CE}"/>
              </a:ext>
            </a:extLst>
          </p:cNvPr>
          <p:cNvSpPr txBox="1"/>
          <p:nvPr/>
        </p:nvSpPr>
        <p:spPr>
          <a:xfrm>
            <a:off x="1" y="4904185"/>
            <a:ext cx="3403158" cy="184666"/>
          </a:xfrm>
          <a:prstGeom prst="rect">
            <a:avLst/>
          </a:prstGeom>
          <a:noFill/>
        </p:spPr>
        <p:txBody>
          <a:bodyPr wrap="square" rtlCol="0">
            <a:spAutoFit/>
          </a:bodyPr>
          <a:lstStyle/>
          <a:p>
            <a:r>
              <a:rPr lang="en-US" sz="600" dirty="0"/>
              <a:t>Figure credit: R. Jacobs, </a:t>
            </a:r>
            <a:r>
              <a:rPr lang="en-US" sz="600" i="1" dirty="0"/>
              <a:t>Comp. Mat. Sci. </a:t>
            </a:r>
            <a:r>
              <a:rPr lang="en-US" sz="600" dirty="0"/>
              <a:t>2023 </a:t>
            </a:r>
            <a:r>
              <a:rPr lang="en-US" sz="600" dirty="0">
                <a:hlinkClick r:id="rId3"/>
              </a:rPr>
              <a:t>https://doi.org/10.1016/j.commatsci.2022.111527</a:t>
            </a:r>
            <a:r>
              <a:rPr lang="en-US" sz="600" dirty="0"/>
              <a:t> </a:t>
            </a:r>
          </a:p>
        </p:txBody>
      </p:sp>
      <p:sp>
        <p:nvSpPr>
          <p:cNvPr id="4" name="TextBox 3">
            <a:extLst>
              <a:ext uri="{FF2B5EF4-FFF2-40B4-BE49-F238E27FC236}">
                <a16:creationId xmlns:a16="http://schemas.microsoft.com/office/drawing/2014/main" id="{F69B50EC-1E7C-4371-1BDD-B7B531FA2BED}"/>
              </a:ext>
            </a:extLst>
          </p:cNvPr>
          <p:cNvSpPr txBox="1"/>
          <p:nvPr/>
        </p:nvSpPr>
        <p:spPr>
          <a:xfrm>
            <a:off x="76231" y="2004820"/>
            <a:ext cx="2400269" cy="923330"/>
          </a:xfrm>
          <a:prstGeom prst="rect">
            <a:avLst/>
          </a:prstGeom>
          <a:noFill/>
        </p:spPr>
        <p:txBody>
          <a:bodyPr wrap="square" rtlCol="0">
            <a:spAutoFit/>
          </a:bodyPr>
          <a:lstStyle/>
          <a:p>
            <a:r>
              <a:rPr lang="en-US" sz="1800" dirty="0"/>
              <a:t>Analysis of high-resolution electron microscopy images</a:t>
            </a:r>
          </a:p>
        </p:txBody>
      </p:sp>
      <p:pic>
        <p:nvPicPr>
          <p:cNvPr id="6" name="Picture 5">
            <a:extLst>
              <a:ext uri="{FF2B5EF4-FFF2-40B4-BE49-F238E27FC236}">
                <a16:creationId xmlns:a16="http://schemas.microsoft.com/office/drawing/2014/main" id="{3296C76F-0720-8CDE-6F95-950F202DAABB}"/>
              </a:ext>
            </a:extLst>
          </p:cNvPr>
          <p:cNvPicPr>
            <a:picLocks noChangeAspect="1"/>
          </p:cNvPicPr>
          <p:nvPr/>
        </p:nvPicPr>
        <p:blipFill>
          <a:blip r:embed="rId4"/>
          <a:stretch>
            <a:fillRect/>
          </a:stretch>
        </p:blipFill>
        <p:spPr>
          <a:xfrm>
            <a:off x="4789398" y="28785"/>
            <a:ext cx="4354602" cy="5143500"/>
          </a:xfrm>
          <a:prstGeom prst="rect">
            <a:avLst/>
          </a:prstGeom>
        </p:spPr>
      </p:pic>
      <p:sp>
        <p:nvSpPr>
          <p:cNvPr id="8" name="TextBox 7">
            <a:extLst>
              <a:ext uri="{FF2B5EF4-FFF2-40B4-BE49-F238E27FC236}">
                <a16:creationId xmlns:a16="http://schemas.microsoft.com/office/drawing/2014/main" id="{4EF338E3-0A70-A60D-A5A8-E208E418530F}"/>
              </a:ext>
            </a:extLst>
          </p:cNvPr>
          <p:cNvSpPr txBox="1"/>
          <p:nvPr/>
        </p:nvSpPr>
        <p:spPr>
          <a:xfrm>
            <a:off x="3045172" y="497653"/>
            <a:ext cx="1526828" cy="369332"/>
          </a:xfrm>
          <a:prstGeom prst="rect">
            <a:avLst/>
          </a:prstGeom>
          <a:noFill/>
        </p:spPr>
        <p:txBody>
          <a:bodyPr wrap="none" rtlCol="0">
            <a:spAutoFit/>
          </a:bodyPr>
          <a:lstStyle/>
          <a:p>
            <a:r>
              <a:rPr lang="en-US" sz="1800" b="1" dirty="0"/>
              <a:t>Finding atoms</a:t>
            </a:r>
          </a:p>
        </p:txBody>
      </p:sp>
      <p:sp>
        <p:nvSpPr>
          <p:cNvPr id="15" name="TextBox 14">
            <a:extLst>
              <a:ext uri="{FF2B5EF4-FFF2-40B4-BE49-F238E27FC236}">
                <a16:creationId xmlns:a16="http://schemas.microsoft.com/office/drawing/2014/main" id="{C01D752E-B1C8-163E-F19C-CA0B6F17EFEA}"/>
              </a:ext>
            </a:extLst>
          </p:cNvPr>
          <p:cNvSpPr txBox="1"/>
          <p:nvPr/>
        </p:nvSpPr>
        <p:spPr>
          <a:xfrm>
            <a:off x="3045172" y="1500590"/>
            <a:ext cx="1929387" cy="923330"/>
          </a:xfrm>
          <a:prstGeom prst="rect">
            <a:avLst/>
          </a:prstGeom>
          <a:noFill/>
        </p:spPr>
        <p:txBody>
          <a:bodyPr wrap="square" rtlCol="0">
            <a:spAutoFit/>
          </a:bodyPr>
          <a:lstStyle/>
          <a:p>
            <a:r>
              <a:rPr lang="en-US" sz="1800" b="1" dirty="0"/>
              <a:t>Finding column thickness (3D from 2D)</a:t>
            </a:r>
          </a:p>
        </p:txBody>
      </p:sp>
      <p:sp>
        <p:nvSpPr>
          <p:cNvPr id="16" name="TextBox 15">
            <a:extLst>
              <a:ext uri="{FF2B5EF4-FFF2-40B4-BE49-F238E27FC236}">
                <a16:creationId xmlns:a16="http://schemas.microsoft.com/office/drawing/2014/main" id="{F6A01269-032D-DE75-C462-FECF14EC0A09}"/>
              </a:ext>
            </a:extLst>
          </p:cNvPr>
          <p:cNvSpPr txBox="1"/>
          <p:nvPr/>
        </p:nvSpPr>
        <p:spPr>
          <a:xfrm>
            <a:off x="3045172" y="2745084"/>
            <a:ext cx="1929387" cy="369332"/>
          </a:xfrm>
          <a:prstGeom prst="rect">
            <a:avLst/>
          </a:prstGeom>
          <a:noFill/>
        </p:spPr>
        <p:txBody>
          <a:bodyPr wrap="square" rtlCol="0">
            <a:spAutoFit/>
          </a:bodyPr>
          <a:lstStyle/>
          <a:p>
            <a:r>
              <a:rPr lang="en-US" sz="1800" b="1" dirty="0"/>
              <a:t>Finding defects</a:t>
            </a:r>
          </a:p>
        </p:txBody>
      </p:sp>
    </p:spTree>
    <p:extLst>
      <p:ext uri="{BB962C8B-B14F-4D97-AF65-F5344CB8AC3E}">
        <p14:creationId xmlns:p14="http://schemas.microsoft.com/office/powerpoint/2010/main" val="99472003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164" y="-96421"/>
            <a:ext cx="7878024" cy="857250"/>
          </a:xfrm>
        </p:spPr>
        <p:txBody>
          <a:bodyPr>
            <a:normAutofit fontScale="90000"/>
          </a:bodyPr>
          <a:lstStyle/>
          <a:p>
            <a:r>
              <a:rPr lang="en-US" sz="3000" dirty="0"/>
              <a:t>Today’s Lab: Radiation Defects in Electron Microscopy</a:t>
            </a:r>
          </a:p>
        </p:txBody>
      </p:sp>
      <p:sp>
        <p:nvSpPr>
          <p:cNvPr id="4" name="Slide Number Placeholder 3"/>
          <p:cNvSpPr>
            <a:spLocks noGrp="1"/>
          </p:cNvSpPr>
          <p:nvPr>
            <p:ph type="sldNum" sz="quarter" idx="12"/>
          </p:nvPr>
        </p:nvSpPr>
        <p:spPr>
          <a:xfrm>
            <a:off x="7298504" y="4805792"/>
            <a:ext cx="1600200" cy="273844"/>
          </a:xfrm>
        </p:spPr>
        <p:txBody>
          <a:bodyPr/>
          <a:lstStyle/>
          <a:p>
            <a:fld id="{1665DBDF-0DC9-BA4C-A63F-3939D45DCCF9}" type="slidenum">
              <a:rPr lang="en-US" smtClean="0"/>
              <a:t>76</a:t>
            </a:fld>
            <a:endParaRPr lang="en-US"/>
          </a:p>
        </p:txBody>
      </p:sp>
      <p:cxnSp>
        <p:nvCxnSpPr>
          <p:cNvPr id="17" name="Straight Connector 16">
            <a:extLst>
              <a:ext uri="{FF2B5EF4-FFF2-40B4-BE49-F238E27FC236}">
                <a16:creationId xmlns:a16="http://schemas.microsoft.com/office/drawing/2014/main" id="{35F97BBA-62D6-F242-B575-677F08784094}"/>
              </a:ext>
            </a:extLst>
          </p:cNvPr>
          <p:cNvCxnSpPr/>
          <p:nvPr/>
        </p:nvCxnSpPr>
        <p:spPr>
          <a:xfrm>
            <a:off x="4767457" y="3414035"/>
            <a:ext cx="600075" cy="0"/>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9BF698DC-D51F-8EF4-072A-9281D7368FD2}"/>
              </a:ext>
            </a:extLst>
          </p:cNvPr>
          <p:cNvPicPr>
            <a:picLocks noChangeAspect="1"/>
          </p:cNvPicPr>
          <p:nvPr/>
        </p:nvPicPr>
        <p:blipFill>
          <a:blip r:embed="rId3"/>
          <a:stretch>
            <a:fillRect/>
          </a:stretch>
        </p:blipFill>
        <p:spPr>
          <a:xfrm>
            <a:off x="830765" y="1338263"/>
            <a:ext cx="3480451" cy="3444447"/>
          </a:xfrm>
          <a:prstGeom prst="rect">
            <a:avLst/>
          </a:prstGeom>
        </p:spPr>
      </p:pic>
      <p:pic>
        <p:nvPicPr>
          <p:cNvPr id="6" name="Picture 5">
            <a:extLst>
              <a:ext uri="{FF2B5EF4-FFF2-40B4-BE49-F238E27FC236}">
                <a16:creationId xmlns:a16="http://schemas.microsoft.com/office/drawing/2014/main" id="{0C23325E-93FB-E83E-9805-5C701A1989D6}"/>
              </a:ext>
            </a:extLst>
          </p:cNvPr>
          <p:cNvPicPr>
            <a:picLocks noChangeAspect="1"/>
          </p:cNvPicPr>
          <p:nvPr/>
        </p:nvPicPr>
        <p:blipFill>
          <a:blip r:embed="rId4"/>
          <a:stretch>
            <a:fillRect/>
          </a:stretch>
        </p:blipFill>
        <p:spPr>
          <a:xfrm>
            <a:off x="4658733" y="1191253"/>
            <a:ext cx="2774824" cy="3759887"/>
          </a:xfrm>
          <a:prstGeom prst="rect">
            <a:avLst/>
          </a:prstGeom>
        </p:spPr>
      </p:pic>
      <p:cxnSp>
        <p:nvCxnSpPr>
          <p:cNvPr id="12" name="Straight Connector 11">
            <a:extLst>
              <a:ext uri="{FF2B5EF4-FFF2-40B4-BE49-F238E27FC236}">
                <a16:creationId xmlns:a16="http://schemas.microsoft.com/office/drawing/2014/main" id="{A7CE35E1-B283-B4F1-5B96-7CCCF8A4C69A}"/>
              </a:ext>
            </a:extLst>
          </p:cNvPr>
          <p:cNvCxnSpPr/>
          <p:nvPr/>
        </p:nvCxnSpPr>
        <p:spPr>
          <a:xfrm>
            <a:off x="1233884" y="4805792"/>
            <a:ext cx="600075" cy="0"/>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08DB95DF-F8B2-4B42-DDD8-4DC01DF3A156}"/>
              </a:ext>
            </a:extLst>
          </p:cNvPr>
          <p:cNvSpPr txBox="1"/>
          <p:nvPr/>
        </p:nvSpPr>
        <p:spPr>
          <a:xfrm>
            <a:off x="1202899" y="4459543"/>
            <a:ext cx="1618060" cy="369332"/>
          </a:xfrm>
          <a:prstGeom prst="rect">
            <a:avLst/>
          </a:prstGeom>
          <a:noFill/>
        </p:spPr>
        <p:txBody>
          <a:bodyPr wrap="square" rtlCol="0">
            <a:spAutoFit/>
          </a:bodyPr>
          <a:lstStyle/>
          <a:p>
            <a:r>
              <a:rPr lang="en-US" sz="1800" dirty="0">
                <a:solidFill>
                  <a:schemeClr val="bg1"/>
                </a:solidFill>
              </a:rPr>
              <a:t>50 nm</a:t>
            </a:r>
          </a:p>
        </p:txBody>
      </p:sp>
      <p:sp>
        <p:nvSpPr>
          <p:cNvPr id="16" name="TextBox 15">
            <a:extLst>
              <a:ext uri="{FF2B5EF4-FFF2-40B4-BE49-F238E27FC236}">
                <a16:creationId xmlns:a16="http://schemas.microsoft.com/office/drawing/2014/main" id="{4FF6CD5F-3AFE-5040-3E72-0A98E3EDFBFB}"/>
              </a:ext>
            </a:extLst>
          </p:cNvPr>
          <p:cNvSpPr txBox="1"/>
          <p:nvPr/>
        </p:nvSpPr>
        <p:spPr>
          <a:xfrm>
            <a:off x="-30164" y="4928611"/>
            <a:ext cx="8905921" cy="184666"/>
          </a:xfrm>
          <a:prstGeom prst="rect">
            <a:avLst/>
          </a:prstGeom>
          <a:noFill/>
        </p:spPr>
        <p:txBody>
          <a:bodyPr wrap="square" rtlCol="0">
            <a:spAutoFit/>
          </a:bodyPr>
          <a:lstStyle/>
          <a:p>
            <a:r>
              <a:rPr lang="en-US" sz="600" dirty="0"/>
              <a:t>Jacobs, R., et al. Cell Rep. Phys. Sci. 2022: </a:t>
            </a:r>
            <a:r>
              <a:rPr lang="en-US" sz="600" dirty="0">
                <a:hlinkClick r:id="rId5" tooltip="Persistent link using digital object identifier"/>
              </a:rPr>
              <a:t>https://doi.org/10.1016/j.xcrp.2022.100876</a:t>
            </a:r>
            <a:r>
              <a:rPr lang="en-US" sz="600" dirty="0"/>
              <a:t> </a:t>
            </a:r>
          </a:p>
        </p:txBody>
      </p:sp>
      <p:sp>
        <p:nvSpPr>
          <p:cNvPr id="8" name="Title 1">
            <a:extLst>
              <a:ext uri="{FF2B5EF4-FFF2-40B4-BE49-F238E27FC236}">
                <a16:creationId xmlns:a16="http://schemas.microsoft.com/office/drawing/2014/main" id="{5CA0EB49-7C7F-A2DC-8F59-E1498AAD7907}"/>
              </a:ext>
            </a:extLst>
          </p:cNvPr>
          <p:cNvSpPr txBox="1">
            <a:spLocks/>
          </p:cNvSpPr>
          <p:nvPr/>
        </p:nvSpPr>
        <p:spPr>
          <a:xfrm>
            <a:off x="0" y="717525"/>
            <a:ext cx="9144000" cy="40077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US" sz="1800" b="1" dirty="0"/>
              <a:t>How We Can Use Machine Learning to Analyze Images Like Below</a:t>
            </a:r>
          </a:p>
        </p:txBody>
      </p:sp>
    </p:spTree>
    <p:extLst>
      <p:ext uri="{BB962C8B-B14F-4D97-AF65-F5344CB8AC3E}">
        <p14:creationId xmlns:p14="http://schemas.microsoft.com/office/powerpoint/2010/main" val="345023669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3691"/>
            <a:ext cx="9144000" cy="994172"/>
          </a:xfrm>
        </p:spPr>
        <p:txBody>
          <a:bodyPr>
            <a:normAutofit/>
          </a:bodyPr>
          <a:lstStyle/>
          <a:p>
            <a:r>
              <a:rPr lang="en-US" sz="2800" dirty="0"/>
              <a:t>Laboratory to Analyze Defects from Electron Microscopy</a:t>
            </a:r>
          </a:p>
        </p:txBody>
      </p:sp>
      <p:sp>
        <p:nvSpPr>
          <p:cNvPr id="3" name="Content Placeholder 2">
            <a:extLst>
              <a:ext uri="{FF2B5EF4-FFF2-40B4-BE49-F238E27FC236}">
                <a16:creationId xmlns:a16="http://schemas.microsoft.com/office/drawing/2014/main" id="{C19274C5-4DCE-166C-8867-3E4FE99D5089}"/>
              </a:ext>
            </a:extLst>
          </p:cNvPr>
          <p:cNvSpPr>
            <a:spLocks noGrp="1"/>
          </p:cNvSpPr>
          <p:nvPr>
            <p:ph idx="1"/>
          </p:nvPr>
        </p:nvSpPr>
        <p:spPr>
          <a:xfrm>
            <a:off x="1847937" y="1084618"/>
            <a:ext cx="2885770" cy="3457486"/>
          </a:xfrm>
        </p:spPr>
        <p:txBody>
          <a:bodyPr>
            <a:normAutofit/>
          </a:bodyPr>
          <a:lstStyle/>
          <a:p>
            <a:r>
              <a:rPr lang="en-US" dirty="0"/>
              <a:t>Classification with </a:t>
            </a:r>
          </a:p>
          <a:p>
            <a:pPr lvl="1"/>
            <a:r>
              <a:rPr lang="en-US" dirty="0"/>
              <a:t>Fully connected NN </a:t>
            </a:r>
          </a:p>
          <a:p>
            <a:pPr lvl="1"/>
            <a:r>
              <a:rPr lang="en-US" dirty="0"/>
              <a:t>Convolutional NN - Hand crafted</a:t>
            </a:r>
          </a:p>
          <a:p>
            <a:pPr lvl="1"/>
            <a:r>
              <a:rPr lang="en-US" dirty="0"/>
              <a:t>Convolutional NN – VGG Backbone, data augmentation.</a:t>
            </a:r>
          </a:p>
        </p:txBody>
      </p:sp>
      <p:sp>
        <p:nvSpPr>
          <p:cNvPr id="4" name="Slide Number Placeholder 3"/>
          <p:cNvSpPr>
            <a:spLocks noGrp="1"/>
          </p:cNvSpPr>
          <p:nvPr>
            <p:ph type="sldNum" sz="quarter" idx="12"/>
          </p:nvPr>
        </p:nvSpPr>
        <p:spPr/>
        <p:txBody>
          <a:bodyPr/>
          <a:lstStyle/>
          <a:p>
            <a:fld id="{1665DBDF-0DC9-BA4C-A63F-3939D45DCCF9}" type="slidenum">
              <a:rPr lang="en-US" smtClean="0"/>
              <a:t>77</a:t>
            </a:fld>
            <a:endParaRPr lang="en-US" dirty="0"/>
          </a:p>
        </p:txBody>
      </p:sp>
      <p:pic>
        <p:nvPicPr>
          <p:cNvPr id="6" name="Picture 5">
            <a:extLst>
              <a:ext uri="{FF2B5EF4-FFF2-40B4-BE49-F238E27FC236}">
                <a16:creationId xmlns:a16="http://schemas.microsoft.com/office/drawing/2014/main" id="{0C23325E-93FB-E83E-9805-5C701A1989D6}"/>
              </a:ext>
            </a:extLst>
          </p:cNvPr>
          <p:cNvPicPr>
            <a:picLocks noChangeAspect="1"/>
          </p:cNvPicPr>
          <p:nvPr/>
        </p:nvPicPr>
        <p:blipFill>
          <a:blip r:embed="rId3"/>
          <a:stretch>
            <a:fillRect/>
          </a:stretch>
        </p:blipFill>
        <p:spPr>
          <a:xfrm>
            <a:off x="288561" y="1007863"/>
            <a:ext cx="1545397" cy="2094013"/>
          </a:xfrm>
          <a:prstGeom prst="rect">
            <a:avLst/>
          </a:prstGeom>
        </p:spPr>
      </p:pic>
      <p:cxnSp>
        <p:nvCxnSpPr>
          <p:cNvPr id="12" name="Straight Connector 11">
            <a:extLst>
              <a:ext uri="{FF2B5EF4-FFF2-40B4-BE49-F238E27FC236}">
                <a16:creationId xmlns:a16="http://schemas.microsoft.com/office/drawing/2014/main" id="{A7CE35E1-B283-B4F1-5B96-7CCCF8A4C69A}"/>
              </a:ext>
            </a:extLst>
          </p:cNvPr>
          <p:cNvCxnSpPr/>
          <p:nvPr/>
        </p:nvCxnSpPr>
        <p:spPr>
          <a:xfrm>
            <a:off x="1233884" y="4805792"/>
            <a:ext cx="600075" cy="0"/>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4FF6CD5F-3AFE-5040-3E72-0A98E3EDFBFB}"/>
              </a:ext>
            </a:extLst>
          </p:cNvPr>
          <p:cNvSpPr txBox="1"/>
          <p:nvPr/>
        </p:nvSpPr>
        <p:spPr>
          <a:xfrm>
            <a:off x="89593" y="3239248"/>
            <a:ext cx="3091416" cy="184666"/>
          </a:xfrm>
          <a:prstGeom prst="rect">
            <a:avLst/>
          </a:prstGeom>
          <a:noFill/>
        </p:spPr>
        <p:txBody>
          <a:bodyPr wrap="square" rtlCol="0">
            <a:spAutoFit/>
          </a:bodyPr>
          <a:lstStyle/>
          <a:p>
            <a:r>
              <a:rPr lang="en-US" sz="600" dirty="0"/>
              <a:t>Jacobs, R., et al. </a:t>
            </a:r>
            <a:r>
              <a:rPr lang="en-US" sz="600" i="1" dirty="0"/>
              <a:t>Cell Rep. Phys. Sci. </a:t>
            </a:r>
            <a:r>
              <a:rPr lang="en-US" sz="600" dirty="0"/>
              <a:t>2022: </a:t>
            </a:r>
            <a:r>
              <a:rPr lang="en-US" sz="600" dirty="0">
                <a:hlinkClick r:id="rId4" tooltip="Persistent link using digital object identifier"/>
              </a:rPr>
              <a:t>https://doi.org/10.1016/j.xcrp.2022.100876</a:t>
            </a:r>
            <a:r>
              <a:rPr lang="en-US" sz="600" dirty="0"/>
              <a:t>; </a:t>
            </a:r>
          </a:p>
        </p:txBody>
      </p:sp>
      <p:sp>
        <p:nvSpPr>
          <p:cNvPr id="9" name="TextBox 8">
            <a:extLst>
              <a:ext uri="{FF2B5EF4-FFF2-40B4-BE49-F238E27FC236}">
                <a16:creationId xmlns:a16="http://schemas.microsoft.com/office/drawing/2014/main" id="{B731B548-EAEC-D7C4-F52A-3F842A254867}"/>
              </a:ext>
            </a:extLst>
          </p:cNvPr>
          <p:cNvSpPr txBox="1"/>
          <p:nvPr/>
        </p:nvSpPr>
        <p:spPr>
          <a:xfrm>
            <a:off x="6874444" y="1169211"/>
            <a:ext cx="2057400" cy="646331"/>
          </a:xfrm>
          <a:prstGeom prst="rect">
            <a:avLst/>
          </a:prstGeom>
          <a:noFill/>
        </p:spPr>
        <p:txBody>
          <a:bodyPr wrap="square">
            <a:spAutoFit/>
          </a:bodyPr>
          <a:lstStyle/>
          <a:p>
            <a:pPr marL="285750" indent="-285750">
              <a:buFont typeface="Arial" panose="020B0604020202020204" pitchFamily="34" charset="0"/>
              <a:buChar char="•"/>
            </a:pPr>
            <a:r>
              <a:rPr lang="en-US" sz="1800" dirty="0"/>
              <a:t>Object detection with YOLO</a:t>
            </a:r>
          </a:p>
        </p:txBody>
      </p:sp>
      <p:sp>
        <p:nvSpPr>
          <p:cNvPr id="11" name="TextBox 10">
            <a:extLst>
              <a:ext uri="{FF2B5EF4-FFF2-40B4-BE49-F238E27FC236}">
                <a16:creationId xmlns:a16="http://schemas.microsoft.com/office/drawing/2014/main" id="{FF4205A3-3316-4C3A-AE15-A52B21F61A35}"/>
              </a:ext>
            </a:extLst>
          </p:cNvPr>
          <p:cNvSpPr txBox="1"/>
          <p:nvPr/>
        </p:nvSpPr>
        <p:spPr>
          <a:xfrm>
            <a:off x="288560" y="3512624"/>
            <a:ext cx="8643283" cy="923330"/>
          </a:xfrm>
          <a:prstGeom prst="rect">
            <a:avLst/>
          </a:prstGeom>
          <a:noFill/>
        </p:spPr>
        <p:txBody>
          <a:bodyPr wrap="square">
            <a:spAutoFit/>
          </a:bodyPr>
          <a:lstStyle/>
          <a:p>
            <a:r>
              <a:rPr lang="en-US" sz="1800" dirty="0"/>
              <a:t>Lab allows you to apply and explore many of concepts from these slides, including fully connected NN, CNN, data augmentation, dropout, transfer learning, training and validation loss, classification and object detection, YOLO, … </a:t>
            </a:r>
          </a:p>
        </p:txBody>
      </p:sp>
      <p:pic>
        <p:nvPicPr>
          <p:cNvPr id="5" name="Picture 4">
            <a:extLst>
              <a:ext uri="{FF2B5EF4-FFF2-40B4-BE49-F238E27FC236}">
                <a16:creationId xmlns:a16="http://schemas.microsoft.com/office/drawing/2014/main" id="{0A2B101E-5872-4200-B23D-E8A4202BAF42}"/>
              </a:ext>
            </a:extLst>
          </p:cNvPr>
          <p:cNvPicPr>
            <a:picLocks noChangeAspect="1"/>
          </p:cNvPicPr>
          <p:nvPr/>
        </p:nvPicPr>
        <p:blipFill rotWithShape="1">
          <a:blip r:embed="rId5">
            <a:extLst>
              <a:ext uri="{28A0092B-C50C-407E-A947-70E740481C1C}">
                <a14:useLocalDpi xmlns:a14="http://schemas.microsoft.com/office/drawing/2010/main" val="0"/>
              </a:ext>
            </a:extLst>
          </a:blip>
          <a:srcRect l="44301" t="14098" r="27773" b="67098"/>
          <a:stretch/>
        </p:blipFill>
        <p:spPr bwMode="auto">
          <a:xfrm>
            <a:off x="4610201" y="1068845"/>
            <a:ext cx="2353039" cy="2112470"/>
          </a:xfrm>
          <a:prstGeom prst="rect">
            <a:avLst/>
          </a:prstGeom>
          <a:ln>
            <a:noFill/>
          </a:ln>
          <a:extLst>
            <a:ext uri="{53640926-AAD7-44D8-BBD7-CCE9431645EC}">
              <a14:shadowObscured xmlns:a14="http://schemas.microsoft.com/office/drawing/2010/main"/>
            </a:ext>
          </a:extLst>
        </p:spPr>
      </p:pic>
      <p:sp>
        <p:nvSpPr>
          <p:cNvPr id="10" name="TextBox 9">
            <a:extLst>
              <a:ext uri="{FF2B5EF4-FFF2-40B4-BE49-F238E27FC236}">
                <a16:creationId xmlns:a16="http://schemas.microsoft.com/office/drawing/2014/main" id="{9877DE31-6AD1-88E7-9321-2CE6422F6CD8}"/>
              </a:ext>
            </a:extLst>
          </p:cNvPr>
          <p:cNvSpPr txBox="1"/>
          <p:nvPr/>
        </p:nvSpPr>
        <p:spPr>
          <a:xfrm>
            <a:off x="4733706" y="3197825"/>
            <a:ext cx="3883519" cy="184666"/>
          </a:xfrm>
          <a:prstGeom prst="rect">
            <a:avLst/>
          </a:prstGeom>
          <a:noFill/>
        </p:spPr>
        <p:txBody>
          <a:bodyPr wrap="square">
            <a:spAutoFit/>
          </a:bodyPr>
          <a:lstStyle/>
          <a:p>
            <a:r>
              <a:rPr lang="en-US" sz="600" dirty="0"/>
              <a:t>Shen, et al., Comp. Mat. Sci. 2021</a:t>
            </a:r>
            <a:r>
              <a:rPr lang="en-US" sz="600" dirty="0">
                <a:hlinkClick r:id="rId6" tooltip="Persistent link using digital object identifier"/>
              </a:rPr>
              <a:t> https://doi.org/10.1016/j.commatsci.2021.110576</a:t>
            </a:r>
            <a:endParaRPr lang="en-US" sz="600" dirty="0"/>
          </a:p>
        </p:txBody>
      </p:sp>
    </p:spTree>
    <p:extLst>
      <p:ext uri="{BB962C8B-B14F-4D97-AF65-F5344CB8AC3E}">
        <p14:creationId xmlns:p14="http://schemas.microsoft.com/office/powerpoint/2010/main" val="24868594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5" name="Title 1">
            <a:extLst>
              <a:ext uri="{FF2B5EF4-FFF2-40B4-BE49-F238E27FC236}">
                <a16:creationId xmlns:a16="http://schemas.microsoft.com/office/drawing/2014/main" id="{E5CA4CF7-483F-1E4F-8C51-77E7987A73B8}"/>
              </a:ext>
            </a:extLst>
          </p:cNvPr>
          <p:cNvSpPr>
            <a:spLocks noGrp="1" noChangeArrowheads="1"/>
          </p:cNvSpPr>
          <p:nvPr>
            <p:ph type="title"/>
          </p:nvPr>
        </p:nvSpPr>
        <p:spPr>
          <a:xfrm>
            <a:off x="0" y="28785"/>
            <a:ext cx="9284677" cy="566392"/>
          </a:xfrm>
        </p:spPr>
        <p:txBody>
          <a:bodyPr>
            <a:normAutofit/>
          </a:bodyPr>
          <a:lstStyle/>
          <a:p>
            <a:r>
              <a:rPr lang="en-US" altLang="en-US" sz="2800" dirty="0"/>
              <a:t>Applications of Deep Learning Computer Vision in Materials</a:t>
            </a:r>
          </a:p>
        </p:txBody>
      </p:sp>
      <p:sp>
        <p:nvSpPr>
          <p:cNvPr id="7" name="Slide Number Placeholder 6">
            <a:extLst>
              <a:ext uri="{FF2B5EF4-FFF2-40B4-BE49-F238E27FC236}">
                <a16:creationId xmlns:a16="http://schemas.microsoft.com/office/drawing/2014/main" id="{45A6B1A3-B861-E267-C998-29FF6C312844}"/>
              </a:ext>
            </a:extLst>
          </p:cNvPr>
          <p:cNvSpPr>
            <a:spLocks noGrp="1"/>
          </p:cNvSpPr>
          <p:nvPr>
            <p:ph type="sldNum" sz="quarter" idx="12"/>
          </p:nvPr>
        </p:nvSpPr>
        <p:spPr/>
        <p:txBody>
          <a:bodyPr/>
          <a:lstStyle/>
          <a:p>
            <a:fld id="{87AE4D70-3C28-0B4A-9EBA-708E5E5E4E78}" type="slidenum">
              <a:rPr lang="en-US" smtClean="0"/>
              <a:t>8</a:t>
            </a:fld>
            <a:endParaRPr lang="en-US"/>
          </a:p>
        </p:txBody>
      </p:sp>
      <p:pic>
        <p:nvPicPr>
          <p:cNvPr id="3" name="Picture 2">
            <a:extLst>
              <a:ext uri="{FF2B5EF4-FFF2-40B4-BE49-F238E27FC236}">
                <a16:creationId xmlns:a16="http://schemas.microsoft.com/office/drawing/2014/main" id="{5D25AFF7-1CD3-71B7-1CB6-D54053F57FD5}"/>
              </a:ext>
            </a:extLst>
          </p:cNvPr>
          <p:cNvPicPr>
            <a:picLocks noChangeAspect="1"/>
          </p:cNvPicPr>
          <p:nvPr/>
        </p:nvPicPr>
        <p:blipFill>
          <a:blip r:embed="rId3"/>
          <a:stretch>
            <a:fillRect/>
          </a:stretch>
        </p:blipFill>
        <p:spPr>
          <a:xfrm>
            <a:off x="1619616" y="1185732"/>
            <a:ext cx="5747971" cy="1684078"/>
          </a:xfrm>
          <a:prstGeom prst="rect">
            <a:avLst/>
          </a:prstGeom>
        </p:spPr>
      </p:pic>
      <p:pic>
        <p:nvPicPr>
          <p:cNvPr id="5" name="Picture 4">
            <a:extLst>
              <a:ext uri="{FF2B5EF4-FFF2-40B4-BE49-F238E27FC236}">
                <a16:creationId xmlns:a16="http://schemas.microsoft.com/office/drawing/2014/main" id="{18524E31-22CC-E5AF-DBC5-22B2B50F35FA}"/>
              </a:ext>
            </a:extLst>
          </p:cNvPr>
          <p:cNvPicPr>
            <a:picLocks noChangeAspect="1"/>
          </p:cNvPicPr>
          <p:nvPr/>
        </p:nvPicPr>
        <p:blipFill>
          <a:blip r:embed="rId4"/>
          <a:stretch>
            <a:fillRect/>
          </a:stretch>
        </p:blipFill>
        <p:spPr>
          <a:xfrm>
            <a:off x="1610824" y="2876173"/>
            <a:ext cx="5777195" cy="1707642"/>
          </a:xfrm>
          <a:prstGeom prst="rect">
            <a:avLst/>
          </a:prstGeom>
        </p:spPr>
      </p:pic>
      <p:sp>
        <p:nvSpPr>
          <p:cNvPr id="9" name="TextBox 8">
            <a:extLst>
              <a:ext uri="{FF2B5EF4-FFF2-40B4-BE49-F238E27FC236}">
                <a16:creationId xmlns:a16="http://schemas.microsoft.com/office/drawing/2014/main" id="{D171AC8D-69AD-388A-6E5B-7ADCB1BFBABB}"/>
              </a:ext>
            </a:extLst>
          </p:cNvPr>
          <p:cNvSpPr txBox="1"/>
          <p:nvPr/>
        </p:nvSpPr>
        <p:spPr>
          <a:xfrm>
            <a:off x="228266" y="1604867"/>
            <a:ext cx="1484852" cy="923330"/>
          </a:xfrm>
          <a:prstGeom prst="rect">
            <a:avLst/>
          </a:prstGeom>
          <a:noFill/>
        </p:spPr>
        <p:txBody>
          <a:bodyPr wrap="square" rtlCol="0">
            <a:spAutoFit/>
          </a:bodyPr>
          <a:lstStyle/>
          <a:p>
            <a:r>
              <a:rPr lang="en-US" sz="1800" dirty="0"/>
              <a:t>Classification (</a:t>
            </a:r>
            <a:r>
              <a:rPr lang="en-US" sz="1800" dirty="0" err="1"/>
              <a:t>ResNet</a:t>
            </a:r>
            <a:r>
              <a:rPr lang="en-US" sz="1800" dirty="0"/>
              <a:t> 50, VGG16)</a:t>
            </a:r>
          </a:p>
        </p:txBody>
      </p:sp>
      <p:sp>
        <p:nvSpPr>
          <p:cNvPr id="12" name="TextBox 11">
            <a:extLst>
              <a:ext uri="{FF2B5EF4-FFF2-40B4-BE49-F238E27FC236}">
                <a16:creationId xmlns:a16="http://schemas.microsoft.com/office/drawing/2014/main" id="{3A2A7274-D43A-7CF5-39CB-B433BF1E1E6D}"/>
              </a:ext>
            </a:extLst>
          </p:cNvPr>
          <p:cNvSpPr txBox="1"/>
          <p:nvPr/>
        </p:nvSpPr>
        <p:spPr>
          <a:xfrm>
            <a:off x="228265" y="3383745"/>
            <a:ext cx="1484852" cy="1200329"/>
          </a:xfrm>
          <a:prstGeom prst="rect">
            <a:avLst/>
          </a:prstGeom>
          <a:noFill/>
        </p:spPr>
        <p:txBody>
          <a:bodyPr wrap="square" rtlCol="0">
            <a:spAutoFit/>
          </a:bodyPr>
          <a:lstStyle/>
          <a:p>
            <a:r>
              <a:rPr lang="en-US" sz="1800" dirty="0"/>
              <a:t>Object detection (Faster R-CNN, YOLO)</a:t>
            </a:r>
          </a:p>
        </p:txBody>
      </p:sp>
      <p:sp>
        <p:nvSpPr>
          <p:cNvPr id="13" name="TextBox 12">
            <a:extLst>
              <a:ext uri="{FF2B5EF4-FFF2-40B4-BE49-F238E27FC236}">
                <a16:creationId xmlns:a16="http://schemas.microsoft.com/office/drawing/2014/main" id="{2A0CA3C4-EB79-704C-9716-746C714ED3D0}"/>
              </a:ext>
            </a:extLst>
          </p:cNvPr>
          <p:cNvSpPr txBox="1"/>
          <p:nvPr/>
        </p:nvSpPr>
        <p:spPr>
          <a:xfrm>
            <a:off x="7481520" y="1604867"/>
            <a:ext cx="1577813" cy="923330"/>
          </a:xfrm>
          <a:prstGeom prst="rect">
            <a:avLst/>
          </a:prstGeom>
          <a:noFill/>
        </p:spPr>
        <p:txBody>
          <a:bodyPr wrap="square" rtlCol="0">
            <a:spAutoFit/>
          </a:bodyPr>
          <a:lstStyle/>
          <a:p>
            <a:r>
              <a:rPr lang="en-US" sz="1800" dirty="0"/>
              <a:t>Semantic Segmentation (U-Net)</a:t>
            </a:r>
          </a:p>
        </p:txBody>
      </p:sp>
      <p:sp>
        <p:nvSpPr>
          <p:cNvPr id="14" name="TextBox 13">
            <a:extLst>
              <a:ext uri="{FF2B5EF4-FFF2-40B4-BE49-F238E27FC236}">
                <a16:creationId xmlns:a16="http://schemas.microsoft.com/office/drawing/2014/main" id="{4EAF82C8-2C6E-25D5-D9D1-205FA2896710}"/>
              </a:ext>
            </a:extLst>
          </p:cNvPr>
          <p:cNvSpPr txBox="1"/>
          <p:nvPr/>
        </p:nvSpPr>
        <p:spPr>
          <a:xfrm>
            <a:off x="7481520" y="3383745"/>
            <a:ext cx="1697238" cy="923330"/>
          </a:xfrm>
          <a:prstGeom prst="rect">
            <a:avLst/>
          </a:prstGeom>
          <a:noFill/>
        </p:spPr>
        <p:txBody>
          <a:bodyPr wrap="square" rtlCol="0">
            <a:spAutoFit/>
          </a:bodyPr>
          <a:lstStyle/>
          <a:p>
            <a:r>
              <a:rPr lang="en-US" sz="1800" dirty="0"/>
              <a:t>Instance segmentation (Mask R-CNN)</a:t>
            </a:r>
          </a:p>
        </p:txBody>
      </p:sp>
      <p:sp>
        <p:nvSpPr>
          <p:cNvPr id="2" name="TextBox 1">
            <a:extLst>
              <a:ext uri="{FF2B5EF4-FFF2-40B4-BE49-F238E27FC236}">
                <a16:creationId xmlns:a16="http://schemas.microsoft.com/office/drawing/2014/main" id="{1197AB71-EE61-1D9D-FD32-AB27F3EC74CE}"/>
              </a:ext>
            </a:extLst>
          </p:cNvPr>
          <p:cNvSpPr txBox="1"/>
          <p:nvPr/>
        </p:nvSpPr>
        <p:spPr>
          <a:xfrm>
            <a:off x="0" y="4904185"/>
            <a:ext cx="8989035" cy="184666"/>
          </a:xfrm>
          <a:prstGeom prst="rect">
            <a:avLst/>
          </a:prstGeom>
          <a:noFill/>
        </p:spPr>
        <p:txBody>
          <a:bodyPr wrap="square" rtlCol="0">
            <a:spAutoFit/>
          </a:bodyPr>
          <a:lstStyle/>
          <a:p>
            <a:r>
              <a:rPr lang="en-US" sz="600" dirty="0"/>
              <a:t>Figure credit: Holm, E. et al., Metall. Mater. Trans. A 2020: </a:t>
            </a:r>
            <a:r>
              <a:rPr lang="en-US" sz="600" dirty="0">
                <a:hlinkClick r:id="rId5"/>
              </a:rPr>
              <a:t>https://doi.org/10.1007/s11661-020-06008-4</a:t>
            </a:r>
            <a:r>
              <a:rPr lang="en-US" sz="600" dirty="0"/>
              <a:t> </a:t>
            </a:r>
          </a:p>
        </p:txBody>
      </p:sp>
      <p:sp>
        <p:nvSpPr>
          <p:cNvPr id="4" name="TextBox 3">
            <a:extLst>
              <a:ext uri="{FF2B5EF4-FFF2-40B4-BE49-F238E27FC236}">
                <a16:creationId xmlns:a16="http://schemas.microsoft.com/office/drawing/2014/main" id="{F69B50EC-1E7C-4371-1BDD-B7B531FA2BED}"/>
              </a:ext>
            </a:extLst>
          </p:cNvPr>
          <p:cNvSpPr txBox="1"/>
          <p:nvPr/>
        </p:nvSpPr>
        <p:spPr>
          <a:xfrm>
            <a:off x="76231" y="679478"/>
            <a:ext cx="5771708" cy="369332"/>
          </a:xfrm>
          <a:prstGeom prst="rect">
            <a:avLst/>
          </a:prstGeom>
          <a:noFill/>
        </p:spPr>
        <p:txBody>
          <a:bodyPr wrap="none" rtlCol="0">
            <a:spAutoFit/>
          </a:bodyPr>
          <a:lstStyle/>
          <a:p>
            <a:r>
              <a:rPr lang="en-US" sz="1800" dirty="0"/>
              <a:t>Methods and analysis of metal powder particle SEM images</a:t>
            </a:r>
          </a:p>
        </p:txBody>
      </p:sp>
    </p:spTree>
    <p:extLst>
      <p:ext uri="{BB962C8B-B14F-4D97-AF65-F5344CB8AC3E}">
        <p14:creationId xmlns:p14="http://schemas.microsoft.com/office/powerpoint/2010/main" val="8178344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164" y="-96421"/>
            <a:ext cx="7878024" cy="857250"/>
          </a:xfrm>
        </p:spPr>
        <p:txBody>
          <a:bodyPr>
            <a:normAutofit fontScale="90000"/>
          </a:bodyPr>
          <a:lstStyle/>
          <a:p>
            <a:r>
              <a:rPr lang="en-US" sz="3000" dirty="0"/>
              <a:t>Today’s Lab: Radiation Defects in Electron Microscopy</a:t>
            </a:r>
          </a:p>
        </p:txBody>
      </p:sp>
      <p:sp>
        <p:nvSpPr>
          <p:cNvPr id="4" name="Slide Number Placeholder 3"/>
          <p:cNvSpPr>
            <a:spLocks noGrp="1"/>
          </p:cNvSpPr>
          <p:nvPr>
            <p:ph type="sldNum" sz="quarter" idx="12"/>
          </p:nvPr>
        </p:nvSpPr>
        <p:spPr>
          <a:xfrm>
            <a:off x="7298504" y="4805792"/>
            <a:ext cx="1600200" cy="273844"/>
          </a:xfrm>
        </p:spPr>
        <p:txBody>
          <a:bodyPr/>
          <a:lstStyle/>
          <a:p>
            <a:fld id="{1665DBDF-0DC9-BA4C-A63F-3939D45DCCF9}" type="slidenum">
              <a:rPr lang="en-US" smtClean="0"/>
              <a:t>9</a:t>
            </a:fld>
            <a:endParaRPr lang="en-US"/>
          </a:p>
        </p:txBody>
      </p:sp>
      <p:cxnSp>
        <p:nvCxnSpPr>
          <p:cNvPr id="17" name="Straight Connector 16">
            <a:extLst>
              <a:ext uri="{FF2B5EF4-FFF2-40B4-BE49-F238E27FC236}">
                <a16:creationId xmlns:a16="http://schemas.microsoft.com/office/drawing/2014/main" id="{35F97BBA-62D6-F242-B575-677F08784094}"/>
              </a:ext>
            </a:extLst>
          </p:cNvPr>
          <p:cNvCxnSpPr/>
          <p:nvPr/>
        </p:nvCxnSpPr>
        <p:spPr>
          <a:xfrm>
            <a:off x="4767457" y="3414035"/>
            <a:ext cx="600075" cy="0"/>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9BF698DC-D51F-8EF4-072A-9281D7368FD2}"/>
              </a:ext>
            </a:extLst>
          </p:cNvPr>
          <p:cNvPicPr>
            <a:picLocks noChangeAspect="1"/>
          </p:cNvPicPr>
          <p:nvPr/>
        </p:nvPicPr>
        <p:blipFill>
          <a:blip r:embed="rId3"/>
          <a:stretch>
            <a:fillRect/>
          </a:stretch>
        </p:blipFill>
        <p:spPr>
          <a:xfrm>
            <a:off x="762185" y="1107078"/>
            <a:ext cx="3480451" cy="3444447"/>
          </a:xfrm>
          <a:prstGeom prst="rect">
            <a:avLst/>
          </a:prstGeom>
        </p:spPr>
      </p:pic>
      <p:pic>
        <p:nvPicPr>
          <p:cNvPr id="6" name="Picture 5">
            <a:extLst>
              <a:ext uri="{FF2B5EF4-FFF2-40B4-BE49-F238E27FC236}">
                <a16:creationId xmlns:a16="http://schemas.microsoft.com/office/drawing/2014/main" id="{0C23325E-93FB-E83E-9805-5C701A1989D6}"/>
              </a:ext>
            </a:extLst>
          </p:cNvPr>
          <p:cNvPicPr>
            <a:picLocks noChangeAspect="1"/>
          </p:cNvPicPr>
          <p:nvPr/>
        </p:nvPicPr>
        <p:blipFill>
          <a:blip r:embed="rId4"/>
          <a:stretch>
            <a:fillRect/>
          </a:stretch>
        </p:blipFill>
        <p:spPr>
          <a:xfrm>
            <a:off x="4994013" y="903367"/>
            <a:ext cx="2774824" cy="3759887"/>
          </a:xfrm>
          <a:prstGeom prst="rect">
            <a:avLst/>
          </a:prstGeom>
          <a:noFill/>
          <a:ln w="28575">
            <a:noFill/>
          </a:ln>
        </p:spPr>
      </p:pic>
      <p:cxnSp>
        <p:nvCxnSpPr>
          <p:cNvPr id="12" name="Straight Connector 11">
            <a:extLst>
              <a:ext uri="{FF2B5EF4-FFF2-40B4-BE49-F238E27FC236}">
                <a16:creationId xmlns:a16="http://schemas.microsoft.com/office/drawing/2014/main" id="{A7CE35E1-B283-B4F1-5B96-7CCCF8A4C69A}"/>
              </a:ext>
            </a:extLst>
          </p:cNvPr>
          <p:cNvCxnSpPr/>
          <p:nvPr/>
        </p:nvCxnSpPr>
        <p:spPr>
          <a:xfrm>
            <a:off x="1233884" y="4805792"/>
            <a:ext cx="600075" cy="0"/>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08DB95DF-F8B2-4B42-DDD8-4DC01DF3A156}"/>
              </a:ext>
            </a:extLst>
          </p:cNvPr>
          <p:cNvSpPr txBox="1"/>
          <p:nvPr/>
        </p:nvSpPr>
        <p:spPr>
          <a:xfrm>
            <a:off x="1202899" y="4459543"/>
            <a:ext cx="1618060" cy="369332"/>
          </a:xfrm>
          <a:prstGeom prst="rect">
            <a:avLst/>
          </a:prstGeom>
          <a:noFill/>
        </p:spPr>
        <p:txBody>
          <a:bodyPr wrap="square" rtlCol="0">
            <a:spAutoFit/>
          </a:bodyPr>
          <a:lstStyle/>
          <a:p>
            <a:r>
              <a:rPr lang="en-US" sz="1800" dirty="0">
                <a:solidFill>
                  <a:schemeClr val="bg1"/>
                </a:solidFill>
              </a:rPr>
              <a:t>50 nm</a:t>
            </a:r>
          </a:p>
        </p:txBody>
      </p:sp>
      <p:sp>
        <p:nvSpPr>
          <p:cNvPr id="16" name="TextBox 15">
            <a:extLst>
              <a:ext uri="{FF2B5EF4-FFF2-40B4-BE49-F238E27FC236}">
                <a16:creationId xmlns:a16="http://schemas.microsoft.com/office/drawing/2014/main" id="{4FF6CD5F-3AFE-5040-3E72-0A98E3EDFBFB}"/>
              </a:ext>
            </a:extLst>
          </p:cNvPr>
          <p:cNvSpPr txBox="1"/>
          <p:nvPr/>
        </p:nvSpPr>
        <p:spPr>
          <a:xfrm>
            <a:off x="-30164" y="4928611"/>
            <a:ext cx="8905921" cy="184666"/>
          </a:xfrm>
          <a:prstGeom prst="rect">
            <a:avLst/>
          </a:prstGeom>
          <a:noFill/>
        </p:spPr>
        <p:txBody>
          <a:bodyPr wrap="square" rtlCol="0">
            <a:spAutoFit/>
          </a:bodyPr>
          <a:lstStyle/>
          <a:p>
            <a:r>
              <a:rPr lang="en-US" sz="600" dirty="0"/>
              <a:t>Jacobs, R., et al. Cell Rep. Phys. Sci. 2022: </a:t>
            </a:r>
            <a:r>
              <a:rPr lang="en-US" sz="600" dirty="0">
                <a:hlinkClick r:id="rId5" tooltip="Persistent link using digital object identifier"/>
              </a:rPr>
              <a:t>https://doi.org/10.1016/j.xcrp.2022.100876</a:t>
            </a:r>
            <a:r>
              <a:rPr lang="en-US" sz="600" dirty="0"/>
              <a:t> </a:t>
            </a:r>
          </a:p>
        </p:txBody>
      </p:sp>
    </p:spTree>
    <p:extLst>
      <p:ext uri="{BB962C8B-B14F-4D97-AF65-F5344CB8AC3E}">
        <p14:creationId xmlns:p14="http://schemas.microsoft.com/office/powerpoint/2010/main" val="2425602716"/>
      </p:ext>
    </p:extLst>
  </p:cSld>
  <p:clrMapOvr>
    <a:masterClrMapping/>
  </p:clrMapOvr>
</p:sld>
</file>

<file path=ppt/theme/theme1.xml><?xml version="1.0" encoding="utf-8"?>
<a:theme xmlns:a="http://schemas.openxmlformats.org/drawingml/2006/main" name="1_Office Theme">
  <a:themeElements>
    <a:clrScheme name="Custom 5">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0000F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2a04db82-f8c8-471d-a58f-c66ff7656507" xsi:nil="true"/>
    <lcf76f155ced4ddcb4097134ff3c332f xmlns="f6ede8f2-c82b-45b6-9ceb-4740699fcd7e">
      <Terms xmlns="http://schemas.microsoft.com/office/infopath/2007/PartnerControls"/>
    </lcf76f155ced4ddcb4097134ff3c332f>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AE55C8FEE734C649B2C310BBF5783466" ma:contentTypeVersion="12" ma:contentTypeDescription="Create a new document." ma:contentTypeScope="" ma:versionID="858a25569f16a2c594be10c3dc2f962f">
  <xsd:schema xmlns:xsd="http://www.w3.org/2001/XMLSchema" xmlns:xs="http://www.w3.org/2001/XMLSchema" xmlns:p="http://schemas.microsoft.com/office/2006/metadata/properties" xmlns:ns2="f6ede8f2-c82b-45b6-9ceb-4740699fcd7e" xmlns:ns3="2a04db82-f8c8-471d-a58f-c66ff7656507" targetNamespace="http://schemas.microsoft.com/office/2006/metadata/properties" ma:root="true" ma:fieldsID="ef211152cbc719d3319756bda2daf44a" ns2:_="" ns3:_="">
    <xsd:import namespace="f6ede8f2-c82b-45b6-9ceb-4740699fcd7e"/>
    <xsd:import namespace="2a04db82-f8c8-471d-a58f-c66ff7656507"/>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3:SharedWithUsers" minOccurs="0"/>
                <xsd:element ref="ns3:SharedWithDetails" minOccurs="0"/>
                <xsd:element ref="ns2:lcf76f155ced4ddcb4097134ff3c332f" minOccurs="0"/>
                <xsd:element ref="ns3:TaxCatchAll"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6ede8f2-c82b-45b6-9ceb-4740699fcd7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LengthInSeconds" ma:index="11" nillable="true" ma:displayName="MediaLengthInSeconds" ma:hidden="true" ma:internalName="MediaLengthInSeconds" ma:readOnly="true">
      <xsd:simpleType>
        <xsd:restriction base="dms:Unknown"/>
      </xsd:simpleType>
    </xsd:element>
    <xsd:element name="lcf76f155ced4ddcb4097134ff3c332f" ma:index="15" nillable="true" ma:taxonomy="true" ma:internalName="lcf76f155ced4ddcb4097134ff3c332f" ma:taxonomyFieldName="MediaServiceImageTags" ma:displayName="Image Tags" ma:readOnly="false" ma:fieldId="{5cf76f15-5ced-4ddc-b409-7134ff3c332f}" ma:taxonomyMulti="true" ma:sspId="6b911c9f-7ad4-45f8-b07b-fb060c44738e" ma:termSetId="09814cd3-568e-fe90-9814-8d621ff8fb84" ma:anchorId="fba54fb3-c3e1-fe81-a776-ca4b69148c4d" ma:open="true" ma:isKeyword="false">
      <xsd:complexType>
        <xsd:sequence>
          <xsd:element ref="pc:Terms" minOccurs="0" maxOccurs="1"/>
        </xsd:sequence>
      </xsd:complexType>
    </xsd:element>
    <xsd:element name="MediaServiceOCR" ma:index="17" nillable="true" ma:displayName="Extracted Text" ma:internalName="MediaServiceOCR" ma:readOnly="true">
      <xsd:simpleType>
        <xsd:restriction base="dms:Note">
          <xsd:maxLength value="255"/>
        </xsd:restrictio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a04db82-f8c8-471d-a58f-c66ff7656507"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TaxCatchAll" ma:index="16" nillable="true" ma:displayName="Taxonomy Catch All Column" ma:hidden="true" ma:list="{838a00e2-af2a-4ad8-8df1-9feccd559604}" ma:internalName="TaxCatchAll" ma:showField="CatchAllData" ma:web="2a04db82-f8c8-471d-a58f-c66ff7656507">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A420B60-9A94-4C3E-92FA-1A8A8536C582}">
  <ds:schemaRefs>
    <ds:schemaRef ds:uri="http://schemas.microsoft.com/office/2006/metadata/properties"/>
    <ds:schemaRef ds:uri="http://schemas.microsoft.com/office/infopath/2007/PartnerControls"/>
    <ds:schemaRef ds:uri="2a04db82-f8c8-471d-a58f-c66ff7656507"/>
    <ds:schemaRef ds:uri="f6ede8f2-c82b-45b6-9ceb-4740699fcd7e"/>
  </ds:schemaRefs>
</ds:datastoreItem>
</file>

<file path=customXml/itemProps2.xml><?xml version="1.0" encoding="utf-8"?>
<ds:datastoreItem xmlns:ds="http://schemas.openxmlformats.org/officeDocument/2006/customXml" ds:itemID="{75207B59-9F5A-489F-8C6C-696D2C686A4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6ede8f2-c82b-45b6-9ceb-4740699fcd7e"/>
    <ds:schemaRef ds:uri="2a04db82-f8c8-471d-a58f-c66ff765650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56FD4564-CC43-455C-B7CF-E955FB0AB04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48269</TotalTime>
  <Words>7360</Words>
  <Application>Microsoft Office PowerPoint</Application>
  <PresentationFormat>On-screen Show (16:9)</PresentationFormat>
  <Paragraphs>875</Paragraphs>
  <Slides>77</Slides>
  <Notes>54</Notes>
  <HiddenSlides>0</HiddenSlides>
  <MMClips>0</MMClips>
  <ScaleCrop>false</ScaleCrop>
  <HeadingPairs>
    <vt:vector size="8" baseType="variant">
      <vt:variant>
        <vt:lpstr>Fonts Used</vt:lpstr>
      </vt:variant>
      <vt:variant>
        <vt:i4>7</vt:i4>
      </vt:variant>
      <vt:variant>
        <vt:lpstr>Theme</vt:lpstr>
      </vt:variant>
      <vt:variant>
        <vt:i4>2</vt:i4>
      </vt:variant>
      <vt:variant>
        <vt:lpstr>Embedded OLE Servers</vt:lpstr>
      </vt:variant>
      <vt:variant>
        <vt:i4>1</vt:i4>
      </vt:variant>
      <vt:variant>
        <vt:lpstr>Slide Titles</vt:lpstr>
      </vt:variant>
      <vt:variant>
        <vt:i4>77</vt:i4>
      </vt:variant>
    </vt:vector>
  </HeadingPairs>
  <TitlesOfParts>
    <vt:vector size="87" baseType="lpstr">
      <vt:lpstr>Arial</vt:lpstr>
      <vt:lpstr>Calibri</vt:lpstr>
      <vt:lpstr>Calibri Light</vt:lpstr>
      <vt:lpstr>Cambria Math</vt:lpstr>
      <vt:lpstr>Courier New</vt:lpstr>
      <vt:lpstr>Palatino Linotype</vt:lpstr>
      <vt:lpstr>Wingdings</vt:lpstr>
      <vt:lpstr>1_Office Theme</vt:lpstr>
      <vt:lpstr>Office Theme</vt:lpstr>
      <vt:lpstr>方程式</vt:lpstr>
      <vt:lpstr> Bootcamp Overview: Machine Learning for  Materials Science (ML4M)</vt:lpstr>
      <vt:lpstr> Bootcamp Overview: Machine Learning for  Materials Science (ML4M)</vt:lpstr>
      <vt:lpstr>PowerPoint Presentation</vt:lpstr>
      <vt:lpstr>Bootcamp Agenda</vt:lpstr>
      <vt:lpstr>Participation Guidelines</vt:lpstr>
      <vt:lpstr>Day 2 Machine Learning for  Materials Science  Adapted From: Computer Vision with Deep Learning for Materials</vt:lpstr>
      <vt:lpstr>Basic Problems in Computer Vision</vt:lpstr>
      <vt:lpstr>Applications of Deep Learning Computer Vision in Materials</vt:lpstr>
      <vt:lpstr>Today’s Lab: Radiation Defects in Electron Microscopy</vt:lpstr>
      <vt:lpstr>Using a Variety of Models</vt:lpstr>
      <vt:lpstr>What Are Key Parts of the NN?</vt:lpstr>
      <vt:lpstr>What Are Key Parts of the NN?</vt:lpstr>
      <vt:lpstr>What is Deep Learning? </vt:lpstr>
      <vt:lpstr>Challenge With Featurizing Image Data</vt:lpstr>
      <vt:lpstr>Challenge With Featurizing Image Data</vt:lpstr>
      <vt:lpstr>Challenge With Featurizing Image Data</vt:lpstr>
      <vt:lpstr>Challenge With Fully Connected NNs for Images</vt:lpstr>
      <vt:lpstr>What is a Convolution in CNNs? (In Pictures)</vt:lpstr>
      <vt:lpstr>What is a Convolution in CNNs? (In Pictures)</vt:lpstr>
      <vt:lpstr>Subsampling (Pooling) in CNNs? (In Pictures)</vt:lpstr>
      <vt:lpstr>A Simple CNN</vt:lpstr>
      <vt:lpstr>Understanding What CNN Parts “Do”</vt:lpstr>
      <vt:lpstr>What do the Feature Maps Look Like?</vt:lpstr>
      <vt:lpstr>A Real CNN – VGG 16</vt:lpstr>
      <vt:lpstr>Summary</vt:lpstr>
      <vt:lpstr> Wrap-Up Day 2: Machine Learning for  Materials Science</vt:lpstr>
      <vt:lpstr>BACKUP</vt:lpstr>
      <vt:lpstr>Understanding What CNN Parts “Do”</vt:lpstr>
      <vt:lpstr>Comparing Neural Network to Decision Tree </vt:lpstr>
      <vt:lpstr>Outline</vt:lpstr>
      <vt:lpstr>Training NNs and Loss Functions</vt:lpstr>
      <vt:lpstr>Training NNs and Backpropagation</vt:lpstr>
      <vt:lpstr>Training NNs and Avoiding Overfitting </vt:lpstr>
      <vt:lpstr>Training NNs and Avoiding Overfitting </vt:lpstr>
      <vt:lpstr>Predicting with Deep NNs</vt:lpstr>
      <vt:lpstr>Outline</vt:lpstr>
      <vt:lpstr>A Few Basic Goals Behind CNNs </vt:lpstr>
      <vt:lpstr>What is a Convolution in CNNs? (In Words)</vt:lpstr>
      <vt:lpstr>Today’s Lab: Radiation Defects in Electron Microscopy</vt:lpstr>
      <vt:lpstr>We Can Use Multiple Matrices and  Convolutions</vt:lpstr>
      <vt:lpstr>What is Subsampling (Pooling) in CNNs? (In Words)</vt:lpstr>
      <vt:lpstr>What is Subsampling (Pooling) in CNNs? (In Pictures)</vt:lpstr>
      <vt:lpstr>Introduction to CNN Notation</vt:lpstr>
      <vt:lpstr>A Simple CNN</vt:lpstr>
      <vt:lpstr>A Real CNN – VGG (Near top ImageNet ILSVRC-2014) </vt:lpstr>
      <vt:lpstr>Understanding What CNN Parts “Do”</vt:lpstr>
      <vt:lpstr>Understanding What CNN Parts “Do”</vt:lpstr>
      <vt:lpstr>What do the Feature Maps Look Like?</vt:lpstr>
      <vt:lpstr>What do the Feature Maps Look Like?</vt:lpstr>
      <vt:lpstr>What do the Filters Look Like?</vt:lpstr>
      <vt:lpstr>What do the Filters Look Like?</vt:lpstr>
      <vt:lpstr>What do the Filters Look Like?</vt:lpstr>
      <vt:lpstr>CNN Hyperparameters</vt:lpstr>
      <vt:lpstr>Beyond Basic CNNs – Can’t Just Add More Layers</vt:lpstr>
      <vt:lpstr>Beyond Basic CNNs – New Architectures (Residual Network = ResNet)</vt:lpstr>
      <vt:lpstr>Beyond Basic CNNs – New Architectures (Residual Network = ResNet)</vt:lpstr>
      <vt:lpstr>Beyond Basic CNNs – New Architectures (ResNet)</vt:lpstr>
      <vt:lpstr>Outline</vt:lpstr>
      <vt:lpstr>So How Do I Classify Images with a CNN?</vt:lpstr>
      <vt:lpstr>So How Do I Classify Images with a CNN?</vt:lpstr>
      <vt:lpstr>Additional Training Tricks for CNNs: Image Augmentation</vt:lpstr>
      <vt:lpstr>Additional Training Tricks for CNNs: Transfer Learning</vt:lpstr>
      <vt:lpstr>Outline</vt:lpstr>
      <vt:lpstr>Basic Problems in Computer Vision</vt:lpstr>
      <vt:lpstr>Semantic Vs. Instance Segmentation</vt:lpstr>
      <vt:lpstr>Challenges in Generating Bounding Boxes</vt:lpstr>
      <vt:lpstr>Two General Approaches to Object Detection</vt:lpstr>
      <vt:lpstr>YOLO Approach to Bounding Boxes</vt:lpstr>
      <vt:lpstr>How Does Yolo Relate to Our Standard CNN?</vt:lpstr>
      <vt:lpstr>Basic Problems in Computer Vision</vt:lpstr>
      <vt:lpstr>We Can Easily Add Segmentation to Object Detection</vt:lpstr>
      <vt:lpstr>Summary</vt:lpstr>
      <vt:lpstr>Outline</vt:lpstr>
      <vt:lpstr>Applications of Deep Learning Computer Vision in Materials</vt:lpstr>
      <vt:lpstr>Applications of Deep Learning Computer Vision in Materials</vt:lpstr>
      <vt:lpstr>Today’s Lab: Radiation Defects in Electron Microscopy</vt:lpstr>
      <vt:lpstr>Laboratory to Analyze Defects from Electron Microscopy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Module 1: What is Machine Learning</dc:title>
  <dc:creator>Ben Afflerbach</dc:creator>
  <cp:lastModifiedBy>Ben Afflerbach</cp:lastModifiedBy>
  <cp:revision>673</cp:revision>
  <dcterms:created xsi:type="dcterms:W3CDTF">2020-01-09T16:33:41Z</dcterms:created>
  <dcterms:modified xsi:type="dcterms:W3CDTF">2023-08-16T15:47:22Z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0x010100AE55C8FEE734C649B2C310BBF5783466</vt:lpwstr>
  </property>
</Properties>
</file>